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3" r:id="rId2"/>
    <p:sldId id="281" r:id="rId3"/>
    <p:sldId id="261" r:id="rId4"/>
    <p:sldId id="280" r:id="rId5"/>
    <p:sldId id="267" r:id="rId6"/>
    <p:sldId id="1292" r:id="rId7"/>
    <p:sldId id="260" r:id="rId8"/>
    <p:sldId id="257" r:id="rId9"/>
    <p:sldId id="1288" r:id="rId10"/>
    <p:sldId id="265" r:id="rId11"/>
    <p:sldId id="275" r:id="rId12"/>
    <p:sldId id="628" r:id="rId13"/>
    <p:sldId id="1290" r:id="rId14"/>
    <p:sldId id="1400" r:id="rId15"/>
    <p:sldId id="373" r:id="rId16"/>
    <p:sldId id="289" r:id="rId17"/>
    <p:sldId id="1293" r:id="rId18"/>
    <p:sldId id="262" r:id="rId19"/>
    <p:sldId id="1402" r:id="rId20"/>
    <p:sldId id="284" r:id="rId21"/>
    <p:sldId id="264" r:id="rId22"/>
    <p:sldId id="1403" r:id="rId23"/>
    <p:sldId id="1401" r:id="rId24"/>
    <p:sldId id="268"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3" pos="7015" userDrawn="1">
          <p15:clr>
            <a:srgbClr val="A4A3A4"/>
          </p15:clr>
        </p15:guide>
        <p15:guide id="31" orient="horz" pos="3861" userDrawn="1">
          <p15:clr>
            <a:srgbClr val="A4A3A4"/>
          </p15:clr>
        </p15:guide>
        <p15:guide id="32" orient="horz" pos="3181" userDrawn="1">
          <p15:clr>
            <a:srgbClr val="A4A3A4"/>
          </p15:clr>
        </p15:guide>
        <p15:guide id="33" pos="710" userDrawn="1">
          <p15:clr>
            <a:srgbClr val="A4A3A4"/>
          </p15:clr>
        </p15:guide>
        <p15:guide id="34"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28"/>
    <a:srgbClr val="00A274"/>
    <a:srgbClr val="005941"/>
    <a:srgbClr val="00B050"/>
    <a:srgbClr val="007050"/>
    <a:srgbClr val="FFFFFF"/>
    <a:srgbClr val="FB8C00"/>
    <a:srgbClr val="FF0000"/>
    <a:srgbClr val="F57C00"/>
    <a:srgbClr val="FF9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4" autoAdjust="0"/>
    <p:restoredTop sz="95553" autoAdjust="0"/>
  </p:normalViewPr>
  <p:slideViewPr>
    <p:cSldViewPr snapToGrid="0" showGuides="1">
      <p:cViewPr varScale="1">
        <p:scale>
          <a:sx n="124" d="100"/>
          <a:sy n="124" d="100"/>
        </p:scale>
        <p:origin x="184" y="504"/>
      </p:cViewPr>
      <p:guideLst>
        <p:guide pos="7015"/>
        <p:guide orient="horz" pos="3861"/>
        <p:guide orient="horz" pos="3181"/>
        <p:guide pos="710"/>
        <p:guide pos="960"/>
      </p:guideLst>
    </p:cSldViewPr>
  </p:slideViewPr>
  <p:outlineViewPr>
    <p:cViewPr>
      <p:scale>
        <a:sx n="33" d="100"/>
        <a:sy n="33" d="100"/>
      </p:scale>
      <p:origin x="0" y="-209184"/>
    </p:cViewPr>
  </p:outlineViewPr>
  <p:notesTextViewPr>
    <p:cViewPr>
      <p:scale>
        <a:sx n="200" d="100"/>
        <a:sy n="200" d="100"/>
      </p:scale>
      <p:origin x="0" y="0"/>
    </p:cViewPr>
  </p:notesTextViewPr>
  <p:sorterViewPr>
    <p:cViewPr varScale="1">
      <p:scale>
        <a:sx n="1" d="1"/>
        <a:sy n="1" d="1"/>
      </p:scale>
      <p:origin x="0" y="-589086"/>
    </p:cViewPr>
  </p:sorterViewPr>
  <p:notesViewPr>
    <p:cSldViewPr snapToGrid="0" showGuides="1">
      <p:cViewPr varScale="1">
        <p:scale>
          <a:sx n="84" d="100"/>
          <a:sy n="84" d="100"/>
        </p:scale>
        <p:origin x="30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5941"/>
              </a:solidFill>
              <a:ln w="19050">
                <a:solidFill>
                  <a:schemeClr val="lt1"/>
                </a:solidFill>
              </a:ln>
              <a:effectLst/>
            </c:spPr>
            <c:extLst>
              <c:ext xmlns:c16="http://schemas.microsoft.com/office/drawing/2014/chart" uri="{C3380CC4-5D6E-409C-BE32-E72D297353CC}">
                <c16:uniqueId val="{00000001-714F-4166-A337-074652579F66}"/>
              </c:ext>
            </c:extLst>
          </c:dPt>
          <c:dPt>
            <c:idx val="1"/>
            <c:bubble3D val="0"/>
            <c:spPr>
              <a:solidFill>
                <a:srgbClr val="00A274"/>
              </a:solidFill>
              <a:ln w="19050">
                <a:solidFill>
                  <a:schemeClr val="lt1"/>
                </a:solidFill>
              </a:ln>
              <a:effectLst/>
            </c:spPr>
            <c:extLst>
              <c:ext xmlns:c16="http://schemas.microsoft.com/office/drawing/2014/chart" uri="{C3380CC4-5D6E-409C-BE32-E72D297353CC}">
                <c16:uniqueId val="{00000003-714F-4166-A337-074652579F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4F-4166-A337-074652579F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4F-4166-A337-074652579F66}"/>
              </c:ext>
            </c:extLst>
          </c:dPt>
          <c:cat>
            <c:strRef>
              <c:f>Sheet1!$A$2:$A$5</c:f>
              <c:strCache>
                <c:ptCount val="2"/>
                <c:pt idx="0">
                  <c:v>1st Qtr</c:v>
                </c:pt>
                <c:pt idx="1">
                  <c:v>2nd Qtr</c:v>
                </c:pt>
              </c:strCache>
            </c:strRef>
          </c:cat>
          <c:val>
            <c:numRef>
              <c:f>Sheet1!$B$2:$B$5</c:f>
              <c:numCache>
                <c:formatCode>General</c:formatCode>
                <c:ptCount val="4"/>
                <c:pt idx="0">
                  <c:v>66</c:v>
                </c:pt>
                <c:pt idx="1">
                  <c:v>33</c:v>
                </c:pt>
              </c:numCache>
            </c:numRef>
          </c:val>
          <c:extLst>
            <c:ext xmlns:c16="http://schemas.microsoft.com/office/drawing/2014/chart" uri="{C3380CC4-5D6E-409C-BE32-E72D297353CC}">
              <c16:uniqueId val="{00000008-714F-4166-A337-074652579F6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a:t>11/05/2026</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440" units="cm"/>
          <inkml:channel name="Y" type="integer" max="1440" units="cm"/>
          <inkml:channel name="T" type="integer" max="2.14748E9" units="dev"/>
        </inkml:traceFormat>
        <inkml:channelProperties>
          <inkml:channelProperty channel="X" name="resolution" value="43.16186" units="1/cm"/>
          <inkml:channelProperty channel="Y" name="resolution" value="43.11377" units="1/cm"/>
          <inkml:channelProperty channel="T" name="resolution" value="1" units="1/dev"/>
        </inkml:channelProperties>
      </inkml:inkSource>
      <inkml:timestamp xml:id="ts0" timeString="2025-01-31T12:38:04.7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17119 5464 0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a:t>11/05/2026</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a:t>‹nr.›</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3F6CAA8-8B9F-4696-96C3-CF58CA8A4623}" type="slidenum">
              <a:rPr lang="en-MY" smtClean="0"/>
              <a:t>12</a:t>
            </a:fld>
            <a:endParaRPr lang="en-MY"/>
          </a:p>
        </p:txBody>
      </p:sp>
    </p:spTree>
    <p:extLst>
      <p:ext uri="{BB962C8B-B14F-4D97-AF65-F5344CB8AC3E}">
        <p14:creationId xmlns:p14="http://schemas.microsoft.com/office/powerpoint/2010/main" val="126138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Recruitmen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43C54AA0-E8CA-03E0-3783-800017F1125E}"/>
              </a:ext>
            </a:extLst>
          </p:cNvPr>
          <p:cNvSpPr>
            <a:spLocks noGrp="1"/>
          </p:cNvSpPr>
          <p:nvPr>
            <p:ph type="pic" sz="quarter" idx="12" hasCustomPrompt="1"/>
          </p:nvPr>
        </p:nvSpPr>
        <p:spPr>
          <a:xfrm>
            <a:off x="693338" y="2168387"/>
            <a:ext cx="10800000" cy="1440000"/>
          </a:xfrm>
          <a:prstGeom prst="rect">
            <a:avLst/>
          </a:prstGeom>
          <a:pattFill prst="wdDnDiag">
            <a:fgClr>
              <a:schemeClr val="bg1">
                <a:lumMod val="85000"/>
              </a:schemeClr>
            </a:fgClr>
            <a:bgClr>
              <a:schemeClr val="bg1">
                <a:lumMod val="75000"/>
              </a:schemeClr>
            </a:bgClr>
          </a:pattFill>
          <a:effectLst/>
        </p:spPr>
        <p:txBody>
          <a:bodyPr anchor="ctr"/>
          <a:lstStyle>
            <a:lvl1pPr marL="0" indent="0" algn="ctr">
              <a:buNone/>
              <a:defRPr sz="2000">
                <a:solidFill>
                  <a:schemeClr val="tx1"/>
                </a:solidFill>
              </a:defRPr>
            </a:lvl1pPr>
          </a:lstStyle>
          <a:p>
            <a:r>
              <a:rPr lang="en-MY" dirty="0"/>
              <a:t>Insert your image here</a:t>
            </a:r>
          </a:p>
        </p:txBody>
      </p:sp>
      <p:sp>
        <p:nvSpPr>
          <p:cNvPr id="7" name="Picture Placeholder 2">
            <a:extLst>
              <a:ext uri="{FF2B5EF4-FFF2-40B4-BE49-F238E27FC236}">
                <a16:creationId xmlns:a16="http://schemas.microsoft.com/office/drawing/2014/main" id="{4ACECF27-F8F1-5BED-E30D-38DF51FB5544}"/>
              </a:ext>
            </a:extLst>
          </p:cNvPr>
          <p:cNvSpPr>
            <a:spLocks noGrp="1"/>
          </p:cNvSpPr>
          <p:nvPr>
            <p:ph type="pic" sz="quarter" idx="13" hasCustomPrompt="1"/>
          </p:nvPr>
        </p:nvSpPr>
        <p:spPr>
          <a:xfrm>
            <a:off x="693338" y="3791594"/>
            <a:ext cx="10800000" cy="1440000"/>
          </a:xfrm>
          <a:prstGeom prst="rect">
            <a:avLst/>
          </a:prstGeom>
          <a:pattFill prst="wdDnDiag">
            <a:fgClr>
              <a:schemeClr val="bg1">
                <a:lumMod val="85000"/>
              </a:schemeClr>
            </a:fgClr>
            <a:bgClr>
              <a:schemeClr val="bg1">
                <a:lumMod val="75000"/>
              </a:schemeClr>
            </a:bgClr>
          </a:pattFill>
          <a:effectLst/>
        </p:spPr>
        <p:txBody>
          <a:bodyPr anchor="ctr"/>
          <a:lstStyle>
            <a:lvl1pPr marL="0" indent="0" algn="ctr">
              <a:buNone/>
              <a:defRPr sz="2000">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1EE50082-E56C-B15F-78FF-078AC12728EF}"/>
              </a:ext>
            </a:extLst>
          </p:cNvPr>
          <p:cNvSpPr>
            <a:spLocks noGrp="1"/>
          </p:cNvSpPr>
          <p:nvPr>
            <p:ph type="pic" sz="quarter" idx="11" hasCustomPrompt="1"/>
          </p:nvPr>
        </p:nvSpPr>
        <p:spPr>
          <a:xfrm>
            <a:off x="696475" y="548413"/>
            <a:ext cx="10800000" cy="1440000"/>
          </a:xfrm>
          <a:prstGeom prst="rect">
            <a:avLst/>
          </a:prstGeom>
          <a:pattFill prst="wdDnDiag">
            <a:fgClr>
              <a:schemeClr val="bg1">
                <a:lumMod val="85000"/>
              </a:schemeClr>
            </a:fgClr>
            <a:bgClr>
              <a:schemeClr val="bg1">
                <a:lumMod val="75000"/>
              </a:schemeClr>
            </a:bgClr>
          </a:pattFill>
          <a:effectLst/>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26715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00" fill="hold"/>
                                        <p:tgtEl>
                                          <p:spTgt spid="8"/>
                                        </p:tgtEl>
                                        <p:attrNameLst>
                                          <p:attrName>ppt_x</p:attrName>
                                        </p:attrNameLst>
                                      </p:cBhvr>
                                      <p:tavLst>
                                        <p:tav tm="0">
                                          <p:val>
                                            <p:strVal val="1+#ppt_w/2"/>
                                          </p:val>
                                        </p:tav>
                                        <p:tav tm="100000">
                                          <p:val>
                                            <p:strVal val="#ppt_x"/>
                                          </p:val>
                                        </p:tav>
                                      </p:tavLst>
                                    </p:anim>
                                    <p:anim calcmode="lin" valueType="num">
                                      <p:cBhvr additive="base">
                                        <p:cTn id="8" dur="7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00" fill="hold"/>
                                        <p:tgtEl>
                                          <p:spTgt spid="6"/>
                                        </p:tgtEl>
                                        <p:attrNameLst>
                                          <p:attrName>ppt_x</p:attrName>
                                        </p:attrNameLst>
                                      </p:cBhvr>
                                      <p:tavLst>
                                        <p:tav tm="0">
                                          <p:val>
                                            <p:strVal val="1+#ppt_w/2"/>
                                          </p:val>
                                        </p:tav>
                                        <p:tav tm="100000">
                                          <p:val>
                                            <p:strVal val="#ppt_x"/>
                                          </p:val>
                                        </p:tav>
                                      </p:tavLst>
                                    </p:anim>
                                    <p:anim calcmode="lin" valueType="num">
                                      <p:cBhvr additive="base">
                                        <p:cTn id="12" dur="7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00" fill="hold"/>
                                        <p:tgtEl>
                                          <p:spTgt spid="7"/>
                                        </p:tgtEl>
                                        <p:attrNameLst>
                                          <p:attrName>ppt_x</p:attrName>
                                        </p:attrNameLst>
                                      </p:cBhvr>
                                      <p:tavLst>
                                        <p:tav tm="0">
                                          <p:val>
                                            <p:strVal val="1+#ppt_w/2"/>
                                          </p:val>
                                        </p:tav>
                                        <p:tav tm="100000">
                                          <p:val>
                                            <p:strVal val="#ppt_x"/>
                                          </p:val>
                                        </p:tav>
                                      </p:tavLst>
                                    </p:anim>
                                    <p:anim calcmode="lin" valueType="num">
                                      <p:cBhvr additive="base">
                                        <p:cTn id="16" dur="7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Client Case Study">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2ECD865-E4B2-A146-E758-87D57BBF2320}"/>
              </a:ext>
            </a:extLst>
          </p:cNvPr>
          <p:cNvSpPr>
            <a:spLocks noGrp="1"/>
          </p:cNvSpPr>
          <p:nvPr>
            <p:ph type="pic" sz="quarter" idx="11" hasCustomPrompt="1"/>
          </p:nvPr>
        </p:nvSpPr>
        <p:spPr>
          <a:xfrm flipH="1">
            <a:off x="695322" y="1628776"/>
            <a:ext cx="2520001" cy="2880000"/>
          </a:xfrm>
          <a:prstGeom prst="round2SameRect">
            <a:avLst>
              <a:gd name="adj1" fmla="val 4985"/>
              <a:gd name="adj2" fmla="val 0"/>
            </a:avLst>
          </a:prstGeom>
          <a:pattFill prst="wdDnDiag">
            <a:fgClr>
              <a:schemeClr val="bg1">
                <a:lumMod val="85000"/>
              </a:schemeClr>
            </a:fgClr>
            <a:bgClr>
              <a:schemeClr val="bg1">
                <a:lumMod val="75000"/>
              </a:schemeClr>
            </a:bgClr>
          </a:pattFill>
          <a:effectLst/>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2">
            <a:extLst>
              <a:ext uri="{FF2B5EF4-FFF2-40B4-BE49-F238E27FC236}">
                <a16:creationId xmlns:a16="http://schemas.microsoft.com/office/drawing/2014/main" id="{469034FD-9440-853C-4F16-03AF015AB152}"/>
              </a:ext>
            </a:extLst>
          </p:cNvPr>
          <p:cNvSpPr>
            <a:spLocks noGrp="1"/>
          </p:cNvSpPr>
          <p:nvPr>
            <p:ph type="pic" sz="quarter" idx="12" hasCustomPrompt="1"/>
          </p:nvPr>
        </p:nvSpPr>
        <p:spPr>
          <a:xfrm flipH="1">
            <a:off x="3455774" y="1628775"/>
            <a:ext cx="2520001" cy="2880000"/>
          </a:xfrm>
          <a:prstGeom prst="round2SameRect">
            <a:avLst>
              <a:gd name="adj1" fmla="val 4985"/>
              <a:gd name="adj2" fmla="val 0"/>
            </a:avLst>
          </a:prstGeom>
          <a:pattFill prst="wdDnDiag">
            <a:fgClr>
              <a:schemeClr val="bg1">
                <a:lumMod val="85000"/>
              </a:schemeClr>
            </a:fgClr>
            <a:bgClr>
              <a:schemeClr val="bg1">
                <a:lumMod val="75000"/>
              </a:schemeClr>
            </a:bgClr>
          </a:pattFill>
          <a:effectLst/>
        </p:spPr>
        <p:txBody>
          <a:bodyPr anchor="ctr"/>
          <a:lstStyle>
            <a:lvl1pPr marL="0" indent="0" algn="ctr">
              <a:buNone/>
              <a:defRPr sz="1600">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5131D8FC-9A4B-EABE-E706-93E9A4D93C18}"/>
              </a:ext>
            </a:extLst>
          </p:cNvPr>
          <p:cNvSpPr>
            <a:spLocks noGrp="1"/>
          </p:cNvSpPr>
          <p:nvPr>
            <p:ph type="pic" sz="quarter" idx="13" hasCustomPrompt="1"/>
          </p:nvPr>
        </p:nvSpPr>
        <p:spPr>
          <a:xfrm flipH="1">
            <a:off x="6216225" y="1628775"/>
            <a:ext cx="2520001" cy="2880000"/>
          </a:xfrm>
          <a:prstGeom prst="round2SameRect">
            <a:avLst>
              <a:gd name="adj1" fmla="val 4985"/>
              <a:gd name="adj2" fmla="val 0"/>
            </a:avLst>
          </a:prstGeom>
          <a:pattFill prst="wdDnDiag">
            <a:fgClr>
              <a:schemeClr val="bg1">
                <a:lumMod val="85000"/>
              </a:schemeClr>
            </a:fgClr>
            <a:bgClr>
              <a:schemeClr val="bg1">
                <a:lumMod val="75000"/>
              </a:schemeClr>
            </a:bgClr>
          </a:pattFill>
          <a:effectLst/>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E0781D62-00F1-1AF6-D9BF-1DFD9990252A}"/>
              </a:ext>
            </a:extLst>
          </p:cNvPr>
          <p:cNvSpPr>
            <a:spLocks noGrp="1"/>
          </p:cNvSpPr>
          <p:nvPr>
            <p:ph type="pic" sz="quarter" idx="14" hasCustomPrompt="1"/>
          </p:nvPr>
        </p:nvSpPr>
        <p:spPr>
          <a:xfrm flipH="1">
            <a:off x="8976676" y="1628775"/>
            <a:ext cx="2520001" cy="2880000"/>
          </a:xfrm>
          <a:prstGeom prst="round2SameRect">
            <a:avLst>
              <a:gd name="adj1" fmla="val 4985"/>
              <a:gd name="adj2" fmla="val 0"/>
            </a:avLst>
          </a:prstGeom>
          <a:pattFill prst="wdDnDiag">
            <a:fgClr>
              <a:schemeClr val="bg1">
                <a:lumMod val="85000"/>
              </a:schemeClr>
            </a:fgClr>
            <a:bgClr>
              <a:schemeClr val="bg1">
                <a:lumMod val="75000"/>
              </a:schemeClr>
            </a:bgClr>
          </a:pattFill>
          <a:effectLst/>
        </p:spPr>
        <p:txBody>
          <a:bodyPr anchor="ctr"/>
          <a:lstStyle>
            <a:lvl1pPr marL="0" indent="0" algn="ctr">
              <a:buNone/>
              <a:defRPr sz="16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2214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00" fill="hold"/>
                                        <p:tgtEl>
                                          <p:spTgt spid="2"/>
                                        </p:tgtEl>
                                        <p:attrNameLst>
                                          <p:attrName>ppt_x</p:attrName>
                                        </p:attrNameLst>
                                      </p:cBhvr>
                                      <p:tavLst>
                                        <p:tav tm="0">
                                          <p:val>
                                            <p:strVal val="#ppt_x"/>
                                          </p:val>
                                        </p:tav>
                                        <p:tav tm="100000">
                                          <p:val>
                                            <p:strVal val="#ppt_x"/>
                                          </p:val>
                                        </p:tav>
                                      </p:tavLst>
                                    </p:anim>
                                    <p:anim calcmode="lin" valueType="num">
                                      <p:cBhvr additive="base">
                                        <p:cTn id="8" dur="7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00" fill="hold"/>
                                        <p:tgtEl>
                                          <p:spTgt spid="7"/>
                                        </p:tgtEl>
                                        <p:attrNameLst>
                                          <p:attrName>ppt_x</p:attrName>
                                        </p:attrNameLst>
                                      </p:cBhvr>
                                      <p:tavLst>
                                        <p:tav tm="0">
                                          <p:val>
                                            <p:strVal val="#ppt_x"/>
                                          </p:val>
                                        </p:tav>
                                        <p:tav tm="100000">
                                          <p:val>
                                            <p:strVal val="#ppt_x"/>
                                          </p:val>
                                        </p:tav>
                                      </p:tavLst>
                                    </p:anim>
                                    <p:anim calcmode="lin" valueType="num">
                                      <p:cBhvr additive="base">
                                        <p:cTn id="12" dur="7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4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00" fill="hold"/>
                                        <p:tgtEl>
                                          <p:spTgt spid="8"/>
                                        </p:tgtEl>
                                        <p:attrNameLst>
                                          <p:attrName>ppt_x</p:attrName>
                                        </p:attrNameLst>
                                      </p:cBhvr>
                                      <p:tavLst>
                                        <p:tav tm="0">
                                          <p:val>
                                            <p:strVal val="#ppt_x"/>
                                          </p:val>
                                        </p:tav>
                                        <p:tav tm="100000">
                                          <p:val>
                                            <p:strVal val="#ppt_x"/>
                                          </p:val>
                                        </p:tav>
                                      </p:tavLst>
                                    </p:anim>
                                    <p:anim calcmode="lin" valueType="num">
                                      <p:cBhvr additive="base">
                                        <p:cTn id="16" dur="7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3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ppt_x"/>
                                          </p:val>
                                        </p:tav>
                                        <p:tav tm="100000">
                                          <p:val>
                                            <p:strVal val="#ppt_x"/>
                                          </p:val>
                                        </p:tav>
                                      </p:tavLst>
                                    </p:anim>
                                    <p:anim calcmode="lin" valueType="num">
                                      <p:cBhvr additive="base">
                                        <p:cTn id="20" dur="7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6220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rvice Image 6">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062518" y="1711428"/>
            <a:ext cx="3240000" cy="1980000"/>
          </a:xfrm>
          <a:prstGeom prst="rect">
            <a:avLst/>
          </a:prstGeom>
          <a:pattFill prst="wdDnDiag">
            <a:fgClr>
              <a:schemeClr val="bg1">
                <a:lumMod val="85000"/>
              </a:schemeClr>
            </a:fgClr>
            <a:bgClr>
              <a:schemeClr val="bg1">
                <a:lumMod val="75000"/>
              </a:schemeClr>
            </a:bgClr>
          </a:pattFill>
        </p:spPr>
        <p:txBody>
          <a:bodyPr anchor="ctr"/>
          <a:lstStyle>
            <a:lvl1pPr marL="0" indent="0" algn="ctr">
              <a:buNone/>
              <a:defRPr/>
            </a:lvl1pPr>
          </a:lstStyle>
          <a:p>
            <a:r>
              <a:rPr lang="en-MY" dirty="0"/>
              <a:t>Insert your image here</a:t>
            </a:r>
          </a:p>
        </p:txBody>
      </p:sp>
      <p:sp>
        <p:nvSpPr>
          <p:cNvPr id="10" name="Picture Placeholder 5">
            <a:extLst>
              <a:ext uri="{FF2B5EF4-FFF2-40B4-BE49-F238E27FC236}">
                <a16:creationId xmlns:a16="http://schemas.microsoft.com/office/drawing/2014/main" id="{4E2C3486-FD06-4FDA-8247-6712E9DC544B}"/>
              </a:ext>
            </a:extLst>
          </p:cNvPr>
          <p:cNvSpPr>
            <a:spLocks noGrp="1"/>
          </p:cNvSpPr>
          <p:nvPr>
            <p:ph type="pic" sz="quarter" idx="13" hasCustomPrompt="1"/>
          </p:nvPr>
        </p:nvSpPr>
        <p:spPr>
          <a:xfrm>
            <a:off x="4479415" y="1711428"/>
            <a:ext cx="3240000" cy="1980000"/>
          </a:xfrm>
          <a:prstGeom prst="rect">
            <a:avLst/>
          </a:prstGeom>
          <a:pattFill prst="wdDnDiag">
            <a:fgClr>
              <a:schemeClr val="bg1">
                <a:lumMod val="85000"/>
              </a:schemeClr>
            </a:fgClr>
            <a:bgClr>
              <a:schemeClr val="bg1">
                <a:lumMod val="75000"/>
              </a:schemeClr>
            </a:bgClr>
          </a:pattFill>
        </p:spPr>
        <p:txBody>
          <a:bodyPr anchor="ctr"/>
          <a:lstStyle>
            <a:lvl1pPr marL="0" indent="0" algn="ctr">
              <a:buNone/>
              <a:defRPr/>
            </a:lvl1pPr>
          </a:lstStyle>
          <a:p>
            <a:r>
              <a:rPr lang="en-MY" dirty="0"/>
              <a:t>Insert your image here</a:t>
            </a:r>
          </a:p>
        </p:txBody>
      </p:sp>
      <p:sp>
        <p:nvSpPr>
          <p:cNvPr id="11" name="Picture Placeholder 5">
            <a:extLst>
              <a:ext uri="{FF2B5EF4-FFF2-40B4-BE49-F238E27FC236}">
                <a16:creationId xmlns:a16="http://schemas.microsoft.com/office/drawing/2014/main" id="{9B112BEA-608F-4A5F-9B18-E9D08CD071E8}"/>
              </a:ext>
            </a:extLst>
          </p:cNvPr>
          <p:cNvSpPr>
            <a:spLocks noGrp="1"/>
          </p:cNvSpPr>
          <p:nvPr>
            <p:ph type="pic" sz="quarter" idx="14" hasCustomPrompt="1"/>
          </p:nvPr>
        </p:nvSpPr>
        <p:spPr>
          <a:xfrm>
            <a:off x="7896313" y="1711428"/>
            <a:ext cx="3240000" cy="1980000"/>
          </a:xfrm>
          <a:prstGeom prst="rect">
            <a:avLst/>
          </a:prstGeom>
          <a:pattFill prst="wdDnDiag">
            <a:fgClr>
              <a:schemeClr val="bg1">
                <a:lumMod val="85000"/>
              </a:schemeClr>
            </a:fgClr>
            <a:bgClr>
              <a:schemeClr val="bg1">
                <a:lumMod val="75000"/>
              </a:schemeClr>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8793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00" fill="hold"/>
                                        <p:tgtEl>
                                          <p:spTgt spid="9"/>
                                        </p:tgtEl>
                                        <p:attrNameLst>
                                          <p:attrName>ppt_x</p:attrName>
                                        </p:attrNameLst>
                                      </p:cBhvr>
                                      <p:tavLst>
                                        <p:tav tm="0">
                                          <p:val>
                                            <p:strVal val="#ppt_x"/>
                                          </p:val>
                                        </p:tav>
                                        <p:tav tm="100000">
                                          <p:val>
                                            <p:strVal val="#ppt_x"/>
                                          </p:val>
                                        </p:tav>
                                      </p:tavLst>
                                    </p:anim>
                                    <p:anim calcmode="lin" valueType="num">
                                      <p:cBhvr additive="base">
                                        <p:cTn id="8" dur="7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4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00" fill="hold"/>
                                        <p:tgtEl>
                                          <p:spTgt spid="10"/>
                                        </p:tgtEl>
                                        <p:attrNameLst>
                                          <p:attrName>ppt_x</p:attrName>
                                        </p:attrNameLst>
                                      </p:cBhvr>
                                      <p:tavLst>
                                        <p:tav tm="0">
                                          <p:val>
                                            <p:strVal val="#ppt_x"/>
                                          </p:val>
                                        </p:tav>
                                        <p:tav tm="100000">
                                          <p:val>
                                            <p:strVal val="#ppt_x"/>
                                          </p:val>
                                        </p:tav>
                                      </p:tavLst>
                                    </p:anim>
                                    <p:anim calcmode="lin" valueType="num">
                                      <p:cBhvr additive="base">
                                        <p:cTn id="12" dur="7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8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00" fill="hold"/>
                                        <p:tgtEl>
                                          <p:spTgt spid="11"/>
                                        </p:tgtEl>
                                        <p:attrNameLst>
                                          <p:attrName>ppt_x</p:attrName>
                                        </p:attrNameLst>
                                      </p:cBhvr>
                                      <p:tavLst>
                                        <p:tav tm="0">
                                          <p:val>
                                            <p:strVal val="#ppt_x"/>
                                          </p:val>
                                        </p:tav>
                                        <p:tav tm="100000">
                                          <p:val>
                                            <p:strVal val="#ppt_x"/>
                                          </p:val>
                                        </p:tav>
                                      </p:tavLst>
                                    </p:anim>
                                    <p:anim calcmode="lin" valueType="num">
                                      <p:cBhvr additive="base">
                                        <p:cTn id="16" dur="7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D783-0343-3689-0C2B-2429FEF0B63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466CBC1-3DA5-C7FD-B02B-80AB7576681B}"/>
              </a:ext>
            </a:extLst>
          </p:cNvPr>
          <p:cNvSpPr>
            <a:spLocks noGrp="1"/>
          </p:cNvSpPr>
          <p:nvPr>
            <p:ph type="dt" sz="half" idx="10"/>
          </p:nvPr>
        </p:nvSpPr>
        <p:spPr/>
        <p:txBody>
          <a:bodyPr/>
          <a:lstStyle/>
          <a:p>
            <a:fld id="{2E6A7CC1-C36A-394F-AA20-59B3EA287DF9}" type="datetimeFigureOut">
              <a:rPr lang="en-US" smtClean="0"/>
              <a:t>5/11/26</a:t>
            </a:fld>
            <a:endParaRPr lang="en-US"/>
          </a:p>
        </p:txBody>
      </p:sp>
      <p:sp>
        <p:nvSpPr>
          <p:cNvPr id="4" name="Footer Placeholder 3">
            <a:extLst>
              <a:ext uri="{FF2B5EF4-FFF2-40B4-BE49-F238E27FC236}">
                <a16:creationId xmlns:a16="http://schemas.microsoft.com/office/drawing/2014/main" id="{671C0B40-257B-749C-F5C5-26911A5D74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F745A8-4BA0-64D9-7102-DE315A9E9313}"/>
              </a:ext>
            </a:extLst>
          </p:cNvPr>
          <p:cNvSpPr>
            <a:spLocks noGrp="1"/>
          </p:cNvSpPr>
          <p:nvPr>
            <p:ph type="sldNum" sz="quarter" idx="12"/>
          </p:nvPr>
        </p:nvSpPr>
        <p:spPr/>
        <p:txBody>
          <a:bodyPr/>
          <a:lstStyle/>
          <a:p>
            <a:fld id="{C619B970-0888-D140-82E4-29D3ABA67B9C}" type="slidenum">
              <a:rPr lang="en-US" smtClean="0"/>
              <a:t>‹nr.›</a:t>
            </a:fld>
            <a:endParaRPr lang="en-US"/>
          </a:p>
        </p:txBody>
      </p:sp>
    </p:spTree>
    <p:extLst>
      <p:ext uri="{BB962C8B-B14F-4D97-AF65-F5344CB8AC3E}">
        <p14:creationId xmlns:p14="http://schemas.microsoft.com/office/powerpoint/2010/main" val="315188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5_Title Slide">
    <p:bg>
      <p:bgPr>
        <a:gradFill>
          <a:gsLst>
            <a:gs pos="23000">
              <a:schemeClr val="accent1"/>
            </a:gs>
            <a:gs pos="100000">
              <a:schemeClr val="accent1">
                <a:lumMod val="20000"/>
                <a:lumOff val="80000"/>
              </a:schemeClr>
            </a:gs>
          </a:gsLst>
          <a:lin ang="3000000" scaled="0"/>
        </a:gradFill>
        <a:effectLst/>
      </p:bgPr>
    </p:bg>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6E82303-8F3E-FC36-28B0-F9484611AE69}"/>
              </a:ext>
            </a:extLst>
          </p:cNvPr>
          <p:cNvSpPr>
            <a:spLocks noGrp="1"/>
          </p:cNvSpPr>
          <p:nvPr>
            <p:ph type="pic" sz="quarter" idx="12"/>
          </p:nvPr>
        </p:nvSpPr>
        <p:spPr>
          <a:xfrm>
            <a:off x="1476140" y="1301545"/>
            <a:ext cx="6339343" cy="4620939"/>
          </a:xfrm>
          <a:prstGeom prst="roundRect">
            <a:avLst>
              <a:gd name="adj" fmla="val 3014"/>
            </a:avLst>
          </a:prstGeom>
          <a:noFill/>
        </p:spPr>
        <p:txBody>
          <a:bodyPr wrap="square">
            <a:noAutofit/>
          </a:bodyPr>
          <a:lstStyle>
            <a:lvl1pPr marL="0" indent="0">
              <a:buNone/>
              <a:defRPr sz="1400" b="0" i="0">
                <a:solidFill>
                  <a:schemeClr val="bg1"/>
                </a:solidFill>
                <a:latin typeface="Arial" panose="020B0604020202020204" pitchFamily="34" charset="0"/>
              </a:defRPr>
            </a:lvl1pPr>
          </a:lstStyle>
          <a:p>
            <a:endParaRPr lang="en-ID" dirty="0"/>
          </a:p>
        </p:txBody>
      </p:sp>
    </p:spTree>
    <p:extLst>
      <p:ext uri="{BB962C8B-B14F-4D97-AF65-F5344CB8AC3E}">
        <p14:creationId xmlns:p14="http://schemas.microsoft.com/office/powerpoint/2010/main" val="395400451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25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3_Title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6AF7512C-D6F8-C807-884F-71B518424F26}"/>
              </a:ext>
            </a:extLst>
          </p:cNvPr>
          <p:cNvSpPr>
            <a:spLocks noGrp="1"/>
          </p:cNvSpPr>
          <p:nvPr>
            <p:ph type="pic" sz="quarter" idx="13"/>
          </p:nvPr>
        </p:nvSpPr>
        <p:spPr>
          <a:xfrm rot="1800000">
            <a:off x="305110" y="3391768"/>
            <a:ext cx="4605059" cy="3320772"/>
          </a:xfrm>
          <a:prstGeom prst="roundRect">
            <a:avLst>
              <a:gd name="adj" fmla="val 1959"/>
            </a:avLst>
          </a:prstGeom>
          <a:solidFill>
            <a:schemeClr val="tx1">
              <a:lumMod val="50000"/>
              <a:lumOff val="50000"/>
              <a:alpha val="14000"/>
            </a:schemeClr>
          </a:solidFill>
          <a:effectLst>
            <a:outerShdw blurRad="1054100" dist="533400" dir="5400000" sx="122000" sy="122000" algn="t" rotWithShape="0">
              <a:prstClr val="black">
                <a:alpha val="17000"/>
              </a:prstClr>
            </a:outerShdw>
          </a:effectLst>
        </p:spPr>
        <p:txBody>
          <a:bodyPr wrap="square" anchor="ctr">
            <a:noAutofit/>
          </a:bodyPr>
          <a:lstStyle>
            <a:lvl1pPr>
              <a:defRPr lang="en-ID" sz="1200" b="0" i="0">
                <a:solidFill>
                  <a:srgbClr val="32394E"/>
                </a:solidFill>
                <a:latin typeface="Arial" panose="020B0604020202020204" pitchFamily="34" charset="0"/>
              </a:defRPr>
            </a:lvl1pPr>
          </a:lstStyle>
          <a:p>
            <a:pPr marL="0" lvl="0" indent="0" algn="ctr">
              <a:buNone/>
            </a:pPr>
            <a:endParaRPr lang="en-ID" dirty="0"/>
          </a:p>
        </p:txBody>
      </p:sp>
      <p:sp>
        <p:nvSpPr>
          <p:cNvPr id="40" name="Picture Placeholder 23">
            <a:extLst>
              <a:ext uri="{FF2B5EF4-FFF2-40B4-BE49-F238E27FC236}">
                <a16:creationId xmlns:a16="http://schemas.microsoft.com/office/drawing/2014/main" id="{12BD5B43-AD9A-11ED-109D-6DF05B54BE65}"/>
              </a:ext>
            </a:extLst>
          </p:cNvPr>
          <p:cNvSpPr>
            <a:spLocks noGrp="1"/>
          </p:cNvSpPr>
          <p:nvPr>
            <p:ph type="pic" sz="quarter" idx="14"/>
          </p:nvPr>
        </p:nvSpPr>
        <p:spPr>
          <a:xfrm rot="1800000">
            <a:off x="2355509" y="-806995"/>
            <a:ext cx="1640081" cy="3540213"/>
          </a:xfrm>
          <a:prstGeom prst="roundRect">
            <a:avLst>
              <a:gd name="adj" fmla="val 10679"/>
            </a:avLst>
          </a:prstGeom>
          <a:solidFill>
            <a:schemeClr val="tx1">
              <a:lumMod val="50000"/>
              <a:lumOff val="50000"/>
              <a:alpha val="14000"/>
            </a:schemeClr>
          </a:solidFill>
          <a:effectLst>
            <a:outerShdw blurRad="1054100" dist="533400" dir="5400000" sx="122000" sy="122000" algn="t" rotWithShape="0">
              <a:prstClr val="black">
                <a:alpha val="17000"/>
              </a:prstClr>
            </a:outerShdw>
          </a:effectLst>
        </p:spPr>
        <p:txBody>
          <a:bodyPr wrap="square" anchor="ctr">
            <a:noAutofit/>
          </a:bodyPr>
          <a:lstStyle>
            <a:lvl1pPr>
              <a:defRPr lang="en-ID" sz="1200" b="0" i="0">
                <a:solidFill>
                  <a:srgbClr val="32394E"/>
                </a:solidFill>
                <a:latin typeface="Arial" panose="020B0604020202020204" pitchFamily="34" charset="0"/>
              </a:defRPr>
            </a:lvl1pPr>
          </a:lstStyle>
          <a:p>
            <a:pPr marL="0" lvl="0" indent="0" algn="ctr">
              <a:buNone/>
            </a:pPr>
            <a:endParaRPr lang="en-ID" dirty="0"/>
          </a:p>
        </p:txBody>
      </p:sp>
      <p:sp>
        <p:nvSpPr>
          <p:cNvPr id="41" name="Picture Placeholder 23">
            <a:extLst>
              <a:ext uri="{FF2B5EF4-FFF2-40B4-BE49-F238E27FC236}">
                <a16:creationId xmlns:a16="http://schemas.microsoft.com/office/drawing/2014/main" id="{0081C66C-DB6D-95A2-67BC-40AA2DCA852C}"/>
              </a:ext>
            </a:extLst>
          </p:cNvPr>
          <p:cNvSpPr>
            <a:spLocks noGrp="1"/>
          </p:cNvSpPr>
          <p:nvPr>
            <p:ph type="pic" sz="quarter" idx="15"/>
          </p:nvPr>
        </p:nvSpPr>
        <p:spPr>
          <a:xfrm rot="1800000">
            <a:off x="-428053" y="497950"/>
            <a:ext cx="1510218" cy="3267075"/>
          </a:xfrm>
          <a:prstGeom prst="roundRect">
            <a:avLst>
              <a:gd name="adj" fmla="val 10679"/>
            </a:avLst>
          </a:prstGeom>
          <a:solidFill>
            <a:schemeClr val="tx1">
              <a:lumMod val="50000"/>
              <a:lumOff val="50000"/>
              <a:alpha val="14000"/>
            </a:schemeClr>
          </a:solidFill>
          <a:effectLst>
            <a:outerShdw blurRad="1054100" dist="533400" dir="5400000" sx="122000" sy="122000" algn="t" rotWithShape="0">
              <a:prstClr val="black">
                <a:alpha val="17000"/>
              </a:prstClr>
            </a:outerShdw>
          </a:effectLst>
        </p:spPr>
        <p:txBody>
          <a:bodyPr wrap="square" anchor="ctr">
            <a:noAutofit/>
          </a:bodyPr>
          <a:lstStyle>
            <a:lvl1pPr>
              <a:defRPr lang="en-ID" sz="1200" b="0" i="0">
                <a:solidFill>
                  <a:srgbClr val="32394E"/>
                </a:solidFill>
                <a:latin typeface="Arial" panose="020B0604020202020204" pitchFamily="34" charset="0"/>
              </a:defRPr>
            </a:lvl1pPr>
          </a:lstStyle>
          <a:p>
            <a:pPr marL="0" lvl="0" indent="0" algn="ctr">
              <a:buNone/>
            </a:pPr>
            <a:endParaRPr lang="en-ID" dirty="0"/>
          </a:p>
        </p:txBody>
      </p:sp>
    </p:spTree>
    <p:extLst>
      <p:ext uri="{BB962C8B-B14F-4D97-AF65-F5344CB8AC3E}">
        <p14:creationId xmlns:p14="http://schemas.microsoft.com/office/powerpoint/2010/main" val="292713944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63" presetClass="path" presetSubtype="0" accel="14000" decel="86000" fill="hold" grpId="1" nodeType="withEffect">
                                  <p:stCondLst>
                                    <p:cond delay="0"/>
                                  </p:stCondLst>
                                  <p:childTnLst>
                                    <p:animMotion origin="layout" path="M -3.54167E-6 2.59259E-6 L -0.14153 0.42662 " pathEditMode="relative" rAng="0" ptsTypes="AA">
                                      <p:cBhvr>
                                        <p:cTn id="9" dur="1250" spd="-100000" fill="hold"/>
                                        <p:tgtEl>
                                          <p:spTgt spid="40"/>
                                        </p:tgtEl>
                                        <p:attrNameLst>
                                          <p:attrName>ppt_x</p:attrName>
                                          <p:attrName>ppt_y</p:attrName>
                                        </p:attrNameLst>
                                      </p:cBhvr>
                                      <p:rCtr x="-7083" y="21319"/>
                                    </p:animMotion>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63" presetClass="path" presetSubtype="0" accel="14000" decel="86000" fill="hold" grpId="1" nodeType="withEffect">
                                  <p:stCondLst>
                                    <p:cond delay="0"/>
                                  </p:stCondLst>
                                  <p:childTnLst>
                                    <p:animMotion origin="layout" path="M -1.66667E-6 2.22222E-6 L -0.19036 0.57384 " pathEditMode="relative" rAng="0" ptsTypes="AA">
                                      <p:cBhvr>
                                        <p:cTn id="14" dur="1250" spd="-100000" fill="hold"/>
                                        <p:tgtEl>
                                          <p:spTgt spid="24"/>
                                        </p:tgtEl>
                                        <p:attrNameLst>
                                          <p:attrName>ppt_x</p:attrName>
                                          <p:attrName>ppt_y</p:attrName>
                                        </p:attrNameLst>
                                      </p:cBhvr>
                                      <p:rCtr x="-9518" y="28681"/>
                                    </p:animMotion>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63" presetClass="path" presetSubtype="0" accel="14000" decel="86000" fill="hold" grpId="1" nodeType="withEffect">
                                  <p:stCondLst>
                                    <p:cond delay="0"/>
                                  </p:stCondLst>
                                  <p:childTnLst>
                                    <p:animMotion origin="layout" path="M 2.08333E-7 -3.7037E-7 L -0.16875 0.5088 " pathEditMode="relative" rAng="0" ptsTypes="AA">
                                      <p:cBhvr>
                                        <p:cTn id="19" dur="1250" spd="-100000" fill="hold"/>
                                        <p:tgtEl>
                                          <p:spTgt spid="41"/>
                                        </p:tgtEl>
                                        <p:attrNameLst>
                                          <p:attrName>ppt_x</p:attrName>
                                          <p:attrName>ppt_y</p:attrName>
                                        </p:attrNameLst>
                                      </p:cBhvr>
                                      <p:rCtr x="-8438" y="2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0" grpId="0" animBg="1"/>
      <p:bldP spid="40" grpId="1" animBg="1"/>
      <p:bldP spid="41" grpId="0" animBg="1"/>
      <p:bldP spid="41"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26EC6E-44AF-4B8F-8148-0F55BF777E12}"/>
              </a:ext>
            </a:extLst>
          </p:cNvPr>
          <p:cNvSpPr>
            <a:spLocks noGrp="1"/>
          </p:cNvSpPr>
          <p:nvPr>
            <p:ph type="body" sz="half" idx="2" hasCustomPrompt="1"/>
          </p:nvPr>
        </p:nvSpPr>
        <p:spPr>
          <a:xfrm>
            <a:off x="517092" y="884975"/>
            <a:ext cx="11157817" cy="199546"/>
          </a:xfrm>
          <a:prstGeom prst="rect">
            <a:avLst/>
          </a:prstGeom>
        </p:spPr>
        <p:txBody>
          <a:bodyPr wrap="none" lIns="0" tIns="0" rIns="0" bIns="0" anchor="ctr">
            <a:noAutofit/>
          </a:bodyPr>
          <a:lstStyle>
            <a:lvl1pPr marL="0" indent="0" algn="ctr">
              <a:buNone/>
              <a:defRPr sz="1400" b="0" baseline="0">
                <a:solidFill>
                  <a:schemeClr val="tx1">
                    <a:lumMod val="50000"/>
                    <a:lumOff val="50000"/>
                  </a:schemeClr>
                </a:solidFill>
                <a:latin typeface="Montserrat (Body)"/>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5" name="Title 2">
            <a:extLst>
              <a:ext uri="{FF2B5EF4-FFF2-40B4-BE49-F238E27FC236}">
                <a16:creationId xmlns:a16="http://schemas.microsoft.com/office/drawing/2014/main" id="{CF3FE2B5-59ED-40B8-B474-81969D1BF5D8}"/>
              </a:ext>
            </a:extLst>
          </p:cNvPr>
          <p:cNvSpPr>
            <a:spLocks noGrp="1"/>
          </p:cNvSpPr>
          <p:nvPr>
            <p:ph type="title"/>
          </p:nvPr>
        </p:nvSpPr>
        <p:spPr>
          <a:xfrm>
            <a:off x="517092" y="382773"/>
            <a:ext cx="11157817" cy="445500"/>
          </a:xfrm>
          <a:prstGeom prst="rect">
            <a:avLst/>
          </a:prstGeom>
        </p:spPr>
        <p:txBody>
          <a:bodyPr lIns="0" tIns="0" rIns="0" bIns="0" anchor="ctr"/>
          <a:lstStyle>
            <a:lvl1pPr algn="ctr">
              <a:defRPr sz="2800" b="1">
                <a:solidFill>
                  <a:schemeClr val="tx1">
                    <a:lumMod val="75000"/>
                    <a:lumOff val="25000"/>
                  </a:schemeClr>
                </a:solidFill>
                <a:latin typeface="Montserrat (Body)"/>
              </a:defRPr>
            </a:lvl1pPr>
          </a:lstStyle>
          <a:p>
            <a:r>
              <a:rPr lang="en-US" dirty="0"/>
              <a:t>Click to edit Master title style</a:t>
            </a:r>
          </a:p>
        </p:txBody>
      </p:sp>
    </p:spTree>
    <p:extLst>
      <p:ext uri="{BB962C8B-B14F-4D97-AF65-F5344CB8AC3E}">
        <p14:creationId xmlns:p14="http://schemas.microsoft.com/office/powerpoint/2010/main" val="85432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39E1-DD4A-78A9-E399-3A8B950575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F8C4AF6-6BC4-9AF8-AA32-7364C90C89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C7CD2F-8585-4517-1869-087B881C19C1}"/>
              </a:ext>
            </a:extLst>
          </p:cNvPr>
          <p:cNvSpPr>
            <a:spLocks noGrp="1"/>
          </p:cNvSpPr>
          <p:nvPr>
            <p:ph type="dt" sz="half" idx="10"/>
          </p:nvPr>
        </p:nvSpPr>
        <p:spPr/>
        <p:txBody>
          <a:bodyPr/>
          <a:lstStyle/>
          <a:p>
            <a:fld id="{2E6A7CC1-C36A-394F-AA20-59B3EA287DF9}" type="datetimeFigureOut">
              <a:rPr lang="en-US" smtClean="0"/>
              <a:t>5/11/26</a:t>
            </a:fld>
            <a:endParaRPr lang="en-US"/>
          </a:p>
        </p:txBody>
      </p:sp>
      <p:sp>
        <p:nvSpPr>
          <p:cNvPr id="5" name="Footer Placeholder 4">
            <a:extLst>
              <a:ext uri="{FF2B5EF4-FFF2-40B4-BE49-F238E27FC236}">
                <a16:creationId xmlns:a16="http://schemas.microsoft.com/office/drawing/2014/main" id="{147694D6-83C6-BA56-476E-36CDD349A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41F81-4F10-0DB1-7F69-B728EEEC5CE0}"/>
              </a:ext>
            </a:extLst>
          </p:cNvPr>
          <p:cNvSpPr>
            <a:spLocks noGrp="1"/>
          </p:cNvSpPr>
          <p:nvPr>
            <p:ph type="sldNum" sz="quarter" idx="12"/>
          </p:nvPr>
        </p:nvSpPr>
        <p:spPr/>
        <p:txBody>
          <a:bodyPr/>
          <a:lstStyle/>
          <a:p>
            <a:fld id="{C619B970-0888-D140-82E4-29D3ABA67B9C}" type="slidenum">
              <a:rPr lang="en-US" smtClean="0"/>
              <a:t>‹nr.›</a:t>
            </a:fld>
            <a:endParaRPr lang="en-US"/>
          </a:p>
        </p:txBody>
      </p:sp>
    </p:spTree>
    <p:extLst>
      <p:ext uri="{BB962C8B-B14F-4D97-AF65-F5344CB8AC3E}">
        <p14:creationId xmlns:p14="http://schemas.microsoft.com/office/powerpoint/2010/main" val="1776028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pattFill prst="dotGrid">
          <a:fgClr>
            <a:srgbClr val="C7D5E0"/>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76708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bg1">
                <a:lumMod val="85000"/>
              </a:schemeClr>
            </a:fgClr>
            <a:bgClr>
              <a:schemeClr val="bg1">
                <a:lumMod val="75000"/>
              </a:schemeClr>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4803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00" fill="hold"/>
                                        <p:tgtEl>
                                          <p:spTgt spid="5"/>
                                        </p:tgtEl>
                                        <p:attrNameLst>
                                          <p:attrName>ppt_x</p:attrName>
                                        </p:attrNameLst>
                                      </p:cBhvr>
                                      <p:tavLst>
                                        <p:tav tm="0">
                                          <p:val>
                                            <p:strVal val="0-#ppt_w/2"/>
                                          </p:val>
                                        </p:tav>
                                        <p:tav tm="100000">
                                          <p:val>
                                            <p:strVal val="#ppt_x"/>
                                          </p:val>
                                        </p:tav>
                                      </p:tavLst>
                                    </p:anim>
                                    <p:anim calcmode="lin" valueType="num">
                                      <p:cBhvr additive="base">
                                        <p:cTn id="8" dur="7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1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280128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1983600"/>
            <a:ext cx="2437200" cy="2437200"/>
          </a:xfrm>
          <a:prstGeom prst="rect">
            <a:avLst/>
          </a:prstGeom>
          <a:pattFill prst="wdDnDiag">
            <a:fgClr>
              <a:schemeClr val="bg1">
                <a:lumMod val="85000"/>
              </a:schemeClr>
            </a:fgClr>
            <a:bgClr>
              <a:schemeClr val="bg1">
                <a:lumMod val="75000"/>
              </a:schemeClr>
            </a:bgClr>
          </a:pattFill>
          <a:ln w="12700">
            <a:solidFill>
              <a:schemeClr val="bg1"/>
            </a:solidFill>
          </a:ln>
        </p:spPr>
        <p:txBody>
          <a:bodyPr anchor="ctr"/>
          <a:lstStyle>
            <a:lvl1pPr marL="0" indent="0" algn="ctr">
              <a:buNone/>
              <a:defRPr>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8700" y="4420800"/>
            <a:ext cx="2437200" cy="2437200"/>
          </a:xfrm>
          <a:prstGeom prst="rect">
            <a:avLst/>
          </a:prstGeom>
          <a:pattFill prst="wdDnDiag">
            <a:fgClr>
              <a:schemeClr val="bg1">
                <a:lumMod val="85000"/>
              </a:schemeClr>
            </a:fgClr>
            <a:bgClr>
              <a:schemeClr val="bg1">
                <a:lumMod val="75000"/>
              </a:schemeClr>
            </a:bgClr>
          </a:pattFill>
          <a:ln w="12700">
            <a:solidFill>
              <a:schemeClr val="bg1"/>
            </a:solidFill>
          </a:ln>
        </p:spPr>
        <p:txBody>
          <a:bodyPr anchor="ctr"/>
          <a:lstStyle>
            <a:lvl1pPr marL="0" indent="0" algn="ctr">
              <a:buNone/>
              <a:defRPr>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77400" y="1983600"/>
            <a:ext cx="2437200" cy="2437200"/>
          </a:xfrm>
          <a:prstGeom prst="rect">
            <a:avLst/>
          </a:prstGeom>
          <a:pattFill prst="wdDnDiag">
            <a:fgClr>
              <a:schemeClr val="bg1">
                <a:lumMod val="85000"/>
              </a:schemeClr>
            </a:fgClr>
            <a:bgClr>
              <a:schemeClr val="bg1">
                <a:lumMod val="75000"/>
              </a:schemeClr>
            </a:bgClr>
          </a:pattFill>
          <a:ln w="12700">
            <a:solidFill>
              <a:schemeClr val="bg1"/>
            </a:solidFill>
          </a:ln>
        </p:spPr>
        <p:txBody>
          <a:bodyPr anchor="ctr"/>
          <a:lstStyle>
            <a:lvl1pPr marL="0" indent="0" algn="ctr">
              <a:buNone/>
              <a:defRPr>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6100" y="4420800"/>
            <a:ext cx="2437200" cy="2437200"/>
          </a:xfrm>
          <a:prstGeom prst="rect">
            <a:avLst/>
          </a:prstGeom>
          <a:pattFill prst="wdDnDiag">
            <a:fgClr>
              <a:schemeClr val="bg1">
                <a:lumMod val="85000"/>
              </a:schemeClr>
            </a:fgClr>
            <a:bgClr>
              <a:schemeClr val="bg1">
                <a:lumMod val="75000"/>
              </a:schemeClr>
            </a:bgClr>
          </a:pattFill>
          <a:ln w="12700">
            <a:solidFill>
              <a:schemeClr val="bg1"/>
            </a:solidFill>
          </a:ln>
        </p:spPr>
        <p:txBody>
          <a:bodyPr anchor="ctr"/>
          <a:lstStyle>
            <a:lvl1pPr marL="0" indent="0" algn="ctr">
              <a:buNone/>
              <a:defRPr>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bg1">
                <a:lumMod val="85000"/>
              </a:schemeClr>
            </a:fgClr>
            <a:bgClr>
              <a:schemeClr val="bg1">
                <a:lumMod val="75000"/>
              </a:schemeClr>
            </a:bgClr>
          </a:pattFill>
          <a:ln w="12700">
            <a:solidFill>
              <a:schemeClr val="bg1"/>
            </a:solidFill>
          </a:ln>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8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16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6" grpId="0" animBg="1"/>
      <p:bldP spid="29" grpId="0" animBg="1"/>
      <p:bldP spid="3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Timeline 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6235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mage - Core Valu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lumMod val="75000"/>
              </a:schemeClr>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7807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lient Case Study">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bg1">
                <a:lumMod val="85000"/>
              </a:schemeClr>
            </a:fgClr>
            <a:bgClr>
              <a:schemeClr val="bg1">
                <a:lumMod val="75000"/>
              </a:schemeClr>
            </a:bgClr>
          </a:pattFill>
        </p:spPr>
        <p:txBody>
          <a:bodyPr anchor="ctr"/>
          <a:lstStyle>
            <a:lvl1pPr algn="ctr">
              <a:buNone/>
              <a:defRPr sz="2000"/>
            </a:lvl1pPr>
          </a:lstStyle>
          <a:p>
            <a:r>
              <a:rPr lang="en-US" dirty="0"/>
              <a:t>Insert your image here</a:t>
            </a:r>
          </a:p>
        </p:txBody>
      </p:sp>
    </p:spTree>
    <p:extLst>
      <p:ext uri="{BB962C8B-B14F-4D97-AF65-F5344CB8AC3E}">
        <p14:creationId xmlns:p14="http://schemas.microsoft.com/office/powerpoint/2010/main" val="36324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8_Recruitmen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46B7C05F-8CB8-3F8F-267C-D7FEC5663B9E}"/>
              </a:ext>
            </a:extLst>
          </p:cNvPr>
          <p:cNvSpPr>
            <a:spLocks noGrp="1"/>
          </p:cNvSpPr>
          <p:nvPr>
            <p:ph type="pic" sz="quarter" idx="12" hasCustomPrompt="1"/>
          </p:nvPr>
        </p:nvSpPr>
        <p:spPr>
          <a:xfrm>
            <a:off x="693338" y="3249750"/>
            <a:ext cx="10800000" cy="1440000"/>
          </a:xfrm>
          <a:prstGeom prst="rect">
            <a:avLst/>
          </a:prstGeom>
          <a:pattFill prst="wdDnDiag">
            <a:fgClr>
              <a:schemeClr val="bg1">
                <a:lumMod val="85000"/>
              </a:schemeClr>
            </a:fgClr>
            <a:bgClr>
              <a:schemeClr val="bg1">
                <a:lumMod val="75000"/>
              </a:schemeClr>
            </a:bgClr>
          </a:pattFill>
          <a:effectLst/>
        </p:spPr>
        <p:txBody>
          <a:bodyPr anchor="ctr"/>
          <a:lstStyle>
            <a:lvl1pPr marL="0" indent="0" algn="ctr">
              <a:buNone/>
              <a:defRPr sz="20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EA08E9A6-2856-CAC2-7D96-659DBC79DCD6}"/>
              </a:ext>
            </a:extLst>
          </p:cNvPr>
          <p:cNvSpPr>
            <a:spLocks noGrp="1"/>
          </p:cNvSpPr>
          <p:nvPr>
            <p:ph type="pic" sz="quarter" idx="13" hasCustomPrompt="1"/>
          </p:nvPr>
        </p:nvSpPr>
        <p:spPr>
          <a:xfrm>
            <a:off x="693338" y="4871957"/>
            <a:ext cx="10800000" cy="1440000"/>
          </a:xfrm>
          <a:prstGeom prst="rect">
            <a:avLst/>
          </a:prstGeom>
          <a:pattFill prst="wdDnDiag">
            <a:fgClr>
              <a:schemeClr val="bg1">
                <a:lumMod val="85000"/>
              </a:schemeClr>
            </a:fgClr>
            <a:bgClr>
              <a:schemeClr val="bg1">
                <a:lumMod val="75000"/>
              </a:schemeClr>
            </a:bgClr>
          </a:pattFill>
          <a:effectLst/>
        </p:spPr>
        <p:txBody>
          <a:bodyPr anchor="ctr"/>
          <a:lstStyle>
            <a:lvl1pPr marL="0" indent="0" algn="ctr">
              <a:buNone/>
              <a:defRPr sz="2000">
                <a:solidFill>
                  <a:schemeClr val="tx1"/>
                </a:solidFill>
              </a:defRPr>
            </a:lvl1pPr>
          </a:lstStyle>
          <a:p>
            <a:r>
              <a:rPr lang="en-MY" dirty="0"/>
              <a:t>Insert your image here</a:t>
            </a:r>
          </a:p>
        </p:txBody>
      </p:sp>
      <p:sp>
        <p:nvSpPr>
          <p:cNvPr id="6" name="Title 1">
            <a:extLst>
              <a:ext uri="{FF2B5EF4-FFF2-40B4-BE49-F238E27FC236}">
                <a16:creationId xmlns:a16="http://schemas.microsoft.com/office/drawing/2014/main" id="{D6774F22-3096-4561-B173-53C26DD58CA2}"/>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lvl1pPr>
          </a:lstStyle>
          <a:p>
            <a:r>
              <a:rPr lang="en-US" dirty="0"/>
              <a:t>Insert your main title here</a:t>
            </a:r>
          </a:p>
        </p:txBody>
      </p:sp>
      <p:sp>
        <p:nvSpPr>
          <p:cNvPr id="7" name="Subtitle 2">
            <a:extLst>
              <a:ext uri="{FF2B5EF4-FFF2-40B4-BE49-F238E27FC236}">
                <a16:creationId xmlns:a16="http://schemas.microsoft.com/office/drawing/2014/main" id="{7429ABD5-00F6-4BE5-B886-F193C0EBADCE}"/>
              </a:ext>
            </a:extLst>
          </p:cNvPr>
          <p:cNvSpPr>
            <a:spLocks noGrp="1"/>
          </p:cNvSpPr>
          <p:nvPr>
            <p:ph type="subTitle" idx="1" hasCustomPrompt="1"/>
          </p:nvPr>
        </p:nvSpPr>
        <p:spPr>
          <a:xfrm>
            <a:off x="1524000" y="1051062"/>
            <a:ext cx="9144000" cy="436562"/>
          </a:xfrm>
          <a:prstGeom prst="rect">
            <a:avLst/>
          </a:prstGeom>
        </p:spPr>
        <p:txBody>
          <a:bodyPr/>
          <a:lstStyle>
            <a:lvl1pPr marL="0" indent="0" algn="ctr">
              <a:buNone/>
              <a:defRPr sz="1800"/>
            </a:lvl1pPr>
          </a:lstStyle>
          <a:p>
            <a:r>
              <a:rPr lang="en-MY" dirty="0"/>
              <a:t>Insert your awesome subtitle here</a:t>
            </a:r>
          </a:p>
        </p:txBody>
      </p:sp>
      <p:sp>
        <p:nvSpPr>
          <p:cNvPr id="2" name="Picture Placeholder 2">
            <a:extLst>
              <a:ext uri="{FF2B5EF4-FFF2-40B4-BE49-F238E27FC236}">
                <a16:creationId xmlns:a16="http://schemas.microsoft.com/office/drawing/2014/main" id="{C780634E-494E-2037-0D7E-25E3E99783A6}"/>
              </a:ext>
            </a:extLst>
          </p:cNvPr>
          <p:cNvSpPr>
            <a:spLocks noGrp="1"/>
          </p:cNvSpPr>
          <p:nvPr>
            <p:ph type="pic" sz="quarter" idx="11" hasCustomPrompt="1"/>
          </p:nvPr>
        </p:nvSpPr>
        <p:spPr>
          <a:xfrm>
            <a:off x="696475" y="1628775"/>
            <a:ext cx="10800000" cy="1440000"/>
          </a:xfrm>
          <a:prstGeom prst="rect">
            <a:avLst/>
          </a:prstGeom>
          <a:pattFill prst="wdDnDiag">
            <a:fgClr>
              <a:schemeClr val="bg1">
                <a:lumMod val="85000"/>
              </a:schemeClr>
            </a:fgClr>
            <a:bgClr>
              <a:schemeClr val="bg1">
                <a:lumMod val="75000"/>
              </a:schemeClr>
            </a:bgClr>
          </a:pattFill>
          <a:effectLst/>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28252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00" fill="hold"/>
                                        <p:tgtEl>
                                          <p:spTgt spid="2"/>
                                        </p:tgtEl>
                                        <p:attrNameLst>
                                          <p:attrName>ppt_x</p:attrName>
                                        </p:attrNameLst>
                                      </p:cBhvr>
                                      <p:tavLst>
                                        <p:tav tm="0">
                                          <p:val>
                                            <p:strVal val="1+#ppt_w/2"/>
                                          </p:val>
                                        </p:tav>
                                        <p:tav tm="100000">
                                          <p:val>
                                            <p:strVal val="#ppt_x"/>
                                          </p:val>
                                        </p:tav>
                                      </p:tavLst>
                                    </p:anim>
                                    <p:anim calcmode="lin" valueType="num">
                                      <p:cBhvr additive="base">
                                        <p:cTn id="8" dur="7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6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00" fill="hold"/>
                                        <p:tgtEl>
                                          <p:spTgt spid="9"/>
                                        </p:tgtEl>
                                        <p:attrNameLst>
                                          <p:attrName>ppt_x</p:attrName>
                                        </p:attrNameLst>
                                      </p:cBhvr>
                                      <p:tavLst>
                                        <p:tav tm="0">
                                          <p:val>
                                            <p:strVal val="1+#ppt_w/2"/>
                                          </p:val>
                                        </p:tav>
                                        <p:tav tm="100000">
                                          <p:val>
                                            <p:strVal val="#ppt_x"/>
                                          </p:val>
                                        </p:tav>
                                      </p:tavLst>
                                    </p:anim>
                                    <p:anim calcmode="lin" valueType="num">
                                      <p:cBhvr additive="base">
                                        <p:cTn id="12" dur="7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00" fill="hold"/>
                                        <p:tgtEl>
                                          <p:spTgt spid="10"/>
                                        </p:tgtEl>
                                        <p:attrNameLst>
                                          <p:attrName>ppt_x</p:attrName>
                                        </p:attrNameLst>
                                      </p:cBhvr>
                                      <p:tavLst>
                                        <p:tav tm="0">
                                          <p:val>
                                            <p:strVal val="1+#ppt_w/2"/>
                                          </p:val>
                                        </p:tav>
                                        <p:tav tm="100000">
                                          <p:val>
                                            <p:strVal val="#ppt_x"/>
                                          </p:val>
                                        </p:tav>
                                      </p:tavLst>
                                    </p:anim>
                                    <p:anim calcmode="lin" valueType="num">
                                      <p:cBhvr additive="base">
                                        <p:cTn id="16" dur="7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1782BA0-11E5-FA5D-FE72-7238929CE85C}"/>
              </a:ext>
            </a:extLst>
          </p:cNvPr>
          <p:cNvSpPr txBox="1">
            <a:spLocks/>
          </p:cNvSpPr>
          <p:nvPr userDrawn="1"/>
        </p:nvSpPr>
        <p:spPr>
          <a:xfrm>
            <a:off x="626728" y="6168190"/>
            <a:ext cx="1263032" cy="307777"/>
          </a:xfrm>
          <a:prstGeom prst="rect">
            <a:avLst/>
          </a:prstGeom>
        </p:spPr>
        <p:txBody>
          <a:bodyPr vert="horz" wrap="square" lIns="121920" tIns="60960" rIns="121920" bIns="6096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El Recycling</a:t>
            </a:r>
            <a:endParaRPr lang="en-US" sz="1200" b="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Slide Number Placeholder 5">
            <a:extLst>
              <a:ext uri="{FF2B5EF4-FFF2-40B4-BE49-F238E27FC236}">
                <a16:creationId xmlns:a16="http://schemas.microsoft.com/office/drawing/2014/main" id="{874AD1BA-C7D2-50EB-468F-AA5077E14AAE}"/>
              </a:ext>
            </a:extLst>
          </p:cNvPr>
          <p:cNvSpPr txBox="1">
            <a:spLocks/>
          </p:cNvSpPr>
          <p:nvPr userDrawn="1"/>
        </p:nvSpPr>
        <p:spPr>
          <a:xfrm>
            <a:off x="10748686" y="6147712"/>
            <a:ext cx="738898"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200" b="0">
                <a:solidFill>
                  <a:schemeClr val="tx1"/>
                </a:solidFill>
                <a:latin typeface="+mj-lt"/>
                <a:ea typeface="Open Sans Light" panose="020B0306030504020204" pitchFamily="34" charset="0"/>
                <a:cs typeface="Open Sans Light" panose="020B0306030504020204" pitchFamily="34" charset="0"/>
              </a:rPr>
              <a:pPr algn="r"/>
              <a:t>‹nr.›</a:t>
            </a:fld>
            <a:endParaRPr lang="en-US" sz="1200" b="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22673204"/>
      </p:ext>
    </p:extLst>
  </p:cSld>
  <p:clrMap bg1="lt1" tx1="dk1" bg2="lt2" tx2="dk2" accent1="accent1" accent2="accent2" accent3="accent3" accent4="accent4" accent5="accent5" accent6="accent6" hlink="hlink" folHlink="folHlink"/>
  <p:sldLayoutIdLst>
    <p:sldLayoutId id="2147484100" r:id="rId1"/>
    <p:sldLayoutId id="2147483951" r:id="rId2"/>
    <p:sldLayoutId id="2147484252" r:id="rId3"/>
    <p:sldLayoutId id="2147483974" r:id="rId4"/>
    <p:sldLayoutId id="2147483663" r:id="rId5"/>
    <p:sldLayoutId id="2147484016" r:id="rId6"/>
    <p:sldLayoutId id="2147483715" r:id="rId7"/>
    <p:sldLayoutId id="2147483815" r:id="rId8"/>
    <p:sldLayoutId id="2147483934" r:id="rId9"/>
    <p:sldLayoutId id="2147484268" r:id="rId10"/>
    <p:sldLayoutId id="2147484270" r:id="rId11"/>
    <p:sldLayoutId id="2147484271" r:id="rId12"/>
    <p:sldLayoutId id="2147484275" r:id="rId13"/>
    <p:sldLayoutId id="2147484276" r:id="rId14"/>
    <p:sldLayoutId id="2147484279" r:id="rId15"/>
    <p:sldLayoutId id="2147484282" r:id="rId16"/>
    <p:sldLayoutId id="2147484283" r:id="rId17"/>
    <p:sldLayoutId id="2147484284" r:id="rId18"/>
    <p:sldLayoutId id="214748428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 userDrawn="1">
          <p15:clr>
            <a:srgbClr val="F26B43"/>
          </p15:clr>
        </p15:guide>
        <p15:guide id="2" orient="horz" pos="2160" userDrawn="1">
          <p15:clr>
            <a:srgbClr val="F26B43"/>
          </p15:clr>
        </p15:guide>
        <p15:guide id="3" pos="3386" userDrawn="1">
          <p15:clr>
            <a:srgbClr val="F26B43"/>
          </p15:clr>
        </p15:guide>
        <p15:guide id="4" pos="7673" userDrawn="1">
          <p15:clr>
            <a:srgbClr val="F26B43"/>
          </p15:clr>
        </p15:guide>
        <p15:guide id="5" pos="3840" userDrawn="1">
          <p15:clr>
            <a:srgbClr val="F26B43"/>
          </p15:clr>
        </p15:guide>
        <p15:guide id="6" pos="2933" userDrawn="1">
          <p15:clr>
            <a:srgbClr val="F26B43"/>
          </p15:clr>
        </p15:guide>
        <p15:guide id="7" pos="2479" userDrawn="1">
          <p15:clr>
            <a:srgbClr val="F26B43"/>
          </p15:clr>
        </p15:guide>
        <p15:guide id="8" pos="2026" userDrawn="1">
          <p15:clr>
            <a:srgbClr val="F26B43"/>
          </p15:clr>
        </p15:guide>
        <p15:guide id="9" pos="1572" userDrawn="1">
          <p15:clr>
            <a:srgbClr val="F26B43"/>
          </p15:clr>
        </p15:guide>
        <p15:guide id="10" pos="1118" userDrawn="1">
          <p15:clr>
            <a:srgbClr val="F26B43"/>
          </p15:clr>
        </p15:guide>
        <p15:guide id="11" pos="665" userDrawn="1">
          <p15:clr>
            <a:srgbClr val="F26B43"/>
          </p15:clr>
        </p15:guide>
        <p15:guide id="12" pos="211" userDrawn="1">
          <p15:clr>
            <a:srgbClr val="F26B43"/>
          </p15:clr>
        </p15:guide>
        <p15:guide id="13" pos="4294" userDrawn="1">
          <p15:clr>
            <a:srgbClr val="F26B43"/>
          </p15:clr>
        </p15:guide>
        <p15:guide id="14" pos="4747" userDrawn="1">
          <p15:clr>
            <a:srgbClr val="F26B43"/>
          </p15:clr>
        </p15:guide>
        <p15:guide id="15" pos="5201" userDrawn="1">
          <p15:clr>
            <a:srgbClr val="F26B43"/>
          </p15:clr>
        </p15:guide>
        <p15:guide id="16" pos="5654" userDrawn="1">
          <p15:clr>
            <a:srgbClr val="F26B43"/>
          </p15:clr>
        </p15:guide>
        <p15:guide id="17" pos="6108" userDrawn="1">
          <p15:clr>
            <a:srgbClr val="F26B43"/>
          </p15:clr>
        </p15:guide>
        <p15:guide id="18" pos="6562" userDrawn="1">
          <p15:clr>
            <a:srgbClr val="F26B43"/>
          </p15:clr>
        </p15:guide>
        <p15:guide id="19" pos="7015" userDrawn="1">
          <p15:clr>
            <a:srgbClr val="F26B43"/>
          </p15:clr>
        </p15:guide>
        <p15:guide id="20" pos="7469" userDrawn="1">
          <p15:clr>
            <a:srgbClr val="F26B43"/>
          </p15:clr>
        </p15:guide>
        <p15:guide id="21" orient="horz" pos="1706" userDrawn="1">
          <p15:clr>
            <a:srgbClr val="F26B43"/>
          </p15:clr>
        </p15:guide>
        <p15:guide id="22" orient="horz" pos="1253" userDrawn="1">
          <p15:clr>
            <a:srgbClr val="F26B43"/>
          </p15:clr>
        </p15:guide>
        <p15:guide id="23" orient="horz" pos="799" userDrawn="1">
          <p15:clr>
            <a:srgbClr val="F26B43"/>
          </p15:clr>
        </p15:guide>
        <p15:guide id="24" orient="horz" pos="346" userDrawn="1">
          <p15:clr>
            <a:srgbClr val="F26B43"/>
          </p15:clr>
        </p15:guide>
        <p15:guide id="25" orient="horz" pos="119" userDrawn="1">
          <p15:clr>
            <a:srgbClr val="F26B43"/>
          </p15:clr>
        </p15:guide>
        <p15:guide id="26" orient="horz" pos="2614" userDrawn="1">
          <p15:clr>
            <a:srgbClr val="F26B43"/>
          </p15:clr>
        </p15:guide>
        <p15:guide id="27" orient="horz" pos="3067" userDrawn="1">
          <p15:clr>
            <a:srgbClr val="F26B43"/>
          </p15:clr>
        </p15:guide>
        <p15:guide id="28" orient="horz" pos="3521" userDrawn="1">
          <p15:clr>
            <a:srgbClr val="F26B43"/>
          </p15:clr>
        </p15:guide>
        <p15:guide id="29" orient="horz" pos="3974" userDrawn="1">
          <p15:clr>
            <a:srgbClr val="F26B43"/>
          </p15:clr>
        </p15:guide>
        <p15:guide id="30" orient="horz" pos="4201" userDrawn="1">
          <p15:clr>
            <a:srgbClr val="F26B43"/>
          </p15:clr>
        </p15:guide>
        <p15:guide id="31" pos="98" userDrawn="1">
          <p15:clr>
            <a:srgbClr val="F26B43"/>
          </p15:clr>
        </p15:guide>
        <p15:guide id="32" pos="75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svg"/><Relationship Id="rId1" Type="http://schemas.openxmlformats.org/officeDocument/2006/relationships/slideLayout" Target="../slideLayouts/slideLayout12.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svg"/><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svg"/><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31.svg"/><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svg"/><Relationship Id="rId4" Type="http://schemas.openxmlformats.org/officeDocument/2006/relationships/image" Target="../media/image51.svg"/></Relationships>
</file>

<file path=ppt/slides/_rels/slide2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jpeg"/><Relationship Id="rId7" Type="http://schemas.openxmlformats.org/officeDocument/2006/relationships/image" Target="../media/image68.svg"/><Relationship Id="rId2" Type="http://schemas.openxmlformats.org/officeDocument/2006/relationships/image" Target="../media/image63.jpeg"/><Relationship Id="rId1" Type="http://schemas.openxmlformats.org/officeDocument/2006/relationships/slideLayout" Target="../slideLayouts/slideLayout11.xml"/><Relationship Id="rId6" Type="http://schemas.openxmlformats.org/officeDocument/2006/relationships/image" Target="../media/image67.sv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svg"/></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5" Type="http://schemas.openxmlformats.org/officeDocument/2006/relationships/customXml" Target="../ink/ink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image" Target="../media/image15.sv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
            <a:extLst>
              <a:ext uri="{FF2B5EF4-FFF2-40B4-BE49-F238E27FC236}">
                <a16:creationId xmlns:a16="http://schemas.microsoft.com/office/drawing/2014/main" id="{E4F51CEB-6619-68B1-4669-DD2551BF38FD}"/>
              </a:ext>
            </a:extLst>
          </p:cNvPr>
          <p:cNvSpPr txBox="1"/>
          <p:nvPr/>
        </p:nvSpPr>
        <p:spPr>
          <a:xfrm>
            <a:off x="1860771" y="2085304"/>
            <a:ext cx="10028091" cy="193899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6000" b="1" i="0" u="none" strike="noStrike" kern="1200" cap="none" spc="0" normalizeH="0" noProof="0" dirty="0">
                <a:ln>
                  <a:noFill/>
                </a:ln>
                <a:solidFill>
                  <a:srgbClr val="FFFFFF"/>
                </a:solidFill>
                <a:effectLst>
                  <a:outerShdw blurRad="381000" algn="ctr" rotWithShape="0">
                    <a:srgbClr val="000000">
                      <a:alpha val="10000"/>
                    </a:srgbClr>
                  </a:outerShdw>
                </a:effectLst>
                <a:uLnTx/>
                <a:uFillTx/>
                <a:latin typeface="+mj-lt"/>
                <a:ea typeface="Open Sans SemiBold" panose="020B0706030804020204" pitchFamily="34" charset="0"/>
                <a:cs typeface="Open Sans SemiBold" panose="020B0706030804020204" pitchFamily="34" charset="0"/>
              </a:rPr>
              <a:t>FRA IT SKROT</a:t>
            </a:r>
            <a:endParaRPr lang="da-DK" sz="6000" b="1" dirty="0">
              <a:solidFill>
                <a:srgbClr val="FFFFFF"/>
              </a:solidFill>
              <a:effectLst>
                <a:outerShdw blurRad="381000" algn="ctr" rotWithShape="0">
                  <a:srgbClr val="000000">
                    <a:alpha val="10000"/>
                  </a:srgbClr>
                </a:outerShdw>
              </a:effectLst>
              <a:latin typeface="+mj-lt"/>
              <a:ea typeface="Open Sans SemiBold" panose="020B0706030804020204" pitchFamily="34" charset="0"/>
              <a:cs typeface="Open Sans SemiBold" panose="020B07060308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da-DK" sz="6000" b="1" baseline="0" noProof="0" dirty="0">
                <a:solidFill>
                  <a:srgbClr val="FFFFFF"/>
                </a:solidFill>
                <a:effectLst>
                  <a:outerShdw blurRad="381000" algn="ctr" rotWithShape="0">
                    <a:srgbClr val="000000">
                      <a:alpha val="10000"/>
                    </a:srgbClr>
                  </a:outerShdw>
                </a:effectLst>
                <a:latin typeface="+mj-lt"/>
                <a:ea typeface="Open Sans SemiBold" panose="020B0706030804020204" pitchFamily="34" charset="0"/>
                <a:cs typeface="Open Sans SemiBold" panose="020B0706030804020204" pitchFamily="34" charset="0"/>
              </a:rPr>
              <a:t>TIL </a:t>
            </a:r>
            <a:r>
              <a:rPr lang="da-DK" sz="6000" b="1" baseline="0" noProof="0" dirty="0">
                <a:solidFill>
                  <a:srgbClr val="005941"/>
                </a:solidFill>
                <a:effectLst>
                  <a:outerShdw blurRad="381000" algn="ctr" rotWithShape="0">
                    <a:srgbClr val="000000">
                      <a:alpha val="10000"/>
                    </a:srgbClr>
                  </a:outerShdw>
                </a:effectLst>
                <a:latin typeface="+mj-lt"/>
                <a:ea typeface="Open Sans SemiBold" panose="020B0706030804020204" pitchFamily="34" charset="0"/>
                <a:cs typeface="Open Sans SemiBold" panose="020B0706030804020204" pitchFamily="34" charset="0"/>
              </a:rPr>
              <a:t>GENBRUG</a:t>
            </a:r>
            <a:endParaRPr kumimoji="0" lang="da-DK" sz="6000" i="0" u="none" strike="noStrike" kern="1200" cap="none" spc="0" normalizeH="0" baseline="0" noProof="0" dirty="0">
              <a:ln>
                <a:noFill/>
              </a:ln>
              <a:solidFill>
                <a:srgbClr val="005941"/>
              </a:solidFill>
              <a:effectLst>
                <a:outerShdw blurRad="381000" algn="ctr" rotWithShape="0">
                  <a:srgbClr val="000000">
                    <a:alpha val="10000"/>
                  </a:srgbClr>
                </a:outerShdw>
              </a:effectLst>
              <a:uLnTx/>
              <a:uFillTx/>
              <a:latin typeface="+mj-lt"/>
              <a:ea typeface="Open Sans SemiBold" panose="020B0706030804020204" pitchFamily="34" charset="0"/>
              <a:cs typeface="Open Sans SemiBold" panose="020B0706030804020204" pitchFamily="34" charset="0"/>
            </a:endParaRPr>
          </a:p>
        </p:txBody>
      </p:sp>
      <p:pic>
        <p:nvPicPr>
          <p:cNvPr id="7" name="Billede 6">
            <a:extLst>
              <a:ext uri="{FF2B5EF4-FFF2-40B4-BE49-F238E27FC236}">
                <a16:creationId xmlns:a16="http://schemas.microsoft.com/office/drawing/2014/main" id="{133833AF-B413-E103-5E7F-641047033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0923" y="5713475"/>
            <a:ext cx="954026" cy="954026"/>
          </a:xfrm>
          <a:prstGeom prst="rect">
            <a:avLst/>
          </a:prstGeom>
        </p:spPr>
      </p:pic>
      <p:sp>
        <p:nvSpPr>
          <p:cNvPr id="3" name="TextBox 2">
            <a:extLst>
              <a:ext uri="{FF2B5EF4-FFF2-40B4-BE49-F238E27FC236}">
                <a16:creationId xmlns:a16="http://schemas.microsoft.com/office/drawing/2014/main" id="{5525FA71-92C5-2541-219E-4F4A652E1D9A}"/>
              </a:ext>
            </a:extLst>
          </p:cNvPr>
          <p:cNvSpPr txBox="1"/>
          <p:nvPr/>
        </p:nvSpPr>
        <p:spPr>
          <a:xfrm>
            <a:off x="7373007" y="3934880"/>
            <a:ext cx="4335517" cy="369332"/>
          </a:xfrm>
          <a:prstGeom prst="rect">
            <a:avLst/>
          </a:prstGeom>
          <a:noFill/>
        </p:spPr>
        <p:txBody>
          <a:bodyPr wrap="square">
            <a:spAutoFit/>
          </a:bodyPr>
          <a:lstStyle/>
          <a:p>
            <a:pPr lvl="0">
              <a:defRPr/>
            </a:pPr>
            <a:r>
              <a:rPr lang="da-DK" sz="1800" noProof="0" dirty="0">
                <a:solidFill>
                  <a:srgbClr val="FFFFFF"/>
                </a:solidFill>
              </a:rPr>
              <a:t>En grønnere fremtid starter med os</a:t>
            </a:r>
            <a:endParaRPr lang="da-DK" sz="1800" b="1" noProof="0" dirty="0">
              <a:solidFill>
                <a:srgbClr val="FFFFFF"/>
              </a:solidFill>
            </a:endParaRPr>
          </a:p>
        </p:txBody>
      </p:sp>
      <p:pic>
        <p:nvPicPr>
          <p:cNvPr id="9" name="Pladsholder til billede 8">
            <a:extLst>
              <a:ext uri="{FF2B5EF4-FFF2-40B4-BE49-F238E27FC236}">
                <a16:creationId xmlns:a16="http://schemas.microsoft.com/office/drawing/2014/main" id="{168FA34B-38BB-A8D4-E7D5-B993BBA6500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prstGeom prst="rect">
            <a:avLst/>
          </a:prstGeom>
          <a:pattFill prst="wdDnDiag">
            <a:fgClr>
              <a:srgbClr val="FFFFFF">
                <a:lumMod val="85000"/>
              </a:srgbClr>
            </a:fgClr>
            <a:bgClr>
              <a:srgbClr val="FFFFFF">
                <a:lumMod val="75000"/>
              </a:srgbClr>
            </a:bgClr>
          </a:pattFill>
        </p:spPr>
      </p:pic>
      <p:sp>
        <p:nvSpPr>
          <p:cNvPr id="10" name="TextBox 11">
            <a:extLst>
              <a:ext uri="{FF2B5EF4-FFF2-40B4-BE49-F238E27FC236}">
                <a16:creationId xmlns:a16="http://schemas.microsoft.com/office/drawing/2014/main" id="{9A274307-2030-7F69-88EE-5E160B5BCB29}"/>
              </a:ext>
            </a:extLst>
          </p:cNvPr>
          <p:cNvSpPr txBox="1"/>
          <p:nvPr/>
        </p:nvSpPr>
        <p:spPr>
          <a:xfrm>
            <a:off x="1245075" y="3069852"/>
            <a:ext cx="1002809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000" b="1" i="0" u="none" strike="noStrike" kern="1200" cap="none" spc="0" normalizeH="0" noProof="0" dirty="0">
                <a:ln>
                  <a:noFill/>
                </a:ln>
                <a:solidFill>
                  <a:srgbClr val="FFFFFF"/>
                </a:solidFill>
                <a:effectLst>
                  <a:outerShdw blurRad="381000" algn="ctr" rotWithShape="0">
                    <a:srgbClr val="000000">
                      <a:alpha val="10000"/>
                    </a:srgbClr>
                  </a:outerShdw>
                </a:effectLst>
                <a:uLnTx/>
                <a:uFillTx/>
                <a:latin typeface="+mj-lt"/>
                <a:ea typeface="Open Sans SemiBold" panose="020B0706030804020204" pitchFamily="34" charset="0"/>
                <a:cs typeface="Open Sans SemiBold" panose="020B0706030804020204" pitchFamily="34" charset="0"/>
              </a:rPr>
              <a:t>FRA BRUGT</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6000" b="1" baseline="0" dirty="0">
                <a:solidFill>
                  <a:srgbClr val="FFFFFF"/>
                </a:solidFill>
                <a:effectLst>
                  <a:outerShdw blurRad="381000" algn="ctr" rotWithShape="0">
                    <a:srgbClr val="000000">
                      <a:alpha val="10000"/>
                    </a:srgbClr>
                  </a:outerShdw>
                </a:effectLst>
                <a:latin typeface="+mj-lt"/>
                <a:ea typeface="Open Sans SemiBold" panose="020B0706030804020204" pitchFamily="34" charset="0"/>
                <a:cs typeface="Open Sans SemiBold" panose="020B0706030804020204" pitchFamily="34" charset="0"/>
              </a:rPr>
              <a:t>TIL </a:t>
            </a:r>
            <a:r>
              <a:rPr lang="da-DK" sz="6000" b="1" baseline="0" dirty="0">
                <a:solidFill>
                  <a:srgbClr val="003828"/>
                </a:solidFill>
                <a:effectLst>
                  <a:outerShdw blurRad="381000" algn="ctr" rotWithShape="0">
                    <a:srgbClr val="000000">
                      <a:alpha val="10000"/>
                    </a:srgbClr>
                  </a:outerShdw>
                </a:effectLst>
                <a:latin typeface="+mj-lt"/>
                <a:ea typeface="Open Sans SemiBold" panose="020B0706030804020204" pitchFamily="34" charset="0"/>
                <a:cs typeface="Open Sans SemiBold" panose="020B0706030804020204" pitchFamily="34" charset="0"/>
              </a:rPr>
              <a:t>BRUGBART</a:t>
            </a:r>
            <a:endParaRPr kumimoji="0" lang="da-DK" sz="6000" i="0" u="none" strike="noStrike" kern="1200" cap="none" spc="0" normalizeH="0" baseline="0" noProof="0" dirty="0">
              <a:ln>
                <a:noFill/>
              </a:ln>
              <a:solidFill>
                <a:srgbClr val="003828"/>
              </a:solidFill>
              <a:effectLst>
                <a:outerShdw blurRad="381000" algn="ctr" rotWithShape="0">
                  <a:srgbClr val="000000">
                    <a:alpha val="10000"/>
                  </a:srgbClr>
                </a:outerShdw>
              </a:effectLst>
              <a:uLnTx/>
              <a:uFillTx/>
              <a:latin typeface="+mj-lt"/>
              <a:ea typeface="Open Sans SemiBold" panose="020B0706030804020204" pitchFamily="34" charset="0"/>
              <a:cs typeface="Open Sans SemiBold" panose="020B0706030804020204" pitchFamily="34" charset="0"/>
            </a:endParaRPr>
          </a:p>
        </p:txBody>
      </p:sp>
      <p:sp>
        <p:nvSpPr>
          <p:cNvPr id="11" name="TextBox 2">
            <a:extLst>
              <a:ext uri="{FF2B5EF4-FFF2-40B4-BE49-F238E27FC236}">
                <a16:creationId xmlns:a16="http://schemas.microsoft.com/office/drawing/2014/main" id="{D302CE8E-1F27-7BFD-A25B-C7C4E64C9F2C}"/>
              </a:ext>
            </a:extLst>
          </p:cNvPr>
          <p:cNvSpPr txBox="1"/>
          <p:nvPr/>
        </p:nvSpPr>
        <p:spPr>
          <a:xfrm>
            <a:off x="4206135" y="5396440"/>
            <a:ext cx="4335517" cy="369332"/>
          </a:xfrm>
          <a:prstGeom prst="rect">
            <a:avLst/>
          </a:prstGeom>
          <a:noFill/>
        </p:spPr>
        <p:txBody>
          <a:bodyPr wrap="square">
            <a:spAutoFit/>
          </a:bodyPr>
          <a:lstStyle/>
          <a:p>
            <a:pPr lvl="0" algn="ctr">
              <a:defRPr/>
            </a:pPr>
            <a:r>
              <a:rPr lang="da-DK" sz="1800" noProof="0" dirty="0">
                <a:solidFill>
                  <a:srgbClr val="FFFFFF"/>
                </a:solidFill>
              </a:rPr>
              <a:t>En grønnere fremtid starter med os..</a:t>
            </a:r>
            <a:endParaRPr lang="da-DK" sz="1800" b="1" noProof="0" dirty="0">
              <a:solidFill>
                <a:srgbClr val="FFFFFF"/>
              </a:solidFill>
            </a:endParaRPr>
          </a:p>
        </p:txBody>
      </p:sp>
    </p:spTree>
    <p:extLst>
      <p:ext uri="{BB962C8B-B14F-4D97-AF65-F5344CB8AC3E}">
        <p14:creationId xmlns:p14="http://schemas.microsoft.com/office/powerpoint/2010/main" val="33044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700"/>
                                        <p:tgtEl>
                                          <p:spTgt spid="5">
                                            <p:txEl>
                                              <p:pRg st="1" end="1"/>
                                            </p:txEl>
                                          </p:spTgt>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7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4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7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200F-60A8-40C8-BDAC-7A6750352484}"/>
              </a:ext>
            </a:extLst>
          </p:cNvPr>
          <p:cNvSpPr>
            <a:spLocks noGrp="1"/>
          </p:cNvSpPr>
          <p:nvPr>
            <p:ph type="title"/>
          </p:nvPr>
        </p:nvSpPr>
        <p:spPr>
          <a:xfrm>
            <a:off x="-8532" y="734069"/>
            <a:ext cx="12192000" cy="886732"/>
          </a:xfrm>
        </p:spPr>
        <p:txBody>
          <a:bodyPr/>
          <a:lstStyle/>
          <a:p>
            <a:r>
              <a:rPr lang="da-DK" dirty="0">
                <a:solidFill>
                  <a:schemeClr val="bg2">
                    <a:lumMod val="75000"/>
                    <a:lumOff val="25000"/>
                  </a:schemeClr>
                </a:solidFill>
                <a:latin typeface="Playfair Display" pitchFamily="2" charset="77"/>
              </a:rPr>
              <a:t>Hvilke</a:t>
            </a:r>
            <a:r>
              <a:rPr lang="da-DK" noProof="0" dirty="0">
                <a:solidFill>
                  <a:schemeClr val="bg2">
                    <a:lumMod val="75000"/>
                    <a:lumOff val="25000"/>
                  </a:schemeClr>
                </a:solidFill>
                <a:latin typeface="Playfair Display" pitchFamily="2" charset="77"/>
              </a:rPr>
              <a:t> </a:t>
            </a:r>
            <a:r>
              <a:rPr lang="da-DK" i="1" noProof="0" dirty="0">
                <a:solidFill>
                  <a:srgbClr val="005941"/>
                </a:solidFill>
                <a:latin typeface="Playfair Display" pitchFamily="2" charset="77"/>
              </a:rPr>
              <a:t>kategorier</a:t>
            </a:r>
            <a:r>
              <a:rPr lang="da-DK" noProof="0" dirty="0">
                <a:solidFill>
                  <a:schemeClr val="bg2">
                    <a:lumMod val="75000"/>
                    <a:lumOff val="25000"/>
                  </a:schemeClr>
                </a:solidFill>
                <a:latin typeface="Playfair Display" pitchFamily="2" charset="77"/>
              </a:rPr>
              <a:t> arbejder vi med?</a:t>
            </a:r>
          </a:p>
        </p:txBody>
      </p:sp>
      <p:sp>
        <p:nvSpPr>
          <p:cNvPr id="14" name="Freeform: Shape 13">
            <a:extLst>
              <a:ext uri="{FF2B5EF4-FFF2-40B4-BE49-F238E27FC236}">
                <a16:creationId xmlns:a16="http://schemas.microsoft.com/office/drawing/2014/main" id="{9571A134-A22D-426B-9F1D-0BDD6EF0116A}"/>
              </a:ext>
            </a:extLst>
          </p:cNvPr>
          <p:cNvSpPr/>
          <p:nvPr/>
        </p:nvSpPr>
        <p:spPr>
          <a:xfrm>
            <a:off x="0" y="2862006"/>
            <a:ext cx="2036740" cy="3995993"/>
          </a:xfrm>
          <a:custGeom>
            <a:avLst/>
            <a:gdLst>
              <a:gd name="connsiteX0" fmla="*/ 0 w 2029968"/>
              <a:gd name="connsiteY0" fmla="*/ 0 h 4855580"/>
              <a:gd name="connsiteX1" fmla="*/ 340066 w 2029968"/>
              <a:gd name="connsiteY1" fmla="*/ 0 h 4855580"/>
              <a:gd name="connsiteX2" fmla="*/ 340066 w 2029968"/>
              <a:gd name="connsiteY2" fmla="*/ 460550 h 4855580"/>
              <a:gd name="connsiteX3" fmla="*/ 1014985 w 2029968"/>
              <a:gd name="connsiteY3" fmla="*/ 798010 h 4855580"/>
              <a:gd name="connsiteX4" fmla="*/ 1689904 w 2029968"/>
              <a:gd name="connsiteY4" fmla="*/ 460550 h 4855580"/>
              <a:gd name="connsiteX5" fmla="*/ 1689904 w 2029968"/>
              <a:gd name="connsiteY5" fmla="*/ 0 h 4855580"/>
              <a:gd name="connsiteX6" fmla="*/ 2029968 w 2029968"/>
              <a:gd name="connsiteY6" fmla="*/ 0 h 4855580"/>
              <a:gd name="connsiteX7" fmla="*/ 2029968 w 2029968"/>
              <a:gd name="connsiteY7" fmla="*/ 4855580 h 4855580"/>
              <a:gd name="connsiteX8" fmla="*/ 0 w 2029968"/>
              <a:gd name="connsiteY8" fmla="*/ 4855580 h 485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968" h="4855580">
                <a:moveTo>
                  <a:pt x="0" y="0"/>
                </a:moveTo>
                <a:lnTo>
                  <a:pt x="340066" y="0"/>
                </a:lnTo>
                <a:lnTo>
                  <a:pt x="340066" y="460550"/>
                </a:lnTo>
                <a:lnTo>
                  <a:pt x="1014985" y="798010"/>
                </a:lnTo>
                <a:lnTo>
                  <a:pt x="1689904" y="460550"/>
                </a:lnTo>
                <a:lnTo>
                  <a:pt x="1689904" y="0"/>
                </a:lnTo>
                <a:lnTo>
                  <a:pt x="2029968" y="0"/>
                </a:lnTo>
                <a:lnTo>
                  <a:pt x="2029968" y="4855580"/>
                </a:lnTo>
                <a:lnTo>
                  <a:pt x="0" y="4855580"/>
                </a:lnTo>
                <a:close/>
              </a:path>
            </a:pathLst>
          </a:custGeom>
          <a:solidFill>
            <a:srgbClr val="00A2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square" lIns="180000" tIns="1080000" rIns="180000" bIns="0" rtlCol="0" anchor="t">
            <a:noAutofit/>
          </a:bodyPr>
          <a:lstStyle/>
          <a:p>
            <a:pPr lvl="0" algn="ctr">
              <a:lnSpc>
                <a:spcPct val="125000"/>
              </a:lnSpc>
            </a:pPr>
            <a:endParaRPr lang="da-DK" sz="1600" noProof="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r>
              <a:rPr lang="da-DK" sz="2000" noProof="0" dirty="0">
                <a:solidFill>
                  <a:schemeClr val="tx2"/>
                </a:solidFill>
                <a:latin typeface="Open Sans SemiBold" panose="020B0706030804020204" pitchFamily="34" charset="0"/>
                <a:ea typeface="Open Sans SemiBold" panose="020B0706030804020204" pitchFamily="34" charset="0"/>
                <a:cs typeface="Open Sans SemiBold" panose="020B0706030804020204" pitchFamily="34" charset="0"/>
              </a:rPr>
              <a:t>LAPTOP &amp; DESKTOP</a:t>
            </a:r>
          </a:p>
          <a:p>
            <a:pPr lvl="0" algn="ctr">
              <a:lnSpc>
                <a:spcPct val="125000"/>
              </a:lnSpc>
            </a:pPr>
            <a:endParaRPr lang="da-DK" sz="1600" noProof="0" dirty="0">
              <a:solidFill>
                <a:schemeClr val="tx2"/>
              </a:solidFill>
            </a:endParaRPr>
          </a:p>
        </p:txBody>
      </p:sp>
      <p:sp>
        <p:nvSpPr>
          <p:cNvPr id="17" name="Freeform: Shape 16">
            <a:extLst>
              <a:ext uri="{FF2B5EF4-FFF2-40B4-BE49-F238E27FC236}">
                <a16:creationId xmlns:a16="http://schemas.microsoft.com/office/drawing/2014/main" id="{39A2E696-F329-4F1C-ABFC-7C6B1324DCDC}"/>
              </a:ext>
            </a:extLst>
          </p:cNvPr>
          <p:cNvSpPr/>
          <p:nvPr/>
        </p:nvSpPr>
        <p:spPr>
          <a:xfrm>
            <a:off x="2031052" y="2849500"/>
            <a:ext cx="2036740" cy="4008499"/>
          </a:xfrm>
          <a:custGeom>
            <a:avLst/>
            <a:gdLst>
              <a:gd name="connsiteX0" fmla="*/ 0 w 2029968"/>
              <a:gd name="connsiteY0" fmla="*/ 0 h 4855580"/>
              <a:gd name="connsiteX1" fmla="*/ 340066 w 2029968"/>
              <a:gd name="connsiteY1" fmla="*/ 0 h 4855580"/>
              <a:gd name="connsiteX2" fmla="*/ 340066 w 2029968"/>
              <a:gd name="connsiteY2" fmla="*/ 460550 h 4855580"/>
              <a:gd name="connsiteX3" fmla="*/ 1014985 w 2029968"/>
              <a:gd name="connsiteY3" fmla="*/ 798010 h 4855580"/>
              <a:gd name="connsiteX4" fmla="*/ 1689904 w 2029968"/>
              <a:gd name="connsiteY4" fmla="*/ 460550 h 4855580"/>
              <a:gd name="connsiteX5" fmla="*/ 1689904 w 2029968"/>
              <a:gd name="connsiteY5" fmla="*/ 0 h 4855580"/>
              <a:gd name="connsiteX6" fmla="*/ 2029968 w 2029968"/>
              <a:gd name="connsiteY6" fmla="*/ 0 h 4855580"/>
              <a:gd name="connsiteX7" fmla="*/ 2029968 w 2029968"/>
              <a:gd name="connsiteY7" fmla="*/ 4855580 h 4855580"/>
              <a:gd name="connsiteX8" fmla="*/ 0 w 2029968"/>
              <a:gd name="connsiteY8" fmla="*/ 4855580 h 485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968" h="4855580">
                <a:moveTo>
                  <a:pt x="0" y="0"/>
                </a:moveTo>
                <a:lnTo>
                  <a:pt x="340066" y="0"/>
                </a:lnTo>
                <a:lnTo>
                  <a:pt x="340066" y="460550"/>
                </a:lnTo>
                <a:lnTo>
                  <a:pt x="1014985" y="798010"/>
                </a:lnTo>
                <a:lnTo>
                  <a:pt x="1689904" y="460550"/>
                </a:lnTo>
                <a:lnTo>
                  <a:pt x="1689904" y="0"/>
                </a:lnTo>
                <a:lnTo>
                  <a:pt x="2029968" y="0"/>
                </a:lnTo>
                <a:lnTo>
                  <a:pt x="2029968" y="4855580"/>
                </a:lnTo>
                <a:lnTo>
                  <a:pt x="0" y="4855580"/>
                </a:lnTo>
                <a:close/>
              </a:path>
            </a:pathLst>
          </a:custGeom>
          <a:solidFill>
            <a:srgbClr val="007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square" lIns="180000" tIns="1080000" rIns="180000" bIns="0" rtlCol="0" anchor="t">
            <a:noAutofit/>
          </a:bodyPr>
          <a:lstStyle/>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r>
              <a:rPr lang="da-DK" sz="20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SERVER &amp; STORAGE</a:t>
            </a:r>
          </a:p>
          <a:p>
            <a:pPr lvl="0" algn="ctr">
              <a:lnSpc>
                <a:spcPct val="125000"/>
              </a:lnSpc>
            </a:pPr>
            <a:endParaRPr lang="da-DK" sz="1600" noProof="0" dirty="0">
              <a:solidFill>
                <a:srgbClr val="FFFFFF"/>
              </a:solidFill>
            </a:endParaRPr>
          </a:p>
          <a:p>
            <a:pPr lvl="0" algn="ctr">
              <a:lnSpc>
                <a:spcPct val="125000"/>
              </a:lnSpc>
            </a:pPr>
            <a:endParaRPr lang="da-DK" sz="1600" noProof="0" dirty="0">
              <a:solidFill>
                <a:srgbClr val="FFFFFF"/>
              </a:solidFill>
            </a:endParaRPr>
          </a:p>
        </p:txBody>
      </p:sp>
      <p:sp>
        <p:nvSpPr>
          <p:cNvPr id="21" name="Freeform: Shape 20">
            <a:extLst>
              <a:ext uri="{FF2B5EF4-FFF2-40B4-BE49-F238E27FC236}">
                <a16:creationId xmlns:a16="http://schemas.microsoft.com/office/drawing/2014/main" id="{11260316-DF7F-4911-A305-5AF9D03393A4}"/>
              </a:ext>
            </a:extLst>
          </p:cNvPr>
          <p:cNvSpPr/>
          <p:nvPr/>
        </p:nvSpPr>
        <p:spPr>
          <a:xfrm>
            <a:off x="4062104" y="2849500"/>
            <a:ext cx="2036740" cy="4008500"/>
          </a:xfrm>
          <a:custGeom>
            <a:avLst/>
            <a:gdLst>
              <a:gd name="connsiteX0" fmla="*/ 0 w 2029968"/>
              <a:gd name="connsiteY0" fmla="*/ 0 h 4855580"/>
              <a:gd name="connsiteX1" fmla="*/ 340066 w 2029968"/>
              <a:gd name="connsiteY1" fmla="*/ 0 h 4855580"/>
              <a:gd name="connsiteX2" fmla="*/ 340066 w 2029968"/>
              <a:gd name="connsiteY2" fmla="*/ 460550 h 4855580"/>
              <a:gd name="connsiteX3" fmla="*/ 1014985 w 2029968"/>
              <a:gd name="connsiteY3" fmla="*/ 798010 h 4855580"/>
              <a:gd name="connsiteX4" fmla="*/ 1689904 w 2029968"/>
              <a:gd name="connsiteY4" fmla="*/ 460550 h 4855580"/>
              <a:gd name="connsiteX5" fmla="*/ 1689904 w 2029968"/>
              <a:gd name="connsiteY5" fmla="*/ 0 h 4855580"/>
              <a:gd name="connsiteX6" fmla="*/ 2029968 w 2029968"/>
              <a:gd name="connsiteY6" fmla="*/ 0 h 4855580"/>
              <a:gd name="connsiteX7" fmla="*/ 2029968 w 2029968"/>
              <a:gd name="connsiteY7" fmla="*/ 4855580 h 4855580"/>
              <a:gd name="connsiteX8" fmla="*/ 0 w 2029968"/>
              <a:gd name="connsiteY8" fmla="*/ 4855580 h 485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968" h="4855580">
                <a:moveTo>
                  <a:pt x="0" y="0"/>
                </a:moveTo>
                <a:lnTo>
                  <a:pt x="340066" y="0"/>
                </a:lnTo>
                <a:lnTo>
                  <a:pt x="340066" y="460550"/>
                </a:lnTo>
                <a:lnTo>
                  <a:pt x="1014985" y="798010"/>
                </a:lnTo>
                <a:lnTo>
                  <a:pt x="1689904" y="460550"/>
                </a:lnTo>
                <a:lnTo>
                  <a:pt x="1689904" y="0"/>
                </a:lnTo>
                <a:lnTo>
                  <a:pt x="2029968" y="0"/>
                </a:lnTo>
                <a:lnTo>
                  <a:pt x="2029968" y="4855580"/>
                </a:lnTo>
                <a:lnTo>
                  <a:pt x="0" y="4855580"/>
                </a:lnTo>
                <a:close/>
              </a:path>
            </a:pathLst>
          </a:custGeom>
          <a:solidFill>
            <a:srgbClr val="00594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square" lIns="180000" tIns="1080000" rIns="180000" bIns="0" rtlCol="0" anchor="t">
            <a:noAutofit/>
          </a:bodyPr>
          <a:lstStyle/>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r>
              <a:rPr lang="da-DK" sz="20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MONITOR &amp; AV/TV</a:t>
            </a:r>
          </a:p>
          <a:p>
            <a:pPr lvl="0" algn="ctr">
              <a:lnSpc>
                <a:spcPct val="125000"/>
              </a:lnSpc>
            </a:pPr>
            <a:endParaRPr lang="da-DK" sz="1600" noProof="0" dirty="0">
              <a:solidFill>
                <a:srgbClr val="FFFFFF"/>
              </a:solidFill>
            </a:endParaRPr>
          </a:p>
          <a:p>
            <a:pPr lvl="0" algn="ctr">
              <a:lnSpc>
                <a:spcPct val="125000"/>
              </a:lnSpc>
            </a:pPr>
            <a:endParaRPr lang="da-DK" sz="1600" noProof="0" dirty="0">
              <a:solidFill>
                <a:srgbClr val="FFFFFF"/>
              </a:solidFill>
            </a:endParaRPr>
          </a:p>
        </p:txBody>
      </p:sp>
      <p:sp>
        <p:nvSpPr>
          <p:cNvPr id="25" name="Freeform: Shape 24">
            <a:extLst>
              <a:ext uri="{FF2B5EF4-FFF2-40B4-BE49-F238E27FC236}">
                <a16:creationId xmlns:a16="http://schemas.microsoft.com/office/drawing/2014/main" id="{12058B28-B2CA-4A70-A477-BB17B5EF668A}"/>
              </a:ext>
            </a:extLst>
          </p:cNvPr>
          <p:cNvSpPr/>
          <p:nvPr/>
        </p:nvSpPr>
        <p:spPr>
          <a:xfrm>
            <a:off x="6087468" y="2849500"/>
            <a:ext cx="2036740" cy="4008500"/>
          </a:xfrm>
          <a:custGeom>
            <a:avLst/>
            <a:gdLst>
              <a:gd name="connsiteX0" fmla="*/ 0 w 2029968"/>
              <a:gd name="connsiteY0" fmla="*/ 0 h 4855580"/>
              <a:gd name="connsiteX1" fmla="*/ 340066 w 2029968"/>
              <a:gd name="connsiteY1" fmla="*/ 0 h 4855580"/>
              <a:gd name="connsiteX2" fmla="*/ 340066 w 2029968"/>
              <a:gd name="connsiteY2" fmla="*/ 460550 h 4855580"/>
              <a:gd name="connsiteX3" fmla="*/ 1014985 w 2029968"/>
              <a:gd name="connsiteY3" fmla="*/ 798010 h 4855580"/>
              <a:gd name="connsiteX4" fmla="*/ 1689904 w 2029968"/>
              <a:gd name="connsiteY4" fmla="*/ 460550 h 4855580"/>
              <a:gd name="connsiteX5" fmla="*/ 1689904 w 2029968"/>
              <a:gd name="connsiteY5" fmla="*/ 0 h 4855580"/>
              <a:gd name="connsiteX6" fmla="*/ 2029968 w 2029968"/>
              <a:gd name="connsiteY6" fmla="*/ 0 h 4855580"/>
              <a:gd name="connsiteX7" fmla="*/ 2029968 w 2029968"/>
              <a:gd name="connsiteY7" fmla="*/ 4855580 h 4855580"/>
              <a:gd name="connsiteX8" fmla="*/ 0 w 2029968"/>
              <a:gd name="connsiteY8" fmla="*/ 4855580 h 485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968" h="4855580">
                <a:moveTo>
                  <a:pt x="0" y="0"/>
                </a:moveTo>
                <a:lnTo>
                  <a:pt x="340066" y="0"/>
                </a:lnTo>
                <a:lnTo>
                  <a:pt x="340066" y="460550"/>
                </a:lnTo>
                <a:lnTo>
                  <a:pt x="1014985" y="798010"/>
                </a:lnTo>
                <a:lnTo>
                  <a:pt x="1689904" y="460550"/>
                </a:lnTo>
                <a:lnTo>
                  <a:pt x="1689904" y="0"/>
                </a:lnTo>
                <a:lnTo>
                  <a:pt x="2029968" y="0"/>
                </a:lnTo>
                <a:lnTo>
                  <a:pt x="2029968" y="4855580"/>
                </a:lnTo>
                <a:lnTo>
                  <a:pt x="0" y="4855580"/>
                </a:lnTo>
                <a:close/>
              </a:path>
            </a:pathLst>
          </a:custGeom>
          <a:solidFill>
            <a:srgbClr val="00A27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square" lIns="180000" tIns="1080000" rIns="180000" bIns="0" rtlCol="0" anchor="t">
            <a:noAutofit/>
          </a:bodyPr>
          <a:lstStyle/>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r>
              <a:rPr lang="da-DK" sz="20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SMARTPHONE &amp; TABLET</a:t>
            </a:r>
          </a:p>
          <a:p>
            <a:pPr lvl="0" algn="ctr">
              <a:lnSpc>
                <a:spcPct val="125000"/>
              </a:lnSpc>
            </a:pPr>
            <a:endParaRPr lang="da-DK" sz="1600" noProof="0" dirty="0">
              <a:solidFill>
                <a:srgbClr val="FFFFFF"/>
              </a:solidFill>
            </a:endParaRPr>
          </a:p>
        </p:txBody>
      </p:sp>
      <p:sp>
        <p:nvSpPr>
          <p:cNvPr id="29" name="Freeform: Shape 28">
            <a:extLst>
              <a:ext uri="{FF2B5EF4-FFF2-40B4-BE49-F238E27FC236}">
                <a16:creationId xmlns:a16="http://schemas.microsoft.com/office/drawing/2014/main" id="{14652062-437F-41E0-A8B2-80331B5677FF}"/>
              </a:ext>
            </a:extLst>
          </p:cNvPr>
          <p:cNvSpPr/>
          <p:nvPr/>
        </p:nvSpPr>
        <p:spPr>
          <a:xfrm>
            <a:off x="8124208" y="2849498"/>
            <a:ext cx="2036740" cy="4008501"/>
          </a:xfrm>
          <a:custGeom>
            <a:avLst/>
            <a:gdLst>
              <a:gd name="connsiteX0" fmla="*/ 0 w 2029968"/>
              <a:gd name="connsiteY0" fmla="*/ 0 h 4855580"/>
              <a:gd name="connsiteX1" fmla="*/ 340066 w 2029968"/>
              <a:gd name="connsiteY1" fmla="*/ 0 h 4855580"/>
              <a:gd name="connsiteX2" fmla="*/ 340066 w 2029968"/>
              <a:gd name="connsiteY2" fmla="*/ 460550 h 4855580"/>
              <a:gd name="connsiteX3" fmla="*/ 1014985 w 2029968"/>
              <a:gd name="connsiteY3" fmla="*/ 798010 h 4855580"/>
              <a:gd name="connsiteX4" fmla="*/ 1689904 w 2029968"/>
              <a:gd name="connsiteY4" fmla="*/ 460550 h 4855580"/>
              <a:gd name="connsiteX5" fmla="*/ 1689904 w 2029968"/>
              <a:gd name="connsiteY5" fmla="*/ 0 h 4855580"/>
              <a:gd name="connsiteX6" fmla="*/ 2029968 w 2029968"/>
              <a:gd name="connsiteY6" fmla="*/ 0 h 4855580"/>
              <a:gd name="connsiteX7" fmla="*/ 2029968 w 2029968"/>
              <a:gd name="connsiteY7" fmla="*/ 4855580 h 4855580"/>
              <a:gd name="connsiteX8" fmla="*/ 0 w 2029968"/>
              <a:gd name="connsiteY8" fmla="*/ 4855580 h 485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968" h="4855580">
                <a:moveTo>
                  <a:pt x="0" y="0"/>
                </a:moveTo>
                <a:lnTo>
                  <a:pt x="340066" y="0"/>
                </a:lnTo>
                <a:lnTo>
                  <a:pt x="340066" y="460550"/>
                </a:lnTo>
                <a:lnTo>
                  <a:pt x="1014985" y="798010"/>
                </a:lnTo>
                <a:lnTo>
                  <a:pt x="1689904" y="460550"/>
                </a:lnTo>
                <a:lnTo>
                  <a:pt x="1689904" y="0"/>
                </a:lnTo>
                <a:lnTo>
                  <a:pt x="2029968" y="0"/>
                </a:lnTo>
                <a:lnTo>
                  <a:pt x="2029968" y="4855580"/>
                </a:lnTo>
                <a:lnTo>
                  <a:pt x="0" y="4855580"/>
                </a:lnTo>
                <a:close/>
              </a:path>
            </a:pathLst>
          </a:custGeom>
          <a:solidFill>
            <a:srgbClr val="007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square" lIns="180000" tIns="1080000" rIns="180000" bIns="0" rtlCol="0" anchor="t">
            <a:noAutofit/>
          </a:bodyPr>
          <a:lstStyle/>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r>
              <a:rPr lang="da-DK" sz="20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POS &amp; LAGER</a:t>
            </a:r>
          </a:p>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noProof="0" dirty="0">
              <a:solidFill>
                <a:srgbClr val="FFFFFF"/>
              </a:solidFill>
            </a:endParaRPr>
          </a:p>
        </p:txBody>
      </p:sp>
      <p:sp>
        <p:nvSpPr>
          <p:cNvPr id="33" name="Freeform: Shape 32">
            <a:extLst>
              <a:ext uri="{FF2B5EF4-FFF2-40B4-BE49-F238E27FC236}">
                <a16:creationId xmlns:a16="http://schemas.microsoft.com/office/drawing/2014/main" id="{2E30B0E4-BC10-4826-87E1-5FC8B80DA15D}"/>
              </a:ext>
            </a:extLst>
          </p:cNvPr>
          <p:cNvSpPr/>
          <p:nvPr/>
        </p:nvSpPr>
        <p:spPr>
          <a:xfrm>
            <a:off x="10155260" y="2849498"/>
            <a:ext cx="2036740" cy="4008502"/>
          </a:xfrm>
          <a:custGeom>
            <a:avLst/>
            <a:gdLst>
              <a:gd name="connsiteX0" fmla="*/ 0 w 2029968"/>
              <a:gd name="connsiteY0" fmla="*/ 0 h 4855580"/>
              <a:gd name="connsiteX1" fmla="*/ 340066 w 2029968"/>
              <a:gd name="connsiteY1" fmla="*/ 0 h 4855580"/>
              <a:gd name="connsiteX2" fmla="*/ 340066 w 2029968"/>
              <a:gd name="connsiteY2" fmla="*/ 460550 h 4855580"/>
              <a:gd name="connsiteX3" fmla="*/ 1014985 w 2029968"/>
              <a:gd name="connsiteY3" fmla="*/ 798010 h 4855580"/>
              <a:gd name="connsiteX4" fmla="*/ 1689904 w 2029968"/>
              <a:gd name="connsiteY4" fmla="*/ 460550 h 4855580"/>
              <a:gd name="connsiteX5" fmla="*/ 1689904 w 2029968"/>
              <a:gd name="connsiteY5" fmla="*/ 0 h 4855580"/>
              <a:gd name="connsiteX6" fmla="*/ 2029968 w 2029968"/>
              <a:gd name="connsiteY6" fmla="*/ 0 h 4855580"/>
              <a:gd name="connsiteX7" fmla="*/ 2029968 w 2029968"/>
              <a:gd name="connsiteY7" fmla="*/ 4855580 h 4855580"/>
              <a:gd name="connsiteX8" fmla="*/ 0 w 2029968"/>
              <a:gd name="connsiteY8" fmla="*/ 4855580 h 485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968" h="4855580">
                <a:moveTo>
                  <a:pt x="0" y="0"/>
                </a:moveTo>
                <a:lnTo>
                  <a:pt x="340066" y="0"/>
                </a:lnTo>
                <a:lnTo>
                  <a:pt x="340066" y="460550"/>
                </a:lnTo>
                <a:lnTo>
                  <a:pt x="1014985" y="798010"/>
                </a:lnTo>
                <a:lnTo>
                  <a:pt x="1689904" y="460550"/>
                </a:lnTo>
                <a:lnTo>
                  <a:pt x="1689904" y="0"/>
                </a:lnTo>
                <a:lnTo>
                  <a:pt x="2029968" y="0"/>
                </a:lnTo>
                <a:lnTo>
                  <a:pt x="2029968" y="4855580"/>
                </a:lnTo>
                <a:lnTo>
                  <a:pt x="0" y="4855580"/>
                </a:lnTo>
                <a:close/>
              </a:path>
            </a:pathLst>
          </a:custGeom>
          <a:solidFill>
            <a:srgbClr val="00594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vert="vert" wrap="square" lIns="180000" tIns="1080000" rIns="180000" bIns="0" rtlCol="0" anchor="t">
            <a:noAutofit/>
          </a:bodyPr>
          <a:lstStyle/>
          <a:p>
            <a:pPr lvl="0" algn="ctr">
              <a:lnSpc>
                <a:spcPct val="125000"/>
              </a:lnSpc>
            </a:pPr>
            <a:endParaRPr lang="da-DK" sz="16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endParaRPr lang="da-DK" sz="1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pPr>
            <a:r>
              <a:rPr lang="da-DK" sz="20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NETVÆRK</a:t>
            </a:r>
          </a:p>
          <a:p>
            <a:pPr lvl="0" algn="ctr">
              <a:lnSpc>
                <a:spcPct val="125000"/>
              </a:lnSpc>
            </a:pPr>
            <a:endParaRPr lang="da-DK" sz="1600" noProof="0" dirty="0">
              <a:solidFill>
                <a:srgbClr val="FFFFFF"/>
              </a:solidFill>
            </a:endParaRPr>
          </a:p>
        </p:txBody>
      </p:sp>
      <p:grpSp>
        <p:nvGrpSpPr>
          <p:cNvPr id="5" name="Group 4">
            <a:extLst>
              <a:ext uri="{FF2B5EF4-FFF2-40B4-BE49-F238E27FC236}">
                <a16:creationId xmlns:a16="http://schemas.microsoft.com/office/drawing/2014/main" id="{BA39EAA6-4640-4A09-A1D9-6E21799D6BB9}"/>
              </a:ext>
            </a:extLst>
          </p:cNvPr>
          <p:cNvGrpSpPr/>
          <p:nvPr/>
        </p:nvGrpSpPr>
        <p:grpSpPr>
          <a:xfrm>
            <a:off x="451643" y="2070421"/>
            <a:ext cx="1127766" cy="1303858"/>
            <a:chOff x="451643" y="1605953"/>
            <a:chExt cx="1127766" cy="1303858"/>
          </a:xfrm>
          <a:solidFill>
            <a:schemeClr val="accent1">
              <a:alpha val="15000"/>
            </a:schemeClr>
          </a:solidFill>
          <a:effectLst/>
        </p:grpSpPr>
        <p:sp>
          <p:nvSpPr>
            <p:cNvPr id="16" name="Hexagon 15">
              <a:extLst>
                <a:ext uri="{FF2B5EF4-FFF2-40B4-BE49-F238E27FC236}">
                  <a16:creationId xmlns:a16="http://schemas.microsoft.com/office/drawing/2014/main" id="{AEF9B9C8-DE32-4193-944B-E3C4E5446A19}"/>
                </a:ext>
              </a:extLst>
            </p:cNvPr>
            <p:cNvSpPr/>
            <p:nvPr/>
          </p:nvSpPr>
          <p:spPr>
            <a:xfrm rot="16200000">
              <a:off x="363597" y="1693999"/>
              <a:ext cx="1303858" cy="1127766"/>
            </a:xfrm>
            <a:prstGeom prst="hexagon">
              <a:avLst/>
            </a:prstGeom>
            <a:solidFill>
              <a:srgbClr val="00A274">
                <a:alpha val="10000"/>
              </a:srgbClr>
            </a:solidFill>
            <a:ln>
              <a:solidFill>
                <a:srgbClr val="00A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4" name="Graphic 3" descr="Bærbar computer med massiv udfyldning">
              <a:extLst>
                <a:ext uri="{FF2B5EF4-FFF2-40B4-BE49-F238E27FC236}">
                  <a16:creationId xmlns:a16="http://schemas.microsoft.com/office/drawing/2014/main" id="{3C218359-072F-4BB6-92C0-1F53B63DA738}"/>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777286" y="2017503"/>
              <a:ext cx="471054" cy="471054"/>
            </a:xfrm>
            <a:prstGeom prst="rect">
              <a:avLst/>
            </a:prstGeom>
          </p:spPr>
        </p:pic>
      </p:grpSp>
      <p:grpSp>
        <p:nvGrpSpPr>
          <p:cNvPr id="6" name="Group 5">
            <a:extLst>
              <a:ext uri="{FF2B5EF4-FFF2-40B4-BE49-F238E27FC236}">
                <a16:creationId xmlns:a16="http://schemas.microsoft.com/office/drawing/2014/main" id="{CC9C43DA-9182-4F5B-996B-5753A0F7C0CB}"/>
              </a:ext>
            </a:extLst>
          </p:cNvPr>
          <p:cNvGrpSpPr/>
          <p:nvPr/>
        </p:nvGrpSpPr>
        <p:grpSpPr>
          <a:xfrm>
            <a:off x="2482695" y="2070421"/>
            <a:ext cx="1127766" cy="1303858"/>
            <a:chOff x="2482695" y="1605953"/>
            <a:chExt cx="1127766" cy="1303858"/>
          </a:xfrm>
          <a:solidFill>
            <a:schemeClr val="accent1">
              <a:alpha val="15000"/>
            </a:schemeClr>
          </a:solidFill>
        </p:grpSpPr>
        <p:sp>
          <p:nvSpPr>
            <p:cNvPr id="19" name="Hexagon 18">
              <a:extLst>
                <a:ext uri="{FF2B5EF4-FFF2-40B4-BE49-F238E27FC236}">
                  <a16:creationId xmlns:a16="http://schemas.microsoft.com/office/drawing/2014/main" id="{7B3FD7F4-6A0D-4293-9DAC-6AD7D160A73D}"/>
                </a:ext>
              </a:extLst>
            </p:cNvPr>
            <p:cNvSpPr/>
            <p:nvPr/>
          </p:nvSpPr>
          <p:spPr>
            <a:xfrm rot="16200000">
              <a:off x="2394649" y="1693999"/>
              <a:ext cx="1303858" cy="1127766"/>
            </a:xfrm>
            <a:prstGeom prst="hexagon">
              <a:avLst/>
            </a:prstGeom>
            <a:solidFill>
              <a:srgbClr val="007050">
                <a:alpha val="15000"/>
              </a:srgbClr>
            </a:solidFill>
            <a:ln>
              <a:solidFill>
                <a:srgbClr val="007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26" name="Graphic 25" descr="Cloud Computing med massiv udfyldning">
              <a:extLst>
                <a:ext uri="{FF2B5EF4-FFF2-40B4-BE49-F238E27FC236}">
                  <a16:creationId xmlns:a16="http://schemas.microsoft.com/office/drawing/2014/main" id="{5C742D2A-2F11-497A-9E3C-216FA05DFDD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805364" y="2017503"/>
              <a:ext cx="471054" cy="471054"/>
            </a:xfrm>
            <a:prstGeom prst="rect">
              <a:avLst/>
            </a:prstGeom>
          </p:spPr>
        </p:pic>
      </p:grpSp>
      <p:grpSp>
        <p:nvGrpSpPr>
          <p:cNvPr id="7" name="Group 6">
            <a:extLst>
              <a:ext uri="{FF2B5EF4-FFF2-40B4-BE49-F238E27FC236}">
                <a16:creationId xmlns:a16="http://schemas.microsoft.com/office/drawing/2014/main" id="{CCA7520E-1E88-43DE-B351-510E9EF71B07}"/>
              </a:ext>
            </a:extLst>
          </p:cNvPr>
          <p:cNvGrpSpPr/>
          <p:nvPr/>
        </p:nvGrpSpPr>
        <p:grpSpPr>
          <a:xfrm>
            <a:off x="4513747" y="2070421"/>
            <a:ext cx="1127766" cy="1303858"/>
            <a:chOff x="4513747" y="1605953"/>
            <a:chExt cx="1127766" cy="1303858"/>
          </a:xfrm>
          <a:solidFill>
            <a:schemeClr val="accent1">
              <a:alpha val="15000"/>
            </a:schemeClr>
          </a:solidFill>
        </p:grpSpPr>
        <p:sp>
          <p:nvSpPr>
            <p:cNvPr id="23" name="Hexagon 22">
              <a:extLst>
                <a:ext uri="{FF2B5EF4-FFF2-40B4-BE49-F238E27FC236}">
                  <a16:creationId xmlns:a16="http://schemas.microsoft.com/office/drawing/2014/main" id="{1535C489-8030-4FE5-952C-6F386F768EE8}"/>
                </a:ext>
              </a:extLst>
            </p:cNvPr>
            <p:cNvSpPr/>
            <p:nvPr/>
          </p:nvSpPr>
          <p:spPr>
            <a:xfrm rot="16200000">
              <a:off x="4425701" y="1693999"/>
              <a:ext cx="1303858" cy="1127766"/>
            </a:xfrm>
            <a:prstGeom prst="hexagon">
              <a:avLst/>
            </a:prstGeom>
            <a:solidFill>
              <a:srgbClr val="005941">
                <a:alpha val="15000"/>
              </a:srgbClr>
            </a:solidFill>
            <a:ln>
              <a:solidFill>
                <a:srgbClr val="005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28" name="Graphic 27" descr="Skærm med massiv udfyldning">
              <a:extLst>
                <a:ext uri="{FF2B5EF4-FFF2-40B4-BE49-F238E27FC236}">
                  <a16:creationId xmlns:a16="http://schemas.microsoft.com/office/drawing/2014/main" id="{196E559E-B4B9-484E-96EF-7A29B102C1B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4833442" y="2017503"/>
              <a:ext cx="471054" cy="471054"/>
            </a:xfrm>
            <a:prstGeom prst="rect">
              <a:avLst/>
            </a:prstGeom>
          </p:spPr>
        </p:pic>
      </p:grpSp>
      <p:grpSp>
        <p:nvGrpSpPr>
          <p:cNvPr id="8" name="Group 7">
            <a:extLst>
              <a:ext uri="{FF2B5EF4-FFF2-40B4-BE49-F238E27FC236}">
                <a16:creationId xmlns:a16="http://schemas.microsoft.com/office/drawing/2014/main" id="{580A7A0F-7BAE-42ED-ADF7-C2FD28E4FC3C}"/>
              </a:ext>
            </a:extLst>
          </p:cNvPr>
          <p:cNvGrpSpPr/>
          <p:nvPr/>
        </p:nvGrpSpPr>
        <p:grpSpPr>
          <a:xfrm>
            <a:off x="6544799" y="2070421"/>
            <a:ext cx="1127766" cy="1303858"/>
            <a:chOff x="6544799" y="1605953"/>
            <a:chExt cx="1127766" cy="1303858"/>
          </a:xfrm>
          <a:solidFill>
            <a:schemeClr val="accent1">
              <a:alpha val="15000"/>
            </a:schemeClr>
          </a:solidFill>
        </p:grpSpPr>
        <p:sp>
          <p:nvSpPr>
            <p:cNvPr id="27" name="Hexagon 26">
              <a:extLst>
                <a:ext uri="{FF2B5EF4-FFF2-40B4-BE49-F238E27FC236}">
                  <a16:creationId xmlns:a16="http://schemas.microsoft.com/office/drawing/2014/main" id="{DE8EB07B-28D5-4717-8B85-BAD372CA72ED}"/>
                </a:ext>
              </a:extLst>
            </p:cNvPr>
            <p:cNvSpPr/>
            <p:nvPr/>
          </p:nvSpPr>
          <p:spPr>
            <a:xfrm rot="16200000">
              <a:off x="6456753" y="1693999"/>
              <a:ext cx="1303858" cy="1127766"/>
            </a:xfrm>
            <a:prstGeom prst="hexagon">
              <a:avLst/>
            </a:prstGeom>
            <a:solidFill>
              <a:srgbClr val="00A274">
                <a:alpha val="15000"/>
              </a:srgbClr>
            </a:solidFill>
            <a:ln>
              <a:solidFill>
                <a:srgbClr val="00A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30" name="Graphic 29" descr="Smartphone med massiv udfyldning">
              <a:extLst>
                <a:ext uri="{FF2B5EF4-FFF2-40B4-BE49-F238E27FC236}">
                  <a16:creationId xmlns:a16="http://schemas.microsoft.com/office/drawing/2014/main" id="{7D532BF7-287A-45B3-8BD1-508261A4797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861520" y="2017503"/>
              <a:ext cx="471054" cy="471054"/>
            </a:xfrm>
            <a:prstGeom prst="rect">
              <a:avLst/>
            </a:prstGeom>
          </p:spPr>
        </p:pic>
      </p:grpSp>
      <p:grpSp>
        <p:nvGrpSpPr>
          <p:cNvPr id="9" name="Group 8">
            <a:extLst>
              <a:ext uri="{FF2B5EF4-FFF2-40B4-BE49-F238E27FC236}">
                <a16:creationId xmlns:a16="http://schemas.microsoft.com/office/drawing/2014/main" id="{BF01080D-4119-4744-9535-BFAD79AB6127}"/>
              </a:ext>
            </a:extLst>
          </p:cNvPr>
          <p:cNvGrpSpPr/>
          <p:nvPr/>
        </p:nvGrpSpPr>
        <p:grpSpPr>
          <a:xfrm>
            <a:off x="8575851" y="2070421"/>
            <a:ext cx="1127766" cy="1303858"/>
            <a:chOff x="8575851" y="1605953"/>
            <a:chExt cx="1127766" cy="1303858"/>
          </a:xfrm>
          <a:solidFill>
            <a:schemeClr val="accent1">
              <a:alpha val="15000"/>
            </a:schemeClr>
          </a:solidFill>
        </p:grpSpPr>
        <p:sp>
          <p:nvSpPr>
            <p:cNvPr id="31" name="Hexagon 30">
              <a:extLst>
                <a:ext uri="{FF2B5EF4-FFF2-40B4-BE49-F238E27FC236}">
                  <a16:creationId xmlns:a16="http://schemas.microsoft.com/office/drawing/2014/main" id="{48892FF1-360D-48D2-887A-327261F1D614}"/>
                </a:ext>
              </a:extLst>
            </p:cNvPr>
            <p:cNvSpPr/>
            <p:nvPr/>
          </p:nvSpPr>
          <p:spPr>
            <a:xfrm rot="16200000">
              <a:off x="8487805" y="1693999"/>
              <a:ext cx="1303858" cy="1127766"/>
            </a:xfrm>
            <a:prstGeom prst="hexagon">
              <a:avLst/>
            </a:prstGeom>
            <a:solidFill>
              <a:srgbClr val="007050">
                <a:alpha val="15000"/>
              </a:srgbClr>
            </a:solidFill>
            <a:ln>
              <a:solidFill>
                <a:srgbClr val="007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32" name="Graphic 31" descr="Indkøbsvogn med massiv udfyldning">
              <a:extLst>
                <a:ext uri="{FF2B5EF4-FFF2-40B4-BE49-F238E27FC236}">
                  <a16:creationId xmlns:a16="http://schemas.microsoft.com/office/drawing/2014/main" id="{20235D68-0562-4C2E-A608-88F5130FA797}"/>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889598" y="2017503"/>
              <a:ext cx="471054" cy="471054"/>
            </a:xfrm>
            <a:prstGeom prst="rect">
              <a:avLst/>
            </a:prstGeom>
          </p:spPr>
        </p:pic>
      </p:grpSp>
      <p:grpSp>
        <p:nvGrpSpPr>
          <p:cNvPr id="10" name="Group 9">
            <a:extLst>
              <a:ext uri="{FF2B5EF4-FFF2-40B4-BE49-F238E27FC236}">
                <a16:creationId xmlns:a16="http://schemas.microsoft.com/office/drawing/2014/main" id="{1BFD37A1-A7A2-4373-9892-DE3500D27503}"/>
              </a:ext>
            </a:extLst>
          </p:cNvPr>
          <p:cNvGrpSpPr/>
          <p:nvPr/>
        </p:nvGrpSpPr>
        <p:grpSpPr>
          <a:xfrm>
            <a:off x="10606903" y="2070421"/>
            <a:ext cx="1127766" cy="1303858"/>
            <a:chOff x="10606903" y="1605953"/>
            <a:chExt cx="1127766" cy="1303858"/>
          </a:xfrm>
          <a:solidFill>
            <a:schemeClr val="accent1">
              <a:alpha val="15000"/>
            </a:schemeClr>
          </a:solidFill>
        </p:grpSpPr>
        <p:sp>
          <p:nvSpPr>
            <p:cNvPr id="35" name="Hexagon 34">
              <a:extLst>
                <a:ext uri="{FF2B5EF4-FFF2-40B4-BE49-F238E27FC236}">
                  <a16:creationId xmlns:a16="http://schemas.microsoft.com/office/drawing/2014/main" id="{59B04092-0164-4A6E-AE0F-3FA0B50253E1}"/>
                </a:ext>
              </a:extLst>
            </p:cNvPr>
            <p:cNvSpPr/>
            <p:nvPr/>
          </p:nvSpPr>
          <p:spPr>
            <a:xfrm rot="16200000">
              <a:off x="10518857" y="1693999"/>
              <a:ext cx="1303858" cy="1127766"/>
            </a:xfrm>
            <a:prstGeom prst="hexagon">
              <a:avLst/>
            </a:prstGeom>
            <a:solidFill>
              <a:srgbClr val="005941">
                <a:alpha val="15000"/>
              </a:srgbClr>
            </a:solidFill>
            <a:ln>
              <a:solidFill>
                <a:srgbClr val="0059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pic>
          <p:nvPicPr>
            <p:cNvPr id="34" name="Graphic 33" descr="Cloud Computing med massiv udfyldning">
              <a:extLst>
                <a:ext uri="{FF2B5EF4-FFF2-40B4-BE49-F238E27FC236}">
                  <a16:creationId xmlns:a16="http://schemas.microsoft.com/office/drawing/2014/main" id="{5D01F96E-2B7E-4064-8853-566BDFF8A616}"/>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10917676" y="2017503"/>
              <a:ext cx="471054" cy="471054"/>
            </a:xfrm>
            <a:prstGeom prst="rect">
              <a:avLst/>
            </a:prstGeom>
          </p:spPr>
        </p:pic>
      </p:grpSp>
      <p:sp>
        <p:nvSpPr>
          <p:cNvPr id="11" name="Rectangle 7">
            <a:extLst>
              <a:ext uri="{FF2B5EF4-FFF2-40B4-BE49-F238E27FC236}">
                <a16:creationId xmlns:a16="http://schemas.microsoft.com/office/drawing/2014/main" id="{2AC6A109-37F5-82D2-8959-4C08A4D2C32C}"/>
              </a:ext>
            </a:extLst>
          </p:cNvPr>
          <p:cNvSpPr/>
          <p:nvPr/>
        </p:nvSpPr>
        <p:spPr>
          <a:xfrm>
            <a:off x="3672839" y="450458"/>
            <a:ext cx="4903012" cy="338554"/>
          </a:xfrm>
          <a:prstGeom prst="rect">
            <a:avLst/>
          </a:prstGeom>
          <a:noFill/>
        </p:spPr>
        <p:txBody>
          <a:bodyPr wrap="square" rtlCol="0">
            <a:spAutoFit/>
          </a:bodyPr>
          <a:lstStyle/>
          <a:p>
            <a:pPr algn="ctr"/>
            <a:r>
              <a:rPr lang="da-DK" sz="1600" dirty="0">
                <a:solidFill>
                  <a:srgbClr val="00A274"/>
                </a:solidFill>
                <a:latin typeface="+mj-lt"/>
                <a:cs typeface="Poppins SemiBold" panose="00000700000000000000" pitchFamily="2" charset="0"/>
              </a:rPr>
              <a:t>IT KATEGORIER</a:t>
            </a:r>
            <a:endParaRPr lang="da-DK" sz="1600" noProof="0" dirty="0">
              <a:solidFill>
                <a:srgbClr val="00A274"/>
              </a:solidFill>
              <a:latin typeface="+mj-lt"/>
              <a:cs typeface="Poppins SemiBold" panose="00000700000000000000" pitchFamily="2" charset="0"/>
            </a:endParaRPr>
          </a:p>
        </p:txBody>
      </p:sp>
    </p:spTree>
    <p:extLst>
      <p:ext uri="{BB962C8B-B14F-4D97-AF65-F5344CB8AC3E}">
        <p14:creationId xmlns:p14="http://schemas.microsoft.com/office/powerpoint/2010/main" val="202505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decel="100000" fill="hold"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 decel="100000" fill="hold" nodeType="withEffect">
                                  <p:stCondLst>
                                    <p:cond delay="12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4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1" decel="100000" fill="hold" nodeType="withEffect">
                                  <p:stCondLst>
                                    <p:cond delay="18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20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1" decel="100000" fill="hold" nodeType="withEffect">
                                  <p:stCondLst>
                                    <p:cond delay="240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26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1" decel="100000" fill="hold" nodeType="withEffect">
                                  <p:stCondLst>
                                    <p:cond delay="300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0-#ppt_h/2"/>
                                          </p:val>
                                        </p:tav>
                                        <p:tav tm="100000">
                                          <p:val>
                                            <p:strVal val="#ppt_y"/>
                                          </p:val>
                                        </p:tav>
                                      </p:tavLst>
                                    </p:anim>
                                  </p:childTnLst>
                                </p:cTn>
                              </p:par>
                              <p:par>
                                <p:cTn id="49" presetID="2" presetClass="entr" presetSubtype="4" decel="100000" fill="hold" grpId="0" nodeType="withEffect">
                                  <p:stCondLst>
                                    <p:cond delay="320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1" grpId="0" animBg="1"/>
      <p:bldP spid="25" grpId="0" animBg="1"/>
      <p:bldP spid="29"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Curved 16">
            <a:extLst>
              <a:ext uri="{FF2B5EF4-FFF2-40B4-BE49-F238E27FC236}">
                <a16:creationId xmlns:a16="http://schemas.microsoft.com/office/drawing/2014/main" id="{D80E7D8C-46C2-8C99-6D2A-F2C41F71CA0F}"/>
              </a:ext>
            </a:extLst>
          </p:cNvPr>
          <p:cNvCxnSpPr>
            <a:cxnSpLocks/>
            <a:stCxn id="28" idx="6"/>
          </p:cNvCxnSpPr>
          <p:nvPr/>
        </p:nvCxnSpPr>
        <p:spPr>
          <a:xfrm>
            <a:off x="5592719" y="4509227"/>
            <a:ext cx="1849713" cy="2348773"/>
          </a:xfrm>
          <a:prstGeom prst="curvedConnector2">
            <a:avLst/>
          </a:prstGeom>
          <a:ln w="317500">
            <a:solidFill>
              <a:srgbClr val="00A274">
                <a:alpha val="1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0A5AE-390F-4CD7-A6CC-8516C6BFCBB9}"/>
              </a:ext>
            </a:extLst>
          </p:cNvPr>
          <p:cNvCxnSpPr>
            <a:stCxn id="4" idx="2"/>
          </p:cNvCxnSpPr>
          <p:nvPr/>
        </p:nvCxnSpPr>
        <p:spPr>
          <a:xfrm flipH="1">
            <a:off x="-123825" y="4509227"/>
            <a:ext cx="1543416" cy="0"/>
          </a:xfrm>
          <a:prstGeom prst="line">
            <a:avLst/>
          </a:prstGeom>
          <a:ln w="317500">
            <a:solidFill>
              <a:srgbClr val="005941">
                <a:alpha val="10000"/>
              </a:srgbClr>
            </a:solidFill>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B54BB4C1-D39B-49FD-9591-0BFFD7EFCC5F}"/>
              </a:ext>
            </a:extLst>
          </p:cNvPr>
          <p:cNvCxnSpPr>
            <a:stCxn id="32" idx="6"/>
            <a:endCxn id="33" idx="2"/>
          </p:cNvCxnSpPr>
          <p:nvPr/>
        </p:nvCxnSpPr>
        <p:spPr>
          <a:xfrm flipV="1">
            <a:off x="9045847" y="2710653"/>
            <a:ext cx="1006562" cy="1798574"/>
          </a:xfrm>
          <a:prstGeom prst="curvedConnector3">
            <a:avLst/>
          </a:prstGeom>
          <a:ln w="317500">
            <a:solidFill>
              <a:srgbClr val="00A274">
                <a:alpha val="10000"/>
              </a:srgbClr>
            </a:solidFill>
          </a:ln>
        </p:spPr>
        <p:style>
          <a:lnRef idx="1">
            <a:schemeClr val="accent1"/>
          </a:lnRef>
          <a:fillRef idx="0">
            <a:schemeClr val="accent1"/>
          </a:fillRef>
          <a:effectRef idx="0">
            <a:schemeClr val="accent1"/>
          </a:effectRef>
          <a:fontRef idx="minor">
            <a:schemeClr val="tx1"/>
          </a:fontRef>
        </p:style>
      </p:cxnSp>
      <p:cxnSp>
        <p:nvCxnSpPr>
          <p:cNvPr id="7" name="Connector: Curved 6">
            <a:extLst>
              <a:ext uri="{FF2B5EF4-FFF2-40B4-BE49-F238E27FC236}">
                <a16:creationId xmlns:a16="http://schemas.microsoft.com/office/drawing/2014/main" id="{771F9182-7254-4626-AB36-D5DCF3FC1761}"/>
              </a:ext>
            </a:extLst>
          </p:cNvPr>
          <p:cNvCxnSpPr>
            <a:stCxn id="4" idx="6"/>
            <a:endCxn id="19" idx="2"/>
          </p:cNvCxnSpPr>
          <p:nvPr/>
        </p:nvCxnSpPr>
        <p:spPr>
          <a:xfrm flipV="1">
            <a:off x="2139591" y="2712753"/>
            <a:ext cx="1006564" cy="1796474"/>
          </a:xfrm>
          <a:prstGeom prst="curvedConnector3">
            <a:avLst/>
          </a:prstGeom>
          <a:ln w="317500">
            <a:solidFill>
              <a:srgbClr val="007050">
                <a:alpha val="10000"/>
              </a:srgbClr>
            </a:solidFill>
          </a:ln>
        </p:spPr>
        <p:style>
          <a:lnRef idx="1">
            <a:schemeClr val="accent1"/>
          </a:lnRef>
          <a:fillRef idx="0">
            <a:schemeClr val="accent1"/>
          </a:fillRef>
          <a:effectRef idx="0">
            <a:schemeClr val="accent1"/>
          </a:effectRef>
          <a:fontRef idx="minor">
            <a:schemeClr val="tx1"/>
          </a:fontRef>
        </p:style>
      </p:cxnSp>
      <p:cxnSp>
        <p:nvCxnSpPr>
          <p:cNvPr id="11" name="Connector: Curved 10">
            <a:extLst>
              <a:ext uri="{FF2B5EF4-FFF2-40B4-BE49-F238E27FC236}">
                <a16:creationId xmlns:a16="http://schemas.microsoft.com/office/drawing/2014/main" id="{08541904-B4EB-4019-B364-C551F8486389}"/>
              </a:ext>
            </a:extLst>
          </p:cNvPr>
          <p:cNvCxnSpPr>
            <a:stCxn id="19" idx="6"/>
            <a:endCxn id="28" idx="2"/>
          </p:cNvCxnSpPr>
          <p:nvPr/>
        </p:nvCxnSpPr>
        <p:spPr>
          <a:xfrm>
            <a:off x="3866155" y="2712753"/>
            <a:ext cx="1006564" cy="1796474"/>
          </a:xfrm>
          <a:prstGeom prst="curvedConnector3">
            <a:avLst/>
          </a:prstGeom>
          <a:ln w="317500">
            <a:solidFill>
              <a:srgbClr val="00A274">
                <a:alpha val="10000"/>
              </a:srgbClr>
            </a:solidFill>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5BAEC1F3-1F84-423F-B29C-CCAC14F79F84}"/>
              </a:ext>
            </a:extLst>
          </p:cNvPr>
          <p:cNvCxnSpPr>
            <a:stCxn id="28" idx="6"/>
            <a:endCxn id="31" idx="2"/>
          </p:cNvCxnSpPr>
          <p:nvPr/>
        </p:nvCxnSpPr>
        <p:spPr>
          <a:xfrm flipV="1">
            <a:off x="5592719" y="2712753"/>
            <a:ext cx="1006564" cy="1796474"/>
          </a:xfrm>
          <a:prstGeom prst="curvedConnector3">
            <a:avLst/>
          </a:prstGeom>
          <a:ln w="317500">
            <a:solidFill>
              <a:srgbClr val="005941">
                <a:alpha val="10000"/>
              </a:srgbClr>
            </a:solidFill>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965E2CB3-94B7-4224-BE14-B5BF66A559D8}"/>
              </a:ext>
            </a:extLst>
          </p:cNvPr>
          <p:cNvCxnSpPr>
            <a:stCxn id="31" idx="6"/>
            <a:endCxn id="32" idx="2"/>
          </p:cNvCxnSpPr>
          <p:nvPr/>
        </p:nvCxnSpPr>
        <p:spPr>
          <a:xfrm>
            <a:off x="7319283" y="2712753"/>
            <a:ext cx="1006564" cy="1796474"/>
          </a:xfrm>
          <a:prstGeom prst="curvedConnector3">
            <a:avLst/>
          </a:prstGeom>
          <a:ln w="317500">
            <a:solidFill>
              <a:srgbClr val="007050">
                <a:alpha val="1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0824BB-3DD6-4D99-A86E-61984FAA21C2}"/>
              </a:ext>
            </a:extLst>
          </p:cNvPr>
          <p:cNvSpPr>
            <a:spLocks noGrp="1"/>
          </p:cNvSpPr>
          <p:nvPr>
            <p:ph type="title"/>
          </p:nvPr>
        </p:nvSpPr>
        <p:spPr>
          <a:xfrm>
            <a:off x="1030281" y="267713"/>
            <a:ext cx="10515600" cy="886732"/>
          </a:xfrm>
        </p:spPr>
        <p:txBody>
          <a:bodyPr/>
          <a:lstStyle/>
          <a:p>
            <a:r>
              <a:rPr lang="da-DK" dirty="0">
                <a:solidFill>
                  <a:schemeClr val="bg2"/>
                </a:solidFill>
                <a:latin typeface="Playfair Display" pitchFamily="2" charset="77"/>
              </a:rPr>
              <a:t>Proces fra </a:t>
            </a:r>
            <a:r>
              <a:rPr lang="da-DK" i="1" dirty="0">
                <a:solidFill>
                  <a:srgbClr val="00A274"/>
                </a:solidFill>
                <a:latin typeface="Playfair Display" pitchFamily="2" charset="77"/>
              </a:rPr>
              <a:t>opsamling til genbrug</a:t>
            </a:r>
            <a:endParaRPr lang="da-DK" i="1" noProof="0" dirty="0">
              <a:solidFill>
                <a:srgbClr val="00A274"/>
              </a:solidFill>
              <a:latin typeface="Playfair Display" pitchFamily="2" charset="77"/>
            </a:endParaRPr>
          </a:p>
        </p:txBody>
      </p:sp>
      <p:sp>
        <p:nvSpPr>
          <p:cNvPr id="4" name="Oval 3">
            <a:extLst>
              <a:ext uri="{FF2B5EF4-FFF2-40B4-BE49-F238E27FC236}">
                <a16:creationId xmlns:a16="http://schemas.microsoft.com/office/drawing/2014/main" id="{48DA8DEF-646C-4852-B8CE-B33E17CA086B}"/>
              </a:ext>
            </a:extLst>
          </p:cNvPr>
          <p:cNvSpPr/>
          <p:nvPr/>
        </p:nvSpPr>
        <p:spPr>
          <a:xfrm>
            <a:off x="1419591" y="4149227"/>
            <a:ext cx="720000" cy="720000"/>
          </a:xfrm>
          <a:prstGeom prst="ellipse">
            <a:avLst/>
          </a:prstGeom>
          <a:solidFill>
            <a:srgbClr val="00A274"/>
          </a:solidFill>
          <a:ln w="19050">
            <a:solidFill>
              <a:schemeClr val="bg1"/>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9" name="Oval 18">
            <a:extLst>
              <a:ext uri="{FF2B5EF4-FFF2-40B4-BE49-F238E27FC236}">
                <a16:creationId xmlns:a16="http://schemas.microsoft.com/office/drawing/2014/main" id="{2E621194-B7B0-42A2-B288-904704CB48D4}"/>
              </a:ext>
            </a:extLst>
          </p:cNvPr>
          <p:cNvSpPr/>
          <p:nvPr/>
        </p:nvSpPr>
        <p:spPr>
          <a:xfrm>
            <a:off x="3146155" y="2352753"/>
            <a:ext cx="720000" cy="720000"/>
          </a:xfrm>
          <a:prstGeom prst="ellipse">
            <a:avLst/>
          </a:prstGeom>
          <a:solidFill>
            <a:srgbClr val="00A274"/>
          </a:solidFill>
          <a:ln w="19050">
            <a:solidFill>
              <a:schemeClr val="bg1"/>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8" name="Oval 27">
            <a:extLst>
              <a:ext uri="{FF2B5EF4-FFF2-40B4-BE49-F238E27FC236}">
                <a16:creationId xmlns:a16="http://schemas.microsoft.com/office/drawing/2014/main" id="{9233DBB5-5DFD-42DA-83F4-966E49EAC9D2}"/>
              </a:ext>
            </a:extLst>
          </p:cNvPr>
          <p:cNvSpPr/>
          <p:nvPr/>
        </p:nvSpPr>
        <p:spPr>
          <a:xfrm>
            <a:off x="4872719" y="4149227"/>
            <a:ext cx="720000" cy="720000"/>
          </a:xfrm>
          <a:prstGeom prst="ellipse">
            <a:avLst/>
          </a:prstGeom>
          <a:solidFill>
            <a:srgbClr val="007050"/>
          </a:solidFill>
          <a:ln w="19050">
            <a:solidFill>
              <a:schemeClr val="bg1"/>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1" name="Oval 30">
            <a:extLst>
              <a:ext uri="{FF2B5EF4-FFF2-40B4-BE49-F238E27FC236}">
                <a16:creationId xmlns:a16="http://schemas.microsoft.com/office/drawing/2014/main" id="{830C41E2-91DB-4535-B7D0-ABA4650D71C6}"/>
              </a:ext>
            </a:extLst>
          </p:cNvPr>
          <p:cNvSpPr/>
          <p:nvPr/>
        </p:nvSpPr>
        <p:spPr>
          <a:xfrm>
            <a:off x="6599283" y="2352753"/>
            <a:ext cx="720000" cy="720000"/>
          </a:xfrm>
          <a:prstGeom prst="ellipse">
            <a:avLst/>
          </a:prstGeom>
          <a:solidFill>
            <a:srgbClr val="007050"/>
          </a:solidFill>
          <a:ln w="19050">
            <a:solidFill>
              <a:schemeClr val="bg1"/>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2" name="Oval 31">
            <a:extLst>
              <a:ext uri="{FF2B5EF4-FFF2-40B4-BE49-F238E27FC236}">
                <a16:creationId xmlns:a16="http://schemas.microsoft.com/office/drawing/2014/main" id="{82209171-07E8-4BD9-9657-A3DBFD644792}"/>
              </a:ext>
            </a:extLst>
          </p:cNvPr>
          <p:cNvSpPr/>
          <p:nvPr/>
        </p:nvSpPr>
        <p:spPr>
          <a:xfrm>
            <a:off x="8325847" y="4149227"/>
            <a:ext cx="720000" cy="720000"/>
          </a:xfrm>
          <a:prstGeom prst="ellipse">
            <a:avLst/>
          </a:prstGeom>
          <a:solidFill>
            <a:srgbClr val="005941"/>
          </a:solidFill>
          <a:ln w="19050">
            <a:solidFill>
              <a:schemeClr val="bg1"/>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33" name="Oval 32">
            <a:extLst>
              <a:ext uri="{FF2B5EF4-FFF2-40B4-BE49-F238E27FC236}">
                <a16:creationId xmlns:a16="http://schemas.microsoft.com/office/drawing/2014/main" id="{E83707A1-5C4F-41F9-AFD4-F090FC839ABC}"/>
              </a:ext>
            </a:extLst>
          </p:cNvPr>
          <p:cNvSpPr/>
          <p:nvPr/>
        </p:nvSpPr>
        <p:spPr>
          <a:xfrm>
            <a:off x="10052409" y="2350653"/>
            <a:ext cx="720000" cy="720000"/>
          </a:xfrm>
          <a:prstGeom prst="ellipse">
            <a:avLst/>
          </a:prstGeom>
          <a:solidFill>
            <a:srgbClr val="005941"/>
          </a:solidFill>
          <a:ln w="19050">
            <a:solidFill>
              <a:schemeClr val="bg1"/>
            </a:solidFill>
          </a:ln>
          <a:effectLst>
            <a:outerShdw blurRad="25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44" name="Rectangle 43">
            <a:extLst>
              <a:ext uri="{FF2B5EF4-FFF2-40B4-BE49-F238E27FC236}">
                <a16:creationId xmlns:a16="http://schemas.microsoft.com/office/drawing/2014/main" id="{3E2C4840-F61D-40CA-B139-71733F07A383}"/>
              </a:ext>
            </a:extLst>
          </p:cNvPr>
          <p:cNvSpPr/>
          <p:nvPr/>
        </p:nvSpPr>
        <p:spPr>
          <a:xfrm>
            <a:off x="460628" y="5055543"/>
            <a:ext cx="2637926" cy="936731"/>
          </a:xfrm>
          <a:prstGeom prst="rect">
            <a:avLst/>
          </a:prstGeom>
        </p:spPr>
        <p:txBody>
          <a:bodyPr wrap="square">
            <a:spAutoFit/>
          </a:bodyPr>
          <a:lstStyle/>
          <a:p>
            <a:pPr lvl="0" algn="ctr">
              <a:defRPr/>
            </a:pPr>
            <a:r>
              <a:rPr lang="da-DK" sz="1100" b="1" noProof="0" dirty="0">
                <a:solidFill>
                  <a:srgbClr val="005941"/>
                </a:solidFill>
                <a:latin typeface="Open Sans SemiBold" panose="020B0706030804020204" pitchFamily="34" charset="0"/>
                <a:ea typeface="Open Sans SemiBold" panose="020B0706030804020204" pitchFamily="34" charset="0"/>
                <a:cs typeface="Open Sans SemiBold" panose="020B0706030804020204" pitchFamily="34" charset="0"/>
              </a:rPr>
              <a:t>AFHENTNING</a:t>
            </a:r>
          </a:p>
          <a:p>
            <a:pPr lvl="0" algn="ctr">
              <a:defRPr/>
            </a:pPr>
            <a:endParaRPr lang="da-DK" sz="1100" noProof="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900" dirty="0"/>
              <a:t>Vi afhenter udstyret på jeres lokation og har mulighed for at tilbyde nedtagning og nedpakning</a:t>
            </a:r>
          </a:p>
        </p:txBody>
      </p:sp>
      <p:sp>
        <p:nvSpPr>
          <p:cNvPr id="45" name="Rectangle 44">
            <a:extLst>
              <a:ext uri="{FF2B5EF4-FFF2-40B4-BE49-F238E27FC236}">
                <a16:creationId xmlns:a16="http://schemas.microsoft.com/office/drawing/2014/main" id="{66D08D5F-BE5D-4C8C-9073-26D94419DCA4}"/>
              </a:ext>
            </a:extLst>
          </p:cNvPr>
          <p:cNvSpPr/>
          <p:nvPr/>
        </p:nvSpPr>
        <p:spPr>
          <a:xfrm>
            <a:off x="2450793" y="1059561"/>
            <a:ext cx="2110724" cy="1109856"/>
          </a:xfrm>
          <a:prstGeom prst="rect">
            <a:avLst/>
          </a:prstGeom>
        </p:spPr>
        <p:txBody>
          <a:bodyPr wrap="square">
            <a:spAutoFit/>
          </a:bodyPr>
          <a:lstStyle/>
          <a:p>
            <a:pPr lvl="0" algn="ctr">
              <a:defRPr/>
            </a:pPr>
            <a:r>
              <a:rPr lang="da-DK" sz="1100" noProof="0" dirty="0">
                <a:solidFill>
                  <a:srgbClr val="005941"/>
                </a:solidFill>
                <a:latin typeface="Open Sans SemiBold" panose="020B0706030804020204" pitchFamily="34" charset="0"/>
                <a:ea typeface="Open Sans SemiBold" panose="020B0706030804020204" pitchFamily="34" charset="0"/>
                <a:cs typeface="Open Sans SemiBold" panose="020B0706030804020204" pitchFamily="34" charset="0"/>
              </a:rPr>
              <a:t>DATASLETNING</a:t>
            </a:r>
          </a:p>
          <a:p>
            <a:pPr lvl="0" algn="ctr">
              <a:defRPr/>
            </a:pPr>
            <a:endParaRPr lang="da-DK" sz="1100" noProof="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900" dirty="0"/>
              <a:t>Alle databærende enheder vil blive dataslettet jf. NIST-800-88r1 standarden som er godkendt af Datatilsynet</a:t>
            </a:r>
          </a:p>
        </p:txBody>
      </p:sp>
      <p:sp>
        <p:nvSpPr>
          <p:cNvPr id="46" name="Rectangle 45">
            <a:extLst>
              <a:ext uri="{FF2B5EF4-FFF2-40B4-BE49-F238E27FC236}">
                <a16:creationId xmlns:a16="http://schemas.microsoft.com/office/drawing/2014/main" id="{10391349-577A-4DE8-82BC-B6BC70DE44AE}"/>
              </a:ext>
            </a:extLst>
          </p:cNvPr>
          <p:cNvSpPr/>
          <p:nvPr/>
        </p:nvSpPr>
        <p:spPr>
          <a:xfrm>
            <a:off x="5736000" y="1128004"/>
            <a:ext cx="2446566" cy="936731"/>
          </a:xfrm>
          <a:prstGeom prst="rect">
            <a:avLst/>
          </a:prstGeom>
        </p:spPr>
        <p:txBody>
          <a:bodyPr wrap="square">
            <a:spAutoFit/>
          </a:bodyPr>
          <a:lstStyle/>
          <a:p>
            <a:pPr lvl="0" algn="ctr">
              <a:defRPr/>
            </a:pPr>
            <a:r>
              <a:rPr lang="da-DK" sz="1100" noProof="0" dirty="0">
                <a:solidFill>
                  <a:srgbClr val="005941"/>
                </a:solidFill>
                <a:latin typeface="Open Sans SemiBold" panose="020B0706030804020204" pitchFamily="34" charset="0"/>
                <a:ea typeface="Open Sans SemiBold" panose="020B0706030804020204" pitchFamily="34" charset="0"/>
                <a:cs typeface="Open Sans SemiBold" panose="020B0706030804020204" pitchFamily="34" charset="0"/>
              </a:rPr>
              <a:t>KOSMETISK GRADING</a:t>
            </a:r>
          </a:p>
          <a:p>
            <a:pPr lvl="0" algn="ctr">
              <a:defRPr/>
            </a:pPr>
            <a:endParaRPr lang="da-DK" sz="1100" noProof="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900" dirty="0"/>
              <a:t>Alle funktionelle produkter bliver evalueret efter deres kosmetiske stand – dette er for at sikre at optimal restværdi.</a:t>
            </a:r>
          </a:p>
        </p:txBody>
      </p:sp>
      <p:sp>
        <p:nvSpPr>
          <p:cNvPr id="47" name="Rectangle 46">
            <a:extLst>
              <a:ext uri="{FF2B5EF4-FFF2-40B4-BE49-F238E27FC236}">
                <a16:creationId xmlns:a16="http://schemas.microsoft.com/office/drawing/2014/main" id="{D4D8C1ED-7754-4673-989A-152C7C25B701}"/>
              </a:ext>
            </a:extLst>
          </p:cNvPr>
          <p:cNvSpPr/>
          <p:nvPr/>
        </p:nvSpPr>
        <p:spPr>
          <a:xfrm>
            <a:off x="9162469" y="1124861"/>
            <a:ext cx="2499880" cy="936731"/>
          </a:xfrm>
          <a:prstGeom prst="rect">
            <a:avLst/>
          </a:prstGeom>
        </p:spPr>
        <p:txBody>
          <a:bodyPr wrap="square">
            <a:spAutoFit/>
          </a:bodyPr>
          <a:lstStyle/>
          <a:p>
            <a:pPr lvl="0" algn="ctr">
              <a:defRPr/>
            </a:pPr>
            <a:r>
              <a:rPr lang="da-DK" sz="1100" noProof="0" dirty="0">
                <a:solidFill>
                  <a:srgbClr val="005941"/>
                </a:solidFill>
                <a:latin typeface="Open Sans SemiBold" panose="020B0706030804020204" pitchFamily="34" charset="0"/>
                <a:ea typeface="Open Sans SemiBold" panose="020B0706030804020204" pitchFamily="34" charset="0"/>
                <a:cs typeface="Open Sans SemiBold" panose="020B0706030804020204" pitchFamily="34" charset="0"/>
              </a:rPr>
              <a:t>RAPPORTERING &amp; AFREGNING</a:t>
            </a:r>
          </a:p>
          <a:p>
            <a:pPr lvl="0" algn="ctr">
              <a:defRPr/>
            </a:pPr>
            <a:endParaRPr lang="da-DK" sz="1100" noProof="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900" dirty="0"/>
              <a:t>Kunden får en datasletningsrapport, asset rapport der indeholder data omkring deres udstyr samt en salgsrapport. </a:t>
            </a:r>
          </a:p>
        </p:txBody>
      </p:sp>
      <p:sp>
        <p:nvSpPr>
          <p:cNvPr id="48" name="Rectangle 47">
            <a:extLst>
              <a:ext uri="{FF2B5EF4-FFF2-40B4-BE49-F238E27FC236}">
                <a16:creationId xmlns:a16="http://schemas.microsoft.com/office/drawing/2014/main" id="{0E797AB1-D361-49EA-9C1D-B36110D031A5}"/>
              </a:ext>
            </a:extLst>
          </p:cNvPr>
          <p:cNvSpPr/>
          <p:nvPr/>
        </p:nvSpPr>
        <p:spPr>
          <a:xfrm>
            <a:off x="4177357" y="5055543"/>
            <a:ext cx="2110724" cy="1279133"/>
          </a:xfrm>
          <a:prstGeom prst="rect">
            <a:avLst/>
          </a:prstGeom>
        </p:spPr>
        <p:txBody>
          <a:bodyPr wrap="square">
            <a:spAutoFit/>
          </a:bodyPr>
          <a:lstStyle/>
          <a:p>
            <a:pPr lvl="0" algn="ctr">
              <a:defRPr/>
            </a:pPr>
            <a:r>
              <a:rPr lang="da-DK" sz="1100" noProof="0" dirty="0">
                <a:solidFill>
                  <a:srgbClr val="005941"/>
                </a:solidFill>
                <a:latin typeface="Open Sans SemiBold" panose="020B0706030804020204" pitchFamily="34" charset="0"/>
                <a:ea typeface="Open Sans SemiBold" panose="020B0706030804020204" pitchFamily="34" charset="0"/>
                <a:cs typeface="Open Sans SemiBold" panose="020B0706030804020204" pitchFamily="34" charset="0"/>
              </a:rPr>
              <a:t>OPTÆLLING &amp; FUNKTIONSKONTROL</a:t>
            </a:r>
          </a:p>
          <a:p>
            <a:pPr lvl="0" algn="ctr">
              <a:defRPr/>
            </a:pPr>
            <a:endParaRPr lang="da-DK" sz="1100" noProof="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900" dirty="0"/>
              <a:t>Vi kontrollerer alle produkter for defekter samt specifikationer. Defekte produkter vil blive repareret og afregnet efter </a:t>
            </a:r>
            <a:r>
              <a:rPr lang="da-DK" sz="900" dirty="0" err="1"/>
              <a:t>eSkrot</a:t>
            </a:r>
            <a:r>
              <a:rPr lang="da-DK" sz="900" dirty="0"/>
              <a:t> priser.</a:t>
            </a:r>
          </a:p>
        </p:txBody>
      </p:sp>
      <p:sp>
        <p:nvSpPr>
          <p:cNvPr id="49" name="Rectangle 48">
            <a:extLst>
              <a:ext uri="{FF2B5EF4-FFF2-40B4-BE49-F238E27FC236}">
                <a16:creationId xmlns:a16="http://schemas.microsoft.com/office/drawing/2014/main" id="{F515ADCC-05EE-48D7-81D5-1E5949C2F0B4}"/>
              </a:ext>
            </a:extLst>
          </p:cNvPr>
          <p:cNvSpPr/>
          <p:nvPr/>
        </p:nvSpPr>
        <p:spPr>
          <a:xfrm>
            <a:off x="7515916" y="5055543"/>
            <a:ext cx="2339862" cy="763607"/>
          </a:xfrm>
          <a:prstGeom prst="rect">
            <a:avLst/>
          </a:prstGeom>
        </p:spPr>
        <p:txBody>
          <a:bodyPr wrap="square">
            <a:spAutoFit/>
          </a:bodyPr>
          <a:lstStyle/>
          <a:p>
            <a:pPr lvl="0" algn="ctr">
              <a:defRPr/>
            </a:pPr>
            <a:r>
              <a:rPr lang="da-DK" sz="1100" noProof="0" dirty="0">
                <a:solidFill>
                  <a:srgbClr val="005941"/>
                </a:solidFill>
                <a:latin typeface="Open Sans SemiBold" panose="020B0706030804020204" pitchFamily="34" charset="0"/>
                <a:ea typeface="Open Sans SemiBold" panose="020B0706030804020204" pitchFamily="34" charset="0"/>
                <a:cs typeface="Open Sans SemiBold" panose="020B0706030804020204" pitchFamily="34" charset="0"/>
              </a:rPr>
              <a:t>GENBRUG &amp; GENSALG</a:t>
            </a:r>
          </a:p>
          <a:p>
            <a:pPr lvl="0" algn="ctr">
              <a:defRPr/>
            </a:pPr>
            <a:endParaRPr lang="da-DK" sz="1100" noProof="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900" dirty="0"/>
              <a:t>Produkterne er pakket og solgt til en 3-part som vil tage produkterne I brug</a:t>
            </a:r>
          </a:p>
        </p:txBody>
      </p:sp>
      <p:pic>
        <p:nvPicPr>
          <p:cNvPr id="27" name="Graphic 26" descr="Lastbil med massiv udfyldning">
            <a:extLst>
              <a:ext uri="{FF2B5EF4-FFF2-40B4-BE49-F238E27FC236}">
                <a16:creationId xmlns:a16="http://schemas.microsoft.com/office/drawing/2014/main" id="{4F21C05A-01D1-4EC2-A507-28F18C34711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635591" y="4365227"/>
            <a:ext cx="288000" cy="288000"/>
          </a:xfrm>
          <a:prstGeom prst="rect">
            <a:avLst/>
          </a:prstGeom>
        </p:spPr>
      </p:pic>
      <p:pic>
        <p:nvPicPr>
          <p:cNvPr id="29" name="Graphic 28" descr="Penge med massiv udfyldning">
            <a:extLst>
              <a:ext uri="{FF2B5EF4-FFF2-40B4-BE49-F238E27FC236}">
                <a16:creationId xmlns:a16="http://schemas.microsoft.com/office/drawing/2014/main" id="{DCABE2AA-DECE-4457-AF46-9E9A5563A5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68409" y="2566653"/>
            <a:ext cx="288000" cy="288000"/>
          </a:xfrm>
          <a:prstGeom prst="rect">
            <a:avLst/>
          </a:prstGeom>
        </p:spPr>
      </p:pic>
      <p:pic>
        <p:nvPicPr>
          <p:cNvPr id="30" name="Graphic 29" descr="Tandhjul med massiv udfyldning">
            <a:extLst>
              <a:ext uri="{FF2B5EF4-FFF2-40B4-BE49-F238E27FC236}">
                <a16:creationId xmlns:a16="http://schemas.microsoft.com/office/drawing/2014/main" id="{1E6FA9A1-5CD8-46F0-81C2-B4E42889C9B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088719" y="4365227"/>
            <a:ext cx="288000" cy="288000"/>
          </a:xfrm>
          <a:prstGeom prst="rect">
            <a:avLst/>
          </a:prstGeom>
        </p:spPr>
      </p:pic>
      <p:pic>
        <p:nvPicPr>
          <p:cNvPr id="34" name="Graphic 33" descr="Lås med massiv udfyldning">
            <a:extLst>
              <a:ext uri="{FF2B5EF4-FFF2-40B4-BE49-F238E27FC236}">
                <a16:creationId xmlns:a16="http://schemas.microsoft.com/office/drawing/2014/main" id="{A5D05C40-8ED5-4767-A8D5-360032EBBE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362155" y="2568753"/>
            <a:ext cx="288000" cy="288000"/>
          </a:xfrm>
          <a:prstGeom prst="rect">
            <a:avLst/>
          </a:prstGeom>
        </p:spPr>
      </p:pic>
      <p:pic>
        <p:nvPicPr>
          <p:cNvPr id="36" name="Graphic 35" descr="Afkrydsning med massiv udfyldning">
            <a:extLst>
              <a:ext uri="{FF2B5EF4-FFF2-40B4-BE49-F238E27FC236}">
                <a16:creationId xmlns:a16="http://schemas.microsoft.com/office/drawing/2014/main" id="{40325410-A347-4AA5-B66F-1E8041F1FD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15283" y="2568753"/>
            <a:ext cx="288000" cy="288000"/>
          </a:xfrm>
          <a:prstGeom prst="rect">
            <a:avLst/>
          </a:prstGeom>
        </p:spPr>
      </p:pic>
      <p:pic>
        <p:nvPicPr>
          <p:cNvPr id="37" name="Graphic 36" descr="Håndtryk med massiv udfyldning">
            <a:extLst>
              <a:ext uri="{FF2B5EF4-FFF2-40B4-BE49-F238E27FC236}">
                <a16:creationId xmlns:a16="http://schemas.microsoft.com/office/drawing/2014/main" id="{7A3AEF9A-8F9B-4556-8315-54760B0BC1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541847" y="4365227"/>
            <a:ext cx="288000" cy="288000"/>
          </a:xfrm>
          <a:prstGeom prst="rect">
            <a:avLst/>
          </a:prstGeom>
        </p:spPr>
      </p:pic>
      <p:sp>
        <p:nvSpPr>
          <p:cNvPr id="12" name="Rectangle 48">
            <a:extLst>
              <a:ext uri="{FF2B5EF4-FFF2-40B4-BE49-F238E27FC236}">
                <a16:creationId xmlns:a16="http://schemas.microsoft.com/office/drawing/2014/main" id="{7577352E-46C5-FB4A-6B72-0EF7FC79ED7B}"/>
              </a:ext>
            </a:extLst>
          </p:cNvPr>
          <p:cNvSpPr/>
          <p:nvPr/>
        </p:nvSpPr>
        <p:spPr>
          <a:xfrm rot="3595008">
            <a:off x="5384173" y="5253951"/>
            <a:ext cx="2339862" cy="1098038"/>
          </a:xfrm>
          <a:prstGeom prst="rect">
            <a:avLst/>
          </a:prstGeom>
        </p:spPr>
        <p:txBody>
          <a:bodyPr wrap="square">
            <a:prstTxWarp prst="textArchUp">
              <a:avLst>
                <a:gd name="adj" fmla="val 6973313"/>
              </a:avLst>
            </a:prstTxWarp>
            <a:spAutoFit/>
          </a:bodyPr>
          <a:lstStyle/>
          <a:p>
            <a:pPr lvl="0" algn="ctr">
              <a:defRPr/>
            </a:pPr>
            <a:r>
              <a:rPr lang="da-DK" sz="1200" noProof="0" dirty="0" err="1">
                <a:solidFill>
                  <a:srgbClr val="00A274"/>
                </a:solidFill>
                <a:latin typeface="Open Sans SemiBold" panose="020B0706030804020204" pitchFamily="34" charset="0"/>
                <a:ea typeface="Open Sans SemiBold" panose="020B0706030804020204" pitchFamily="34" charset="0"/>
                <a:cs typeface="Open Sans SemiBold" panose="020B0706030804020204" pitchFamily="34" charset="0"/>
              </a:rPr>
              <a:t>eWASTE</a:t>
            </a:r>
            <a:r>
              <a:rPr lang="da-DK" sz="1200" noProof="0" dirty="0">
                <a:solidFill>
                  <a:srgbClr val="00A274"/>
                </a:solidFill>
                <a:latin typeface="Open Sans SemiBold" panose="020B0706030804020204" pitchFamily="34" charset="0"/>
                <a:ea typeface="Open Sans SemiBold" panose="020B0706030804020204" pitchFamily="34" charset="0"/>
                <a:cs typeface="Open Sans SemiBold" panose="020B0706030804020204" pitchFamily="34" charset="0"/>
              </a:rPr>
              <a:t> STREAM</a:t>
            </a:r>
            <a:endParaRPr lang="da-DK" sz="1000" noProof="0" dirty="0">
              <a:solidFill>
                <a:srgbClr val="00A274"/>
              </a:solidFill>
            </a:endParaRPr>
          </a:p>
        </p:txBody>
      </p:sp>
      <p:sp>
        <p:nvSpPr>
          <p:cNvPr id="6" name="Rectangle 7">
            <a:extLst>
              <a:ext uri="{FF2B5EF4-FFF2-40B4-BE49-F238E27FC236}">
                <a16:creationId xmlns:a16="http://schemas.microsoft.com/office/drawing/2014/main" id="{933778D8-738C-A27D-D2D1-CE5103855055}"/>
              </a:ext>
            </a:extLst>
          </p:cNvPr>
          <p:cNvSpPr/>
          <p:nvPr/>
        </p:nvSpPr>
        <p:spPr>
          <a:xfrm>
            <a:off x="3836575" y="187597"/>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ITAD – IT ASSET DISPOSAL</a:t>
            </a:r>
          </a:p>
        </p:txBody>
      </p:sp>
    </p:spTree>
    <p:extLst>
      <p:ext uri="{BB962C8B-B14F-4D97-AF65-F5344CB8AC3E}">
        <p14:creationId xmlns:p14="http://schemas.microsoft.com/office/powerpoint/2010/main" val="38641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8" grpId="0" animBg="1"/>
      <p:bldP spid="31" grpId="0" animBg="1"/>
      <p:bldP spid="32" grpId="0" animBg="1"/>
      <p:bldP spid="33" grpId="0" animBg="1"/>
      <p:bldP spid="44" grpId="0"/>
      <p:bldP spid="45" grpId="0"/>
      <p:bldP spid="46" grpId="0"/>
      <p:bldP spid="47" grpId="0"/>
      <p:bldP spid="48" grpId="0"/>
      <p:bldP spid="4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0AFD9A0C-32B9-466C-8B15-5ABCEA1801F4}"/>
              </a:ext>
            </a:extLst>
          </p:cNvPr>
          <p:cNvSpPr/>
          <p:nvPr/>
        </p:nvSpPr>
        <p:spPr>
          <a:xfrm flipV="1">
            <a:off x="0" y="0"/>
            <a:ext cx="4432300" cy="6858000"/>
          </a:xfrm>
          <a:prstGeom prst="round1Rect">
            <a:avLst>
              <a:gd name="adj" fmla="val 39590"/>
            </a:avLst>
          </a:prstGeom>
          <a:solidFill>
            <a:srgbClr val="007050"/>
          </a:solidFill>
          <a:ln>
            <a:noFill/>
          </a:ln>
          <a:effectLst>
            <a:outerShdw blurRad="1270000" dist="1143000" dir="5400000" sx="87000" sy="87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3" name="TextBox 2">
            <a:extLst>
              <a:ext uri="{FF2B5EF4-FFF2-40B4-BE49-F238E27FC236}">
                <a16:creationId xmlns:a16="http://schemas.microsoft.com/office/drawing/2014/main" id="{AD4417A5-4152-4845-A58F-A2BFD0ABE302}"/>
              </a:ext>
            </a:extLst>
          </p:cNvPr>
          <p:cNvSpPr txBox="1"/>
          <p:nvPr/>
        </p:nvSpPr>
        <p:spPr>
          <a:xfrm rot="16200000">
            <a:off x="-1439287" y="2175353"/>
            <a:ext cx="6897377" cy="2308324"/>
          </a:xfrm>
          <a:prstGeom prst="rect">
            <a:avLst/>
          </a:prstGeom>
          <a:noFill/>
        </p:spPr>
        <p:txBody>
          <a:bodyPr wrap="square" rtlCol="0">
            <a:spAutoFit/>
          </a:bodyPr>
          <a:lstStyle/>
          <a:p>
            <a:pPr algn="ctr"/>
            <a:r>
              <a:rPr lang="da-DK" sz="7200" noProof="0" dirty="0">
                <a:solidFill>
                  <a:schemeClr val="bg2">
                    <a:alpha val="6000"/>
                  </a:schemeClr>
                </a:solidFill>
                <a:latin typeface="+mj-lt"/>
                <a:cs typeface="Arial" panose="020B0604020202020204" pitchFamily="34" charset="0"/>
              </a:rPr>
              <a:t>NIST-800-88r1</a:t>
            </a:r>
          </a:p>
          <a:p>
            <a:pPr algn="ctr"/>
            <a:r>
              <a:rPr lang="da-DK" sz="7200" noProof="0" dirty="0">
                <a:solidFill>
                  <a:schemeClr val="bg2">
                    <a:alpha val="6000"/>
                  </a:schemeClr>
                </a:solidFill>
                <a:latin typeface="+mj-lt"/>
                <a:cs typeface="Arial" panose="020B0604020202020204" pitchFamily="34" charset="0"/>
              </a:rPr>
              <a:t>ISO 27001</a:t>
            </a:r>
          </a:p>
        </p:txBody>
      </p:sp>
      <p:sp>
        <p:nvSpPr>
          <p:cNvPr id="9" name="TextBox 8">
            <a:extLst>
              <a:ext uri="{FF2B5EF4-FFF2-40B4-BE49-F238E27FC236}">
                <a16:creationId xmlns:a16="http://schemas.microsoft.com/office/drawing/2014/main" id="{AF6C06B7-D370-41EE-AC78-8C40549315BA}"/>
              </a:ext>
            </a:extLst>
          </p:cNvPr>
          <p:cNvSpPr txBox="1"/>
          <p:nvPr/>
        </p:nvSpPr>
        <p:spPr>
          <a:xfrm>
            <a:off x="4572132" y="826902"/>
            <a:ext cx="7823497" cy="646331"/>
          </a:xfrm>
          <a:prstGeom prst="rect">
            <a:avLst/>
          </a:prstGeom>
          <a:noFill/>
        </p:spPr>
        <p:txBody>
          <a:bodyPr wrap="square" rtlCol="0">
            <a:spAutoFit/>
          </a:bodyPr>
          <a:lstStyle/>
          <a:p>
            <a:pPr algn="ctr">
              <a:lnSpc>
                <a:spcPct val="90000"/>
              </a:lnSpc>
            </a:pPr>
            <a:r>
              <a:rPr lang="da-DK" sz="4000" noProof="0" dirty="0">
                <a:solidFill>
                  <a:schemeClr val="bg2"/>
                </a:solidFill>
                <a:latin typeface="Playfair Display" pitchFamily="2" charset="77"/>
                <a:cs typeface="Poppins" panose="00000500000000000000" pitchFamily="2" charset="0"/>
              </a:rPr>
              <a:t>Dine data er </a:t>
            </a:r>
            <a:r>
              <a:rPr lang="da-DK" sz="4000" i="1" noProof="0" dirty="0">
                <a:solidFill>
                  <a:srgbClr val="00A274"/>
                </a:solidFill>
                <a:latin typeface="Playfair Display" pitchFamily="2" charset="77"/>
                <a:cs typeface="Poppins" panose="00000500000000000000" pitchFamily="2" charset="0"/>
              </a:rPr>
              <a:t>i sikre hænder</a:t>
            </a:r>
            <a:endParaRPr lang="da-DK" sz="4000" b="1" i="1" noProof="0" dirty="0">
              <a:solidFill>
                <a:srgbClr val="007050"/>
              </a:solidFill>
              <a:latin typeface="Playfair Display" pitchFamily="2" charset="77"/>
              <a:cs typeface="Poppins" panose="00000500000000000000" pitchFamily="2" charset="0"/>
            </a:endParaRPr>
          </a:p>
        </p:txBody>
      </p:sp>
      <p:grpSp>
        <p:nvGrpSpPr>
          <p:cNvPr id="4" name="Group 3">
            <a:extLst>
              <a:ext uri="{FF2B5EF4-FFF2-40B4-BE49-F238E27FC236}">
                <a16:creationId xmlns:a16="http://schemas.microsoft.com/office/drawing/2014/main" id="{518D376D-5699-4744-8F77-4712F8657634}"/>
              </a:ext>
            </a:extLst>
          </p:cNvPr>
          <p:cNvGrpSpPr/>
          <p:nvPr/>
        </p:nvGrpSpPr>
        <p:grpSpPr>
          <a:xfrm>
            <a:off x="3673409" y="1638172"/>
            <a:ext cx="3288759" cy="3581656"/>
            <a:chOff x="3673409" y="1638172"/>
            <a:chExt cx="3288759" cy="3581656"/>
          </a:xfrm>
        </p:grpSpPr>
        <p:sp>
          <p:nvSpPr>
            <p:cNvPr id="34" name="Graphic 18">
              <a:extLst>
                <a:ext uri="{FF2B5EF4-FFF2-40B4-BE49-F238E27FC236}">
                  <a16:creationId xmlns:a16="http://schemas.microsoft.com/office/drawing/2014/main" id="{6DB87A46-F975-4C45-BD95-0A346755A0B7}"/>
                </a:ext>
              </a:extLst>
            </p:cNvPr>
            <p:cNvSpPr/>
            <p:nvPr/>
          </p:nvSpPr>
          <p:spPr>
            <a:xfrm>
              <a:off x="3673409" y="1638172"/>
              <a:ext cx="3288759" cy="3581656"/>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solidFill>
              <a:schemeClr val="bg1"/>
            </a:solidFill>
            <a:ln>
              <a:noFill/>
            </a:ln>
            <a:effectLst>
              <a:outerShdw blurRad="1270000" dist="901700" dir="2700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solidFill>
                  <a:srgbClr val="111029"/>
                </a:solidFill>
                <a:latin typeface="Arial" panose="020B0604020202020204" pitchFamily="34" charset="0"/>
              </a:endParaRPr>
            </a:p>
          </p:txBody>
        </p:sp>
        <p:grpSp>
          <p:nvGrpSpPr>
            <p:cNvPr id="12" name="Group 4">
              <a:extLst>
                <a:ext uri="{FF2B5EF4-FFF2-40B4-BE49-F238E27FC236}">
                  <a16:creationId xmlns:a16="http://schemas.microsoft.com/office/drawing/2014/main" id="{DF873196-6E5E-452B-B5A8-47D4B5078C10}"/>
                </a:ext>
              </a:extLst>
            </p:cNvPr>
            <p:cNvGrpSpPr>
              <a:grpSpLocks noChangeAspect="1"/>
            </p:cNvGrpSpPr>
            <p:nvPr/>
          </p:nvGrpSpPr>
          <p:grpSpPr bwMode="auto">
            <a:xfrm>
              <a:off x="4179572" y="2285591"/>
              <a:ext cx="2276433" cy="2286819"/>
              <a:chOff x="3292" y="1609"/>
              <a:chExt cx="1096" cy="1101"/>
            </a:xfrm>
            <a:solidFill>
              <a:schemeClr val="bg1">
                <a:lumMod val="95000"/>
              </a:schemeClr>
            </a:solidFill>
          </p:grpSpPr>
          <p:sp>
            <p:nvSpPr>
              <p:cNvPr id="13" name="Freeform 5">
                <a:extLst>
                  <a:ext uri="{FF2B5EF4-FFF2-40B4-BE49-F238E27FC236}">
                    <a16:creationId xmlns:a16="http://schemas.microsoft.com/office/drawing/2014/main" id="{AB60B18C-CA01-408A-B985-D3BBA6CDCDCA}"/>
                  </a:ext>
                </a:extLst>
              </p:cNvPr>
              <p:cNvSpPr>
                <a:spLocks/>
              </p:cNvSpPr>
              <p:nvPr/>
            </p:nvSpPr>
            <p:spPr bwMode="auto">
              <a:xfrm flipV="1">
                <a:off x="3292" y="1609"/>
                <a:ext cx="608" cy="514"/>
              </a:xfrm>
              <a:custGeom>
                <a:avLst/>
                <a:gdLst>
                  <a:gd name="T0" fmla="*/ 1995 w 2665"/>
                  <a:gd name="T1" fmla="*/ 2215 h 2259"/>
                  <a:gd name="T2" fmla="*/ 2581 w 2665"/>
                  <a:gd name="T3" fmla="*/ 2238 h 2259"/>
                  <a:gd name="T4" fmla="*/ 2581 w 2665"/>
                  <a:gd name="T5" fmla="*/ 2096 h 2259"/>
                  <a:gd name="T6" fmla="*/ 1493 w 2665"/>
                  <a:gd name="T7" fmla="*/ 1915 h 2259"/>
                  <a:gd name="T8" fmla="*/ 160 w 2665"/>
                  <a:gd name="T9" fmla="*/ 196 h 2259"/>
                  <a:gd name="T10" fmla="*/ 37 w 2665"/>
                  <a:gd name="T11" fmla="*/ 36 h 2259"/>
                  <a:gd name="T12" fmla="*/ 0 w 2665"/>
                  <a:gd name="T13" fmla="*/ 85 h 2259"/>
                  <a:gd name="T14" fmla="*/ 418 w 2665"/>
                  <a:gd name="T15" fmla="*/ 1221 h 2259"/>
                  <a:gd name="T16" fmla="*/ 1995 w 2665"/>
                  <a:gd name="T17" fmla="*/ 2215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5" h="2259">
                    <a:moveTo>
                      <a:pt x="1995" y="2215"/>
                    </a:moveTo>
                    <a:cubicBezTo>
                      <a:pt x="2189" y="2244"/>
                      <a:pt x="2386" y="2259"/>
                      <a:pt x="2581" y="2238"/>
                    </a:cubicBezTo>
                    <a:cubicBezTo>
                      <a:pt x="2665" y="2237"/>
                      <a:pt x="2663" y="2095"/>
                      <a:pt x="2581" y="2096"/>
                    </a:cubicBezTo>
                    <a:cubicBezTo>
                      <a:pt x="2211" y="2116"/>
                      <a:pt x="1834" y="2066"/>
                      <a:pt x="1493" y="1915"/>
                    </a:cubicBezTo>
                    <a:cubicBezTo>
                      <a:pt x="794" y="1620"/>
                      <a:pt x="269" y="948"/>
                      <a:pt x="160" y="196"/>
                    </a:cubicBezTo>
                    <a:cubicBezTo>
                      <a:pt x="149" y="125"/>
                      <a:pt x="143" y="0"/>
                      <a:pt x="37" y="36"/>
                    </a:cubicBezTo>
                    <a:cubicBezTo>
                      <a:pt x="28" y="48"/>
                      <a:pt x="9" y="73"/>
                      <a:pt x="0" y="85"/>
                    </a:cubicBezTo>
                    <a:cubicBezTo>
                      <a:pt x="30" y="492"/>
                      <a:pt x="186" y="887"/>
                      <a:pt x="418" y="1221"/>
                    </a:cubicBezTo>
                    <a:cubicBezTo>
                      <a:pt x="783" y="1745"/>
                      <a:pt x="1364" y="2113"/>
                      <a:pt x="1995" y="22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4" name="Freeform 6">
                <a:extLst>
                  <a:ext uri="{FF2B5EF4-FFF2-40B4-BE49-F238E27FC236}">
                    <a16:creationId xmlns:a16="http://schemas.microsoft.com/office/drawing/2014/main" id="{01DEF6F0-7335-46C8-A868-36EBD34F1EC0}"/>
                  </a:ext>
                </a:extLst>
              </p:cNvPr>
              <p:cNvSpPr>
                <a:spLocks/>
              </p:cNvSpPr>
              <p:nvPr/>
            </p:nvSpPr>
            <p:spPr bwMode="auto">
              <a:xfrm flipV="1">
                <a:off x="4016" y="1650"/>
                <a:ext cx="372" cy="528"/>
              </a:xfrm>
              <a:custGeom>
                <a:avLst/>
                <a:gdLst>
                  <a:gd name="T0" fmla="*/ 76 w 1634"/>
                  <a:gd name="T1" fmla="*/ 2170 h 2320"/>
                  <a:gd name="T2" fmla="*/ 28 w 1634"/>
                  <a:gd name="T3" fmla="*/ 2320 h 2320"/>
                  <a:gd name="T4" fmla="*/ 107 w 1634"/>
                  <a:gd name="T5" fmla="*/ 2311 h 2320"/>
                  <a:gd name="T6" fmla="*/ 1617 w 1634"/>
                  <a:gd name="T7" fmla="*/ 82 h 2320"/>
                  <a:gd name="T8" fmla="*/ 1518 w 1634"/>
                  <a:gd name="T9" fmla="*/ 10 h 2320"/>
                  <a:gd name="T10" fmla="*/ 1467 w 1634"/>
                  <a:gd name="T11" fmla="*/ 218 h 2320"/>
                  <a:gd name="T12" fmla="*/ 76 w 1634"/>
                  <a:gd name="T13" fmla="*/ 2170 h 2320"/>
                </a:gdLst>
                <a:ahLst/>
                <a:cxnLst>
                  <a:cxn ang="0">
                    <a:pos x="T0" y="T1"/>
                  </a:cxn>
                  <a:cxn ang="0">
                    <a:pos x="T2" y="T3"/>
                  </a:cxn>
                  <a:cxn ang="0">
                    <a:pos x="T4" y="T5"/>
                  </a:cxn>
                  <a:cxn ang="0">
                    <a:pos x="T6" y="T7"/>
                  </a:cxn>
                  <a:cxn ang="0">
                    <a:pos x="T8" y="T9"/>
                  </a:cxn>
                  <a:cxn ang="0">
                    <a:pos x="T10" y="T11"/>
                  </a:cxn>
                  <a:cxn ang="0">
                    <a:pos x="T12" y="T13"/>
                  </a:cxn>
                </a:cxnLst>
                <a:rect l="0" t="0" r="r" b="b"/>
                <a:pathLst>
                  <a:path w="1634" h="2320">
                    <a:moveTo>
                      <a:pt x="76" y="2170"/>
                    </a:moveTo>
                    <a:cubicBezTo>
                      <a:pt x="0" y="2187"/>
                      <a:pt x="2" y="2263"/>
                      <a:pt x="28" y="2320"/>
                    </a:cubicBezTo>
                    <a:cubicBezTo>
                      <a:pt x="48" y="2317"/>
                      <a:pt x="87" y="2313"/>
                      <a:pt x="107" y="2311"/>
                    </a:cubicBezTo>
                    <a:cubicBezTo>
                      <a:pt x="1004" y="1973"/>
                      <a:pt x="1634" y="1040"/>
                      <a:pt x="1617" y="82"/>
                    </a:cubicBezTo>
                    <a:cubicBezTo>
                      <a:pt x="1620" y="28"/>
                      <a:pt x="1566" y="0"/>
                      <a:pt x="1518" y="10"/>
                    </a:cubicBezTo>
                    <a:cubicBezTo>
                      <a:pt x="1448" y="55"/>
                      <a:pt x="1479" y="149"/>
                      <a:pt x="1467" y="218"/>
                    </a:cubicBezTo>
                    <a:cubicBezTo>
                      <a:pt x="1431" y="1066"/>
                      <a:pt x="861" y="1855"/>
                      <a:pt x="76" y="2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5" name="Freeform 7">
                <a:extLst>
                  <a:ext uri="{FF2B5EF4-FFF2-40B4-BE49-F238E27FC236}">
                    <a16:creationId xmlns:a16="http://schemas.microsoft.com/office/drawing/2014/main" id="{91B39831-AC0B-4771-A358-FCB0DA2EE40D}"/>
                  </a:ext>
                </a:extLst>
              </p:cNvPr>
              <p:cNvSpPr>
                <a:spLocks/>
              </p:cNvSpPr>
              <p:nvPr/>
            </p:nvSpPr>
            <p:spPr bwMode="auto">
              <a:xfrm flipV="1">
                <a:off x="3538" y="1664"/>
                <a:ext cx="777" cy="473"/>
              </a:xfrm>
              <a:custGeom>
                <a:avLst/>
                <a:gdLst>
                  <a:gd name="T0" fmla="*/ 54 w 3409"/>
                  <a:gd name="T1" fmla="*/ 1612 h 2077"/>
                  <a:gd name="T2" fmla="*/ 1746 w 3409"/>
                  <a:gd name="T3" fmla="*/ 1976 h 2077"/>
                  <a:gd name="T4" fmla="*/ 2842 w 3409"/>
                  <a:gd name="T5" fmla="*/ 1346 h 2077"/>
                  <a:gd name="T6" fmla="*/ 3388 w 3409"/>
                  <a:gd name="T7" fmla="*/ 147 h 2077"/>
                  <a:gd name="T8" fmla="*/ 3357 w 3409"/>
                  <a:gd name="T9" fmla="*/ 0 h 2077"/>
                  <a:gd name="T10" fmla="*/ 3254 w 3409"/>
                  <a:gd name="T11" fmla="*/ 75 h 2077"/>
                  <a:gd name="T12" fmla="*/ 2584 w 3409"/>
                  <a:gd name="T13" fmla="*/ 1407 h 2077"/>
                  <a:gd name="T14" fmla="*/ 1444 w 3409"/>
                  <a:gd name="T15" fmla="*/ 1863 h 2077"/>
                  <a:gd name="T16" fmla="*/ 212 w 3409"/>
                  <a:gd name="T17" fmla="*/ 1545 h 2077"/>
                  <a:gd name="T18" fmla="*/ 86 w 3409"/>
                  <a:gd name="T19" fmla="*/ 1477 h 2077"/>
                  <a:gd name="T20" fmla="*/ 54 w 3409"/>
                  <a:gd name="T21" fmla="*/ 1612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9" h="2077">
                    <a:moveTo>
                      <a:pt x="54" y="1612"/>
                    </a:moveTo>
                    <a:cubicBezTo>
                      <a:pt x="523" y="1988"/>
                      <a:pt x="1166" y="2077"/>
                      <a:pt x="1746" y="1976"/>
                    </a:cubicBezTo>
                    <a:cubicBezTo>
                      <a:pt x="2171" y="1902"/>
                      <a:pt x="2567" y="1677"/>
                      <a:pt x="2842" y="1346"/>
                    </a:cubicBezTo>
                    <a:cubicBezTo>
                      <a:pt x="3130" y="1006"/>
                      <a:pt x="3302" y="580"/>
                      <a:pt x="3388" y="147"/>
                    </a:cubicBezTo>
                    <a:cubicBezTo>
                      <a:pt x="3409" y="93"/>
                      <a:pt x="3389" y="44"/>
                      <a:pt x="3357" y="0"/>
                    </a:cubicBezTo>
                    <a:cubicBezTo>
                      <a:pt x="3320" y="18"/>
                      <a:pt x="3253" y="18"/>
                      <a:pt x="3254" y="75"/>
                    </a:cubicBezTo>
                    <a:cubicBezTo>
                      <a:pt x="3160" y="568"/>
                      <a:pt x="2958" y="1061"/>
                      <a:pt x="2584" y="1407"/>
                    </a:cubicBezTo>
                    <a:cubicBezTo>
                      <a:pt x="2277" y="1695"/>
                      <a:pt x="1860" y="1845"/>
                      <a:pt x="1444" y="1863"/>
                    </a:cubicBezTo>
                    <a:cubicBezTo>
                      <a:pt x="1015" y="1888"/>
                      <a:pt x="565" y="1800"/>
                      <a:pt x="212" y="1545"/>
                    </a:cubicBezTo>
                    <a:cubicBezTo>
                      <a:pt x="171" y="1520"/>
                      <a:pt x="135" y="1483"/>
                      <a:pt x="86" y="1477"/>
                    </a:cubicBezTo>
                    <a:cubicBezTo>
                      <a:pt x="23" y="1489"/>
                      <a:pt x="0" y="1577"/>
                      <a:pt x="54" y="16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6" name="Freeform 8">
                <a:extLst>
                  <a:ext uri="{FF2B5EF4-FFF2-40B4-BE49-F238E27FC236}">
                    <a16:creationId xmlns:a16="http://schemas.microsoft.com/office/drawing/2014/main" id="{52DADF67-39BF-4247-BA89-E68D052E4736}"/>
                  </a:ext>
                </a:extLst>
              </p:cNvPr>
              <p:cNvSpPr>
                <a:spLocks/>
              </p:cNvSpPr>
              <p:nvPr/>
            </p:nvSpPr>
            <p:spPr bwMode="auto">
              <a:xfrm flipV="1">
                <a:off x="3301" y="1747"/>
                <a:ext cx="505" cy="561"/>
              </a:xfrm>
              <a:custGeom>
                <a:avLst/>
                <a:gdLst>
                  <a:gd name="T0" fmla="*/ 1888 w 2218"/>
                  <a:gd name="T1" fmla="*/ 2425 h 2463"/>
                  <a:gd name="T2" fmla="*/ 2157 w 2218"/>
                  <a:gd name="T3" fmla="*/ 2463 h 2463"/>
                  <a:gd name="T4" fmla="*/ 2194 w 2218"/>
                  <a:gd name="T5" fmla="*/ 2341 h 2463"/>
                  <a:gd name="T6" fmla="*/ 1997 w 2218"/>
                  <a:gd name="T7" fmla="*/ 2295 h 2463"/>
                  <a:gd name="T8" fmla="*/ 1078 w 2218"/>
                  <a:gd name="T9" fmla="*/ 1728 h 2463"/>
                  <a:gd name="T10" fmla="*/ 669 w 2218"/>
                  <a:gd name="T11" fmla="*/ 577 h 2463"/>
                  <a:gd name="T12" fmla="*/ 70 w 2218"/>
                  <a:gd name="T13" fmla="*/ 0 h 2463"/>
                  <a:gd name="T14" fmla="*/ 78 w 2218"/>
                  <a:gd name="T15" fmla="*/ 144 h 2463"/>
                  <a:gd name="T16" fmla="*/ 459 w 2218"/>
                  <a:gd name="T17" fmla="*/ 407 h 2463"/>
                  <a:gd name="T18" fmla="*/ 554 w 2218"/>
                  <a:gd name="T19" fmla="*/ 843 h 2463"/>
                  <a:gd name="T20" fmla="*/ 1270 w 2218"/>
                  <a:gd name="T21" fmla="*/ 2133 h 2463"/>
                  <a:gd name="T22" fmla="*/ 1888 w 2218"/>
                  <a:gd name="T23" fmla="*/ 2425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8" h="2463">
                    <a:moveTo>
                      <a:pt x="1888" y="2425"/>
                    </a:moveTo>
                    <a:cubicBezTo>
                      <a:pt x="1977" y="2444"/>
                      <a:pt x="2066" y="2463"/>
                      <a:pt x="2157" y="2463"/>
                    </a:cubicBezTo>
                    <a:cubicBezTo>
                      <a:pt x="2205" y="2434"/>
                      <a:pt x="2218" y="2394"/>
                      <a:pt x="2194" y="2341"/>
                    </a:cubicBezTo>
                    <a:cubicBezTo>
                      <a:pt x="2134" y="2308"/>
                      <a:pt x="2063" y="2309"/>
                      <a:pt x="1997" y="2295"/>
                    </a:cubicBezTo>
                    <a:cubicBezTo>
                      <a:pt x="1632" y="2235"/>
                      <a:pt x="1296" y="2026"/>
                      <a:pt x="1078" y="1728"/>
                    </a:cubicBezTo>
                    <a:cubicBezTo>
                      <a:pt x="833" y="1395"/>
                      <a:pt x="704" y="987"/>
                      <a:pt x="669" y="577"/>
                    </a:cubicBezTo>
                    <a:cubicBezTo>
                      <a:pt x="639" y="274"/>
                      <a:pt x="363" y="39"/>
                      <a:pt x="70" y="0"/>
                    </a:cubicBezTo>
                    <a:cubicBezTo>
                      <a:pt x="0" y="24"/>
                      <a:pt x="0" y="135"/>
                      <a:pt x="78" y="144"/>
                    </a:cubicBezTo>
                    <a:cubicBezTo>
                      <a:pt x="226" y="192"/>
                      <a:pt x="377" y="267"/>
                      <a:pt x="459" y="407"/>
                    </a:cubicBezTo>
                    <a:cubicBezTo>
                      <a:pt x="541" y="537"/>
                      <a:pt x="524" y="698"/>
                      <a:pt x="554" y="843"/>
                    </a:cubicBezTo>
                    <a:cubicBezTo>
                      <a:pt x="643" y="1334"/>
                      <a:pt x="869" y="1822"/>
                      <a:pt x="1270" y="2133"/>
                    </a:cubicBezTo>
                    <a:cubicBezTo>
                      <a:pt x="1451" y="2274"/>
                      <a:pt x="1665" y="2372"/>
                      <a:pt x="1888" y="24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7" name="Freeform 9">
                <a:extLst>
                  <a:ext uri="{FF2B5EF4-FFF2-40B4-BE49-F238E27FC236}">
                    <a16:creationId xmlns:a16="http://schemas.microsoft.com/office/drawing/2014/main" id="{8A7229DB-0248-4EA9-BD1B-6E5FEADF01B5}"/>
                  </a:ext>
                </a:extLst>
              </p:cNvPr>
              <p:cNvSpPr>
                <a:spLocks/>
              </p:cNvSpPr>
              <p:nvPr/>
            </p:nvSpPr>
            <p:spPr bwMode="auto">
              <a:xfrm flipV="1">
                <a:off x="3951" y="1761"/>
                <a:ext cx="305" cy="885"/>
              </a:xfrm>
              <a:custGeom>
                <a:avLst/>
                <a:gdLst>
                  <a:gd name="T0" fmla="*/ 52 w 1337"/>
                  <a:gd name="T1" fmla="*/ 3850 h 3889"/>
                  <a:gd name="T2" fmla="*/ 245 w 1337"/>
                  <a:gd name="T3" fmla="*/ 3816 h 3889"/>
                  <a:gd name="T4" fmla="*/ 1172 w 1337"/>
                  <a:gd name="T5" fmla="*/ 2767 h 3889"/>
                  <a:gd name="T6" fmla="*/ 1313 w 1337"/>
                  <a:gd name="T7" fmla="*/ 1928 h 3889"/>
                  <a:gd name="T8" fmla="*/ 774 w 1337"/>
                  <a:gd name="T9" fmla="*/ 89 h 3889"/>
                  <a:gd name="T10" fmla="*/ 645 w 1337"/>
                  <a:gd name="T11" fmla="*/ 151 h 3889"/>
                  <a:gd name="T12" fmla="*/ 1169 w 1337"/>
                  <a:gd name="T13" fmla="*/ 2135 h 3889"/>
                  <a:gd name="T14" fmla="*/ 526 w 1337"/>
                  <a:gd name="T15" fmla="*/ 3471 h 3889"/>
                  <a:gd name="T16" fmla="*/ 94 w 1337"/>
                  <a:gd name="T17" fmla="*/ 3718 h 3889"/>
                  <a:gd name="T18" fmla="*/ 52 w 1337"/>
                  <a:gd name="T19" fmla="*/ 385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7" h="3889">
                    <a:moveTo>
                      <a:pt x="52" y="3850"/>
                    </a:moveTo>
                    <a:cubicBezTo>
                      <a:pt x="116" y="3889"/>
                      <a:pt x="184" y="3835"/>
                      <a:pt x="245" y="3816"/>
                    </a:cubicBezTo>
                    <a:cubicBezTo>
                      <a:pt x="692" y="3626"/>
                      <a:pt x="1011" y="3217"/>
                      <a:pt x="1172" y="2767"/>
                    </a:cubicBezTo>
                    <a:cubicBezTo>
                      <a:pt x="1268" y="2499"/>
                      <a:pt x="1337" y="2214"/>
                      <a:pt x="1313" y="1928"/>
                    </a:cubicBezTo>
                    <a:cubicBezTo>
                      <a:pt x="1275" y="1286"/>
                      <a:pt x="1113" y="640"/>
                      <a:pt x="774" y="89"/>
                    </a:cubicBezTo>
                    <a:cubicBezTo>
                      <a:pt x="738" y="0"/>
                      <a:pt x="594" y="69"/>
                      <a:pt x="645" y="151"/>
                    </a:cubicBezTo>
                    <a:cubicBezTo>
                      <a:pt x="999" y="747"/>
                      <a:pt x="1172" y="1444"/>
                      <a:pt x="1169" y="2135"/>
                    </a:cubicBezTo>
                    <a:cubicBezTo>
                      <a:pt x="1116" y="2633"/>
                      <a:pt x="916" y="3141"/>
                      <a:pt x="526" y="3471"/>
                    </a:cubicBezTo>
                    <a:cubicBezTo>
                      <a:pt x="399" y="3580"/>
                      <a:pt x="249" y="3658"/>
                      <a:pt x="94" y="3718"/>
                    </a:cubicBezTo>
                    <a:cubicBezTo>
                      <a:pt x="33" y="3730"/>
                      <a:pt x="0" y="3806"/>
                      <a:pt x="52" y="385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8" name="Freeform 10">
                <a:extLst>
                  <a:ext uri="{FF2B5EF4-FFF2-40B4-BE49-F238E27FC236}">
                    <a16:creationId xmlns:a16="http://schemas.microsoft.com/office/drawing/2014/main" id="{38057098-786D-4CC9-AA83-D314B82E6189}"/>
                  </a:ext>
                </a:extLst>
              </p:cNvPr>
              <p:cNvSpPr>
                <a:spLocks/>
              </p:cNvSpPr>
              <p:nvPr/>
            </p:nvSpPr>
            <p:spPr bwMode="auto">
              <a:xfrm flipV="1">
                <a:off x="3320" y="1788"/>
                <a:ext cx="795" cy="584"/>
              </a:xfrm>
              <a:custGeom>
                <a:avLst/>
                <a:gdLst>
                  <a:gd name="T0" fmla="*/ 1875 w 3485"/>
                  <a:gd name="T1" fmla="*/ 2423 h 2565"/>
                  <a:gd name="T2" fmla="*/ 3461 w 3485"/>
                  <a:gd name="T3" fmla="*/ 1868 h 2565"/>
                  <a:gd name="T4" fmla="*/ 3329 w 3485"/>
                  <a:gd name="T5" fmla="*/ 1810 h 2565"/>
                  <a:gd name="T6" fmla="*/ 2603 w 3485"/>
                  <a:gd name="T7" fmla="*/ 2279 h 2565"/>
                  <a:gd name="T8" fmla="*/ 1433 w 3485"/>
                  <a:gd name="T9" fmla="*/ 2059 h 2565"/>
                  <a:gd name="T10" fmla="*/ 911 w 3485"/>
                  <a:gd name="T11" fmla="*/ 1181 h 2565"/>
                  <a:gd name="T12" fmla="*/ 823 w 3485"/>
                  <a:gd name="T13" fmla="*/ 625 h 2565"/>
                  <a:gd name="T14" fmla="*/ 85 w 3485"/>
                  <a:gd name="T15" fmla="*/ 0 h 2565"/>
                  <a:gd name="T16" fmla="*/ 93 w 3485"/>
                  <a:gd name="T17" fmla="*/ 150 h 2565"/>
                  <a:gd name="T18" fmla="*/ 648 w 3485"/>
                  <a:gd name="T19" fmla="*/ 588 h 2565"/>
                  <a:gd name="T20" fmla="*/ 791 w 3485"/>
                  <a:gd name="T21" fmla="*/ 1319 h 2565"/>
                  <a:gd name="T22" fmla="*/ 1875 w 3485"/>
                  <a:gd name="T23" fmla="*/ 2423 h 2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85" h="2565">
                    <a:moveTo>
                      <a:pt x="1875" y="2423"/>
                    </a:moveTo>
                    <a:cubicBezTo>
                      <a:pt x="2450" y="2565"/>
                      <a:pt x="3119" y="2366"/>
                      <a:pt x="3461" y="1868"/>
                    </a:cubicBezTo>
                    <a:cubicBezTo>
                      <a:pt x="3485" y="1792"/>
                      <a:pt x="3368" y="1736"/>
                      <a:pt x="3329" y="1810"/>
                    </a:cubicBezTo>
                    <a:cubicBezTo>
                      <a:pt x="3143" y="2036"/>
                      <a:pt x="2891" y="2213"/>
                      <a:pt x="2603" y="2279"/>
                    </a:cubicBezTo>
                    <a:cubicBezTo>
                      <a:pt x="2207" y="2370"/>
                      <a:pt x="1762" y="2307"/>
                      <a:pt x="1433" y="2059"/>
                    </a:cubicBezTo>
                    <a:cubicBezTo>
                      <a:pt x="1153" y="1848"/>
                      <a:pt x="977" y="1521"/>
                      <a:pt x="911" y="1181"/>
                    </a:cubicBezTo>
                    <a:cubicBezTo>
                      <a:pt x="872" y="997"/>
                      <a:pt x="891" y="803"/>
                      <a:pt x="823" y="625"/>
                    </a:cubicBezTo>
                    <a:cubicBezTo>
                      <a:pt x="714" y="303"/>
                      <a:pt x="415" y="63"/>
                      <a:pt x="85" y="0"/>
                    </a:cubicBezTo>
                    <a:cubicBezTo>
                      <a:pt x="0" y="18"/>
                      <a:pt x="6" y="144"/>
                      <a:pt x="93" y="150"/>
                    </a:cubicBezTo>
                    <a:cubicBezTo>
                      <a:pt x="326" y="215"/>
                      <a:pt x="542" y="366"/>
                      <a:pt x="648" y="588"/>
                    </a:cubicBezTo>
                    <a:cubicBezTo>
                      <a:pt x="764" y="815"/>
                      <a:pt x="716" y="1080"/>
                      <a:pt x="791" y="1319"/>
                    </a:cubicBezTo>
                    <a:cubicBezTo>
                      <a:pt x="916" y="1848"/>
                      <a:pt x="1334" y="2311"/>
                      <a:pt x="1875" y="24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9" name="Freeform 11">
                <a:extLst>
                  <a:ext uri="{FF2B5EF4-FFF2-40B4-BE49-F238E27FC236}">
                    <a16:creationId xmlns:a16="http://schemas.microsoft.com/office/drawing/2014/main" id="{744C3BB8-BDDF-454D-8BAA-FABDD8A5A605}"/>
                  </a:ext>
                </a:extLst>
              </p:cNvPr>
              <p:cNvSpPr>
                <a:spLocks/>
              </p:cNvSpPr>
              <p:nvPr/>
            </p:nvSpPr>
            <p:spPr bwMode="auto">
              <a:xfrm flipV="1">
                <a:off x="3620" y="1869"/>
                <a:ext cx="513" cy="511"/>
              </a:xfrm>
              <a:custGeom>
                <a:avLst/>
                <a:gdLst>
                  <a:gd name="T0" fmla="*/ 627 w 2250"/>
                  <a:gd name="T1" fmla="*/ 2174 h 2247"/>
                  <a:gd name="T2" fmla="*/ 1630 w 2250"/>
                  <a:gd name="T3" fmla="*/ 2021 h 2247"/>
                  <a:gd name="T4" fmla="*/ 2121 w 2250"/>
                  <a:gd name="T5" fmla="*/ 1319 h 2247"/>
                  <a:gd name="T6" fmla="*/ 2073 w 2250"/>
                  <a:gd name="T7" fmla="*/ 103 h 2247"/>
                  <a:gd name="T8" fmla="*/ 1924 w 2250"/>
                  <a:gd name="T9" fmla="*/ 76 h 2247"/>
                  <a:gd name="T10" fmla="*/ 2028 w 2250"/>
                  <a:gd name="T11" fmla="*/ 1069 h 2247"/>
                  <a:gd name="T12" fmla="*/ 1409 w 2250"/>
                  <a:gd name="T13" fmla="*/ 1974 h 2247"/>
                  <a:gd name="T14" fmla="*/ 174 w 2250"/>
                  <a:gd name="T15" fmla="*/ 1750 h 2247"/>
                  <a:gd name="T16" fmla="*/ 40 w 2250"/>
                  <a:gd name="T17" fmla="*/ 1814 h 2247"/>
                  <a:gd name="T18" fmla="*/ 627 w 2250"/>
                  <a:gd name="T19" fmla="*/ 217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0" h="2247">
                    <a:moveTo>
                      <a:pt x="627" y="2174"/>
                    </a:moveTo>
                    <a:cubicBezTo>
                      <a:pt x="963" y="2247"/>
                      <a:pt x="1337" y="2213"/>
                      <a:pt x="1630" y="2021"/>
                    </a:cubicBezTo>
                    <a:cubicBezTo>
                      <a:pt x="1875" y="1860"/>
                      <a:pt x="2039" y="1597"/>
                      <a:pt x="2121" y="1319"/>
                    </a:cubicBezTo>
                    <a:cubicBezTo>
                      <a:pt x="2250" y="923"/>
                      <a:pt x="2166" y="498"/>
                      <a:pt x="2073" y="103"/>
                    </a:cubicBezTo>
                    <a:cubicBezTo>
                      <a:pt x="2071" y="22"/>
                      <a:pt x="1956" y="0"/>
                      <a:pt x="1924" y="76"/>
                    </a:cubicBezTo>
                    <a:cubicBezTo>
                      <a:pt x="1983" y="402"/>
                      <a:pt x="2073" y="734"/>
                      <a:pt x="2028" y="1069"/>
                    </a:cubicBezTo>
                    <a:cubicBezTo>
                      <a:pt x="1971" y="1440"/>
                      <a:pt x="1770" y="1823"/>
                      <a:pt x="1409" y="1974"/>
                    </a:cubicBezTo>
                    <a:cubicBezTo>
                      <a:pt x="1003" y="2137"/>
                      <a:pt x="480" y="2086"/>
                      <a:pt x="174" y="1750"/>
                    </a:cubicBezTo>
                    <a:cubicBezTo>
                      <a:pt x="131" y="1672"/>
                      <a:pt x="0" y="1729"/>
                      <a:pt x="40" y="1814"/>
                    </a:cubicBezTo>
                    <a:cubicBezTo>
                      <a:pt x="183" y="2001"/>
                      <a:pt x="401" y="2121"/>
                      <a:pt x="627" y="2174"/>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0" name="Freeform 12">
                <a:extLst>
                  <a:ext uri="{FF2B5EF4-FFF2-40B4-BE49-F238E27FC236}">
                    <a16:creationId xmlns:a16="http://schemas.microsoft.com/office/drawing/2014/main" id="{12D5D792-69F8-4B3D-B7F9-8D8760AAC7FA}"/>
                  </a:ext>
                </a:extLst>
              </p:cNvPr>
              <p:cNvSpPr>
                <a:spLocks/>
              </p:cNvSpPr>
              <p:nvPr/>
            </p:nvSpPr>
            <p:spPr bwMode="auto">
              <a:xfrm flipV="1">
                <a:off x="3307" y="1933"/>
                <a:ext cx="140" cy="312"/>
              </a:xfrm>
              <a:custGeom>
                <a:avLst/>
                <a:gdLst>
                  <a:gd name="T0" fmla="*/ 462 w 615"/>
                  <a:gd name="T1" fmla="*/ 1293 h 1369"/>
                  <a:gd name="T2" fmla="*/ 600 w 615"/>
                  <a:gd name="T3" fmla="*/ 1254 h 1369"/>
                  <a:gd name="T4" fmla="*/ 373 w 615"/>
                  <a:gd name="T5" fmla="*/ 482 h 1369"/>
                  <a:gd name="T6" fmla="*/ 286 w 615"/>
                  <a:gd name="T7" fmla="*/ 163 h 1369"/>
                  <a:gd name="T8" fmla="*/ 27 w 615"/>
                  <a:gd name="T9" fmla="*/ 0 h 1369"/>
                  <a:gd name="T10" fmla="*/ 0 w 615"/>
                  <a:gd name="T11" fmla="*/ 147 h 1369"/>
                  <a:gd name="T12" fmla="*/ 204 w 615"/>
                  <a:gd name="T13" fmla="*/ 339 h 1369"/>
                  <a:gd name="T14" fmla="*/ 462 w 615"/>
                  <a:gd name="T15" fmla="*/ 1293 h 13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5" h="1369">
                    <a:moveTo>
                      <a:pt x="462" y="1293"/>
                    </a:moveTo>
                    <a:cubicBezTo>
                      <a:pt x="490" y="1369"/>
                      <a:pt x="615" y="1334"/>
                      <a:pt x="600" y="1254"/>
                    </a:cubicBezTo>
                    <a:cubicBezTo>
                      <a:pt x="497" y="1006"/>
                      <a:pt x="409" y="749"/>
                      <a:pt x="373" y="482"/>
                    </a:cubicBezTo>
                    <a:cubicBezTo>
                      <a:pt x="356" y="374"/>
                      <a:pt x="358" y="253"/>
                      <a:pt x="286" y="163"/>
                    </a:cubicBezTo>
                    <a:cubicBezTo>
                      <a:pt x="225" y="76"/>
                      <a:pt x="122" y="38"/>
                      <a:pt x="27" y="0"/>
                    </a:cubicBezTo>
                    <a:cubicBezTo>
                      <a:pt x="17" y="49"/>
                      <a:pt x="8" y="98"/>
                      <a:pt x="0" y="147"/>
                    </a:cubicBezTo>
                    <a:cubicBezTo>
                      <a:pt x="88" y="182"/>
                      <a:pt x="194" y="232"/>
                      <a:pt x="204" y="339"/>
                    </a:cubicBezTo>
                    <a:cubicBezTo>
                      <a:pt x="241" y="667"/>
                      <a:pt x="318" y="995"/>
                      <a:pt x="462" y="12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1" name="Freeform 13">
                <a:extLst>
                  <a:ext uri="{FF2B5EF4-FFF2-40B4-BE49-F238E27FC236}">
                    <a16:creationId xmlns:a16="http://schemas.microsoft.com/office/drawing/2014/main" id="{D4A5716A-5E90-4832-96B7-6179DCD337E1}"/>
                  </a:ext>
                </a:extLst>
              </p:cNvPr>
              <p:cNvSpPr>
                <a:spLocks/>
              </p:cNvSpPr>
              <p:nvPr/>
            </p:nvSpPr>
            <p:spPr bwMode="auto">
              <a:xfrm flipV="1">
                <a:off x="3388" y="1934"/>
                <a:ext cx="668" cy="776"/>
              </a:xfrm>
              <a:custGeom>
                <a:avLst/>
                <a:gdLst>
                  <a:gd name="T0" fmla="*/ 1716 w 2932"/>
                  <a:gd name="T1" fmla="*/ 3335 h 3405"/>
                  <a:gd name="T2" fmla="*/ 2597 w 2932"/>
                  <a:gd name="T3" fmla="*/ 3129 h 3405"/>
                  <a:gd name="T4" fmla="*/ 2912 w 2932"/>
                  <a:gd name="T5" fmla="*/ 2275 h 3405"/>
                  <a:gd name="T6" fmla="*/ 1888 w 2932"/>
                  <a:gd name="T7" fmla="*/ 36 h 3405"/>
                  <a:gd name="T8" fmla="*/ 1768 w 2932"/>
                  <a:gd name="T9" fmla="*/ 53 h 3405"/>
                  <a:gd name="T10" fmla="*/ 1820 w 2932"/>
                  <a:gd name="T11" fmla="*/ 174 h 3405"/>
                  <a:gd name="T12" fmla="*/ 2762 w 2932"/>
                  <a:gd name="T13" fmla="*/ 2237 h 3405"/>
                  <a:gd name="T14" fmla="*/ 2589 w 2932"/>
                  <a:gd name="T15" fmla="*/ 2913 h 3405"/>
                  <a:gd name="T16" fmla="*/ 1341 w 2932"/>
                  <a:gd name="T17" fmla="*/ 2907 h 3405"/>
                  <a:gd name="T18" fmla="*/ 1155 w 2932"/>
                  <a:gd name="T19" fmla="*/ 2303 h 3405"/>
                  <a:gd name="T20" fmla="*/ 383 w 2932"/>
                  <a:gd name="T21" fmla="*/ 1083 h 3405"/>
                  <a:gd name="T22" fmla="*/ 75 w 2932"/>
                  <a:gd name="T23" fmla="*/ 959 h 3405"/>
                  <a:gd name="T24" fmla="*/ 75 w 2932"/>
                  <a:gd name="T25" fmla="*/ 1103 h 3405"/>
                  <a:gd name="T26" fmla="*/ 951 w 2932"/>
                  <a:gd name="T27" fmla="*/ 2032 h 3405"/>
                  <a:gd name="T28" fmla="*/ 1091 w 2932"/>
                  <a:gd name="T29" fmla="*/ 2740 h 3405"/>
                  <a:gd name="T30" fmla="*/ 1716 w 2932"/>
                  <a:gd name="T31" fmla="*/ 3335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2" h="3405">
                    <a:moveTo>
                      <a:pt x="1716" y="3335"/>
                    </a:moveTo>
                    <a:cubicBezTo>
                      <a:pt x="2018" y="3405"/>
                      <a:pt x="2369" y="3354"/>
                      <a:pt x="2597" y="3129"/>
                    </a:cubicBezTo>
                    <a:cubicBezTo>
                      <a:pt x="2819" y="2909"/>
                      <a:pt x="2932" y="2585"/>
                      <a:pt x="2912" y="2275"/>
                    </a:cubicBezTo>
                    <a:cubicBezTo>
                      <a:pt x="2860" y="1438"/>
                      <a:pt x="2510" y="607"/>
                      <a:pt x="1888" y="36"/>
                    </a:cubicBezTo>
                    <a:cubicBezTo>
                      <a:pt x="1854" y="0"/>
                      <a:pt x="1787" y="1"/>
                      <a:pt x="1768" y="53"/>
                    </a:cubicBezTo>
                    <a:cubicBezTo>
                      <a:pt x="1736" y="102"/>
                      <a:pt x="1790" y="142"/>
                      <a:pt x="1820" y="174"/>
                    </a:cubicBezTo>
                    <a:cubicBezTo>
                      <a:pt x="2383" y="708"/>
                      <a:pt x="2704" y="1469"/>
                      <a:pt x="2762" y="2237"/>
                    </a:cubicBezTo>
                    <a:cubicBezTo>
                      <a:pt x="2789" y="2474"/>
                      <a:pt x="2723" y="2717"/>
                      <a:pt x="2589" y="2913"/>
                    </a:cubicBezTo>
                    <a:cubicBezTo>
                      <a:pt x="2314" y="3324"/>
                      <a:pt x="1613" y="3321"/>
                      <a:pt x="1341" y="2907"/>
                    </a:cubicBezTo>
                    <a:cubicBezTo>
                      <a:pt x="1217" y="2731"/>
                      <a:pt x="1169" y="2515"/>
                      <a:pt x="1155" y="2303"/>
                    </a:cubicBezTo>
                    <a:cubicBezTo>
                      <a:pt x="1107" y="1805"/>
                      <a:pt x="821" y="1331"/>
                      <a:pt x="383" y="1083"/>
                    </a:cubicBezTo>
                    <a:cubicBezTo>
                      <a:pt x="285" y="1032"/>
                      <a:pt x="186" y="969"/>
                      <a:pt x="75" y="959"/>
                    </a:cubicBezTo>
                    <a:cubicBezTo>
                      <a:pt x="1" y="973"/>
                      <a:pt x="0" y="1090"/>
                      <a:pt x="75" y="1103"/>
                    </a:cubicBezTo>
                    <a:cubicBezTo>
                      <a:pt x="494" y="1248"/>
                      <a:pt x="830" y="1605"/>
                      <a:pt x="951" y="2032"/>
                    </a:cubicBezTo>
                    <a:cubicBezTo>
                      <a:pt x="1028" y="2262"/>
                      <a:pt x="1001" y="2513"/>
                      <a:pt x="1091" y="2740"/>
                    </a:cubicBezTo>
                    <a:cubicBezTo>
                      <a:pt x="1188" y="3023"/>
                      <a:pt x="1418" y="3269"/>
                      <a:pt x="1716" y="3335"/>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2" name="Freeform 14">
                <a:extLst>
                  <a:ext uri="{FF2B5EF4-FFF2-40B4-BE49-F238E27FC236}">
                    <a16:creationId xmlns:a16="http://schemas.microsoft.com/office/drawing/2014/main" id="{33D70C21-DA4F-46D3-AE9D-06AF11A93444}"/>
                  </a:ext>
                </a:extLst>
              </p:cNvPr>
              <p:cNvSpPr>
                <a:spLocks/>
              </p:cNvSpPr>
              <p:nvPr/>
            </p:nvSpPr>
            <p:spPr bwMode="auto">
              <a:xfrm flipV="1">
                <a:off x="3602" y="2003"/>
                <a:ext cx="351" cy="411"/>
              </a:xfrm>
              <a:custGeom>
                <a:avLst/>
                <a:gdLst>
                  <a:gd name="T0" fmla="*/ 882 w 1539"/>
                  <a:gd name="T1" fmla="*/ 1761 h 1803"/>
                  <a:gd name="T2" fmla="*/ 1503 w 1539"/>
                  <a:gd name="T3" fmla="*/ 1575 h 1803"/>
                  <a:gd name="T4" fmla="*/ 1497 w 1539"/>
                  <a:gd name="T5" fmla="*/ 1456 h 1803"/>
                  <a:gd name="T6" fmla="*/ 1360 w 1539"/>
                  <a:gd name="T7" fmla="*/ 1507 h 1803"/>
                  <a:gd name="T8" fmla="*/ 809 w 1539"/>
                  <a:gd name="T9" fmla="*/ 1585 h 1803"/>
                  <a:gd name="T10" fmla="*/ 515 w 1539"/>
                  <a:gd name="T11" fmla="*/ 1083 h 1803"/>
                  <a:gd name="T12" fmla="*/ 147 w 1539"/>
                  <a:gd name="T13" fmla="*/ 67 h 1803"/>
                  <a:gd name="T14" fmla="*/ 0 w 1539"/>
                  <a:gd name="T15" fmla="*/ 89 h 1803"/>
                  <a:gd name="T16" fmla="*/ 101 w 1539"/>
                  <a:gd name="T17" fmla="*/ 262 h 1803"/>
                  <a:gd name="T18" fmla="*/ 375 w 1539"/>
                  <a:gd name="T19" fmla="*/ 1154 h 1803"/>
                  <a:gd name="T20" fmla="*/ 882 w 1539"/>
                  <a:gd name="T21" fmla="*/ 1761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9" h="1803">
                    <a:moveTo>
                      <a:pt x="882" y="1761"/>
                    </a:moveTo>
                    <a:cubicBezTo>
                      <a:pt x="1101" y="1803"/>
                      <a:pt x="1353" y="1751"/>
                      <a:pt x="1503" y="1575"/>
                    </a:cubicBezTo>
                    <a:cubicBezTo>
                      <a:pt x="1536" y="1543"/>
                      <a:pt x="1539" y="1483"/>
                      <a:pt x="1497" y="1456"/>
                    </a:cubicBezTo>
                    <a:cubicBezTo>
                      <a:pt x="1443" y="1422"/>
                      <a:pt x="1398" y="1477"/>
                      <a:pt x="1360" y="1507"/>
                    </a:cubicBezTo>
                    <a:cubicBezTo>
                      <a:pt x="1216" y="1645"/>
                      <a:pt x="987" y="1657"/>
                      <a:pt x="809" y="1585"/>
                    </a:cubicBezTo>
                    <a:cubicBezTo>
                      <a:pt x="615" y="1502"/>
                      <a:pt x="526" y="1282"/>
                      <a:pt x="515" y="1083"/>
                    </a:cubicBezTo>
                    <a:cubicBezTo>
                      <a:pt x="487" y="719"/>
                      <a:pt x="363" y="361"/>
                      <a:pt x="147" y="67"/>
                    </a:cubicBezTo>
                    <a:cubicBezTo>
                      <a:pt x="113" y="0"/>
                      <a:pt x="15" y="15"/>
                      <a:pt x="0" y="89"/>
                    </a:cubicBezTo>
                    <a:cubicBezTo>
                      <a:pt x="23" y="152"/>
                      <a:pt x="66" y="205"/>
                      <a:pt x="101" y="262"/>
                    </a:cubicBezTo>
                    <a:cubicBezTo>
                      <a:pt x="270" y="529"/>
                      <a:pt x="354" y="841"/>
                      <a:pt x="375" y="1154"/>
                    </a:cubicBezTo>
                    <a:cubicBezTo>
                      <a:pt x="399" y="1434"/>
                      <a:pt x="591" y="1715"/>
                      <a:pt x="882" y="1761"/>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3" name="Freeform 15">
                <a:extLst>
                  <a:ext uri="{FF2B5EF4-FFF2-40B4-BE49-F238E27FC236}">
                    <a16:creationId xmlns:a16="http://schemas.microsoft.com/office/drawing/2014/main" id="{51C13374-0CF1-47E0-A447-1B2FB8DF02D9}"/>
                  </a:ext>
                </a:extLst>
              </p:cNvPr>
              <p:cNvSpPr>
                <a:spLocks/>
              </p:cNvSpPr>
              <p:nvPr/>
            </p:nvSpPr>
            <p:spPr bwMode="auto">
              <a:xfrm flipV="1">
                <a:off x="3977" y="2047"/>
                <a:ext cx="212" cy="645"/>
              </a:xfrm>
              <a:custGeom>
                <a:avLst/>
                <a:gdLst>
                  <a:gd name="T0" fmla="*/ 697 w 929"/>
                  <a:gd name="T1" fmla="*/ 2761 h 2830"/>
                  <a:gd name="T2" fmla="*/ 832 w 929"/>
                  <a:gd name="T3" fmla="*/ 2784 h 2830"/>
                  <a:gd name="T4" fmla="*/ 898 w 929"/>
                  <a:gd name="T5" fmla="*/ 2049 h 2830"/>
                  <a:gd name="T6" fmla="*/ 187 w 929"/>
                  <a:gd name="T7" fmla="*/ 88 h 2830"/>
                  <a:gd name="T8" fmla="*/ 70 w 929"/>
                  <a:gd name="T9" fmla="*/ 171 h 2830"/>
                  <a:gd name="T10" fmla="*/ 707 w 929"/>
                  <a:gd name="T11" fmla="*/ 1728 h 2830"/>
                  <a:gd name="T12" fmla="*/ 697 w 929"/>
                  <a:gd name="T13" fmla="*/ 2761 h 2830"/>
                </a:gdLst>
                <a:ahLst/>
                <a:cxnLst>
                  <a:cxn ang="0">
                    <a:pos x="T0" y="T1"/>
                  </a:cxn>
                  <a:cxn ang="0">
                    <a:pos x="T2" y="T3"/>
                  </a:cxn>
                  <a:cxn ang="0">
                    <a:pos x="T4" y="T5"/>
                  </a:cxn>
                  <a:cxn ang="0">
                    <a:pos x="T6" y="T7"/>
                  </a:cxn>
                  <a:cxn ang="0">
                    <a:pos x="T8" y="T9"/>
                  </a:cxn>
                  <a:cxn ang="0">
                    <a:pos x="T10" y="T11"/>
                  </a:cxn>
                  <a:cxn ang="0">
                    <a:pos x="T12" y="T13"/>
                  </a:cxn>
                </a:cxnLst>
                <a:rect l="0" t="0" r="r" b="b"/>
                <a:pathLst>
                  <a:path w="929" h="2830">
                    <a:moveTo>
                      <a:pt x="697" y="2761"/>
                    </a:moveTo>
                    <a:cubicBezTo>
                      <a:pt x="737" y="2786"/>
                      <a:pt x="787" y="2830"/>
                      <a:pt x="832" y="2784"/>
                    </a:cubicBezTo>
                    <a:cubicBezTo>
                      <a:pt x="929" y="2553"/>
                      <a:pt x="920" y="2294"/>
                      <a:pt x="898" y="2049"/>
                    </a:cubicBezTo>
                    <a:cubicBezTo>
                      <a:pt x="828" y="1352"/>
                      <a:pt x="617" y="650"/>
                      <a:pt x="187" y="88"/>
                    </a:cubicBezTo>
                    <a:cubicBezTo>
                      <a:pt x="138" y="0"/>
                      <a:pt x="0" y="98"/>
                      <a:pt x="70" y="171"/>
                    </a:cubicBezTo>
                    <a:cubicBezTo>
                      <a:pt x="410" y="626"/>
                      <a:pt x="612" y="1172"/>
                      <a:pt x="707" y="1728"/>
                    </a:cubicBezTo>
                    <a:cubicBezTo>
                      <a:pt x="762" y="2069"/>
                      <a:pt x="806" y="2426"/>
                      <a:pt x="697" y="27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4" name="Freeform 16">
                <a:extLst>
                  <a:ext uri="{FF2B5EF4-FFF2-40B4-BE49-F238E27FC236}">
                    <a16:creationId xmlns:a16="http://schemas.microsoft.com/office/drawing/2014/main" id="{3895CC99-5151-479C-8DE6-9805EBD02DC1}"/>
                  </a:ext>
                </a:extLst>
              </p:cNvPr>
              <p:cNvSpPr>
                <a:spLocks/>
              </p:cNvSpPr>
              <p:nvPr/>
            </p:nvSpPr>
            <p:spPr bwMode="auto">
              <a:xfrm flipV="1">
                <a:off x="3481" y="2057"/>
                <a:ext cx="440" cy="622"/>
              </a:xfrm>
              <a:custGeom>
                <a:avLst/>
                <a:gdLst>
                  <a:gd name="T0" fmla="*/ 1405 w 1928"/>
                  <a:gd name="T1" fmla="*/ 2615 h 2732"/>
                  <a:gd name="T2" fmla="*/ 1923 w 1928"/>
                  <a:gd name="T3" fmla="*/ 2281 h 2732"/>
                  <a:gd name="T4" fmla="*/ 718 w 1928"/>
                  <a:gd name="T5" fmla="*/ 58 h 2732"/>
                  <a:gd name="T6" fmla="*/ 658 w 1928"/>
                  <a:gd name="T7" fmla="*/ 190 h 2732"/>
                  <a:gd name="T8" fmla="*/ 1777 w 1928"/>
                  <a:gd name="T9" fmla="*/ 2244 h 2732"/>
                  <a:gd name="T10" fmla="*/ 1535 w 1928"/>
                  <a:gd name="T11" fmla="*/ 2499 h 2732"/>
                  <a:gd name="T12" fmla="*/ 1338 w 1928"/>
                  <a:gd name="T13" fmla="*/ 2208 h 2732"/>
                  <a:gd name="T14" fmla="*/ 150 w 1928"/>
                  <a:gd name="T15" fmla="*/ 382 h 2732"/>
                  <a:gd name="T16" fmla="*/ 89 w 1928"/>
                  <a:gd name="T17" fmla="*/ 513 h 2732"/>
                  <a:gd name="T18" fmla="*/ 1189 w 1928"/>
                  <a:gd name="T19" fmla="*/ 2174 h 2732"/>
                  <a:gd name="T20" fmla="*/ 1405 w 1928"/>
                  <a:gd name="T21" fmla="*/ 2615 h 2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8" h="2732">
                    <a:moveTo>
                      <a:pt x="1405" y="2615"/>
                    </a:moveTo>
                    <a:cubicBezTo>
                      <a:pt x="1640" y="2732"/>
                      <a:pt x="1924" y="2536"/>
                      <a:pt x="1923" y="2281"/>
                    </a:cubicBezTo>
                    <a:cubicBezTo>
                      <a:pt x="1928" y="1401"/>
                      <a:pt x="1450" y="541"/>
                      <a:pt x="718" y="58"/>
                    </a:cubicBezTo>
                    <a:cubicBezTo>
                      <a:pt x="634" y="0"/>
                      <a:pt x="560" y="154"/>
                      <a:pt x="658" y="190"/>
                    </a:cubicBezTo>
                    <a:cubicBezTo>
                      <a:pt x="1324" y="651"/>
                      <a:pt x="1766" y="1431"/>
                      <a:pt x="1777" y="2244"/>
                    </a:cubicBezTo>
                    <a:cubicBezTo>
                      <a:pt x="1785" y="2377"/>
                      <a:pt x="1680" y="2523"/>
                      <a:pt x="1535" y="2499"/>
                    </a:cubicBezTo>
                    <a:cubicBezTo>
                      <a:pt x="1391" y="2492"/>
                      <a:pt x="1330" y="2333"/>
                      <a:pt x="1338" y="2208"/>
                    </a:cubicBezTo>
                    <a:cubicBezTo>
                      <a:pt x="1322" y="1438"/>
                      <a:pt x="809" y="745"/>
                      <a:pt x="150" y="382"/>
                    </a:cubicBezTo>
                    <a:cubicBezTo>
                      <a:pt x="67" y="333"/>
                      <a:pt x="0" y="477"/>
                      <a:pt x="89" y="513"/>
                    </a:cubicBezTo>
                    <a:cubicBezTo>
                      <a:pt x="683" y="855"/>
                      <a:pt x="1163" y="1469"/>
                      <a:pt x="1189" y="2174"/>
                    </a:cubicBezTo>
                    <a:cubicBezTo>
                      <a:pt x="1181" y="2343"/>
                      <a:pt x="1237" y="2541"/>
                      <a:pt x="1405" y="2615"/>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5" name="Freeform 17">
                <a:extLst>
                  <a:ext uri="{FF2B5EF4-FFF2-40B4-BE49-F238E27FC236}">
                    <a16:creationId xmlns:a16="http://schemas.microsoft.com/office/drawing/2014/main" id="{73E8539F-2CC2-4036-888F-8FC8B23A7CBA}"/>
                  </a:ext>
                </a:extLst>
              </p:cNvPr>
              <p:cNvSpPr>
                <a:spLocks/>
              </p:cNvSpPr>
              <p:nvPr/>
            </p:nvSpPr>
            <p:spPr bwMode="auto">
              <a:xfrm flipV="1">
                <a:off x="3351" y="2091"/>
                <a:ext cx="245" cy="344"/>
              </a:xfrm>
              <a:custGeom>
                <a:avLst/>
                <a:gdLst>
                  <a:gd name="T0" fmla="*/ 954 w 1077"/>
                  <a:gd name="T1" fmla="*/ 1476 h 1511"/>
                  <a:gd name="T2" fmla="*/ 1067 w 1077"/>
                  <a:gd name="T3" fmla="*/ 1422 h 1511"/>
                  <a:gd name="T4" fmla="*/ 955 w 1077"/>
                  <a:gd name="T5" fmla="*/ 780 h 1511"/>
                  <a:gd name="T6" fmla="*/ 204 w 1077"/>
                  <a:gd name="T7" fmla="*/ 40 h 1511"/>
                  <a:gd name="T8" fmla="*/ 65 w 1077"/>
                  <a:gd name="T9" fmla="*/ 12 h 1511"/>
                  <a:gd name="T10" fmla="*/ 64 w 1077"/>
                  <a:gd name="T11" fmla="*/ 145 h 1511"/>
                  <a:gd name="T12" fmla="*/ 755 w 1077"/>
                  <a:gd name="T13" fmla="*/ 692 h 1511"/>
                  <a:gd name="T14" fmla="*/ 900 w 1077"/>
                  <a:gd name="T15" fmla="*/ 1293 h 1511"/>
                  <a:gd name="T16" fmla="*/ 954 w 1077"/>
                  <a:gd name="T17" fmla="*/ 1476 h 1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7" h="1511">
                    <a:moveTo>
                      <a:pt x="954" y="1476"/>
                    </a:moveTo>
                    <a:cubicBezTo>
                      <a:pt x="993" y="1511"/>
                      <a:pt x="1077" y="1479"/>
                      <a:pt x="1067" y="1422"/>
                    </a:cubicBezTo>
                    <a:cubicBezTo>
                      <a:pt x="1035" y="1207"/>
                      <a:pt x="1035" y="984"/>
                      <a:pt x="955" y="780"/>
                    </a:cubicBezTo>
                    <a:cubicBezTo>
                      <a:pt x="832" y="436"/>
                      <a:pt x="543" y="167"/>
                      <a:pt x="204" y="40"/>
                    </a:cubicBezTo>
                    <a:cubicBezTo>
                      <a:pt x="159" y="27"/>
                      <a:pt x="113" y="0"/>
                      <a:pt x="65" y="12"/>
                    </a:cubicBezTo>
                    <a:cubicBezTo>
                      <a:pt x="2" y="28"/>
                      <a:pt x="0" y="132"/>
                      <a:pt x="64" y="145"/>
                    </a:cubicBezTo>
                    <a:cubicBezTo>
                      <a:pt x="349" y="238"/>
                      <a:pt x="613" y="423"/>
                      <a:pt x="755" y="692"/>
                    </a:cubicBezTo>
                    <a:cubicBezTo>
                      <a:pt x="858" y="875"/>
                      <a:pt x="886" y="1087"/>
                      <a:pt x="900" y="1293"/>
                    </a:cubicBezTo>
                    <a:cubicBezTo>
                      <a:pt x="914" y="1353"/>
                      <a:pt x="906" y="1431"/>
                      <a:pt x="954" y="14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6" name="Freeform 18">
                <a:extLst>
                  <a:ext uri="{FF2B5EF4-FFF2-40B4-BE49-F238E27FC236}">
                    <a16:creationId xmlns:a16="http://schemas.microsoft.com/office/drawing/2014/main" id="{E820348F-7A67-4F16-8EC4-0C2EA7646789}"/>
                  </a:ext>
                </a:extLst>
              </p:cNvPr>
              <p:cNvSpPr>
                <a:spLocks/>
              </p:cNvSpPr>
              <p:nvPr/>
            </p:nvSpPr>
            <p:spPr bwMode="auto">
              <a:xfrm flipV="1">
                <a:off x="3766" y="2136"/>
                <a:ext cx="88" cy="264"/>
              </a:xfrm>
              <a:custGeom>
                <a:avLst/>
                <a:gdLst>
                  <a:gd name="T0" fmla="*/ 260 w 388"/>
                  <a:gd name="T1" fmla="*/ 1112 h 1158"/>
                  <a:gd name="T2" fmla="*/ 383 w 388"/>
                  <a:gd name="T3" fmla="*/ 1058 h 1158"/>
                  <a:gd name="T4" fmla="*/ 170 w 388"/>
                  <a:gd name="T5" fmla="*/ 74 h 1158"/>
                  <a:gd name="T6" fmla="*/ 43 w 388"/>
                  <a:gd name="T7" fmla="*/ 132 h 1158"/>
                  <a:gd name="T8" fmla="*/ 236 w 388"/>
                  <a:gd name="T9" fmla="*/ 987 h 1158"/>
                  <a:gd name="T10" fmla="*/ 260 w 388"/>
                  <a:gd name="T11" fmla="*/ 1112 h 1158"/>
                </a:gdLst>
                <a:ahLst/>
                <a:cxnLst>
                  <a:cxn ang="0">
                    <a:pos x="T0" y="T1"/>
                  </a:cxn>
                  <a:cxn ang="0">
                    <a:pos x="T2" y="T3"/>
                  </a:cxn>
                  <a:cxn ang="0">
                    <a:pos x="T4" y="T5"/>
                  </a:cxn>
                  <a:cxn ang="0">
                    <a:pos x="T6" y="T7"/>
                  </a:cxn>
                  <a:cxn ang="0">
                    <a:pos x="T8" y="T9"/>
                  </a:cxn>
                  <a:cxn ang="0">
                    <a:pos x="T10" y="T11"/>
                  </a:cxn>
                </a:cxnLst>
                <a:rect l="0" t="0" r="r" b="b"/>
                <a:pathLst>
                  <a:path w="388" h="1158">
                    <a:moveTo>
                      <a:pt x="260" y="1112"/>
                    </a:moveTo>
                    <a:cubicBezTo>
                      <a:pt x="304" y="1158"/>
                      <a:pt x="388" y="1119"/>
                      <a:pt x="383" y="1058"/>
                    </a:cubicBezTo>
                    <a:cubicBezTo>
                      <a:pt x="387" y="720"/>
                      <a:pt x="312" y="380"/>
                      <a:pt x="170" y="74"/>
                    </a:cubicBezTo>
                    <a:cubicBezTo>
                      <a:pt x="139" y="0"/>
                      <a:pt x="0" y="56"/>
                      <a:pt x="43" y="132"/>
                    </a:cubicBezTo>
                    <a:cubicBezTo>
                      <a:pt x="150" y="405"/>
                      <a:pt x="234" y="691"/>
                      <a:pt x="236" y="987"/>
                    </a:cubicBezTo>
                    <a:cubicBezTo>
                      <a:pt x="243" y="1028"/>
                      <a:pt x="227" y="1079"/>
                      <a:pt x="260" y="1112"/>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7" name="Freeform 19">
                <a:extLst>
                  <a:ext uri="{FF2B5EF4-FFF2-40B4-BE49-F238E27FC236}">
                    <a16:creationId xmlns:a16="http://schemas.microsoft.com/office/drawing/2014/main" id="{7915CFD6-BBC9-444E-9419-7938C3CDD287}"/>
                  </a:ext>
                </a:extLst>
              </p:cNvPr>
              <p:cNvSpPr>
                <a:spLocks/>
              </p:cNvSpPr>
              <p:nvPr/>
            </p:nvSpPr>
            <p:spPr bwMode="auto">
              <a:xfrm flipV="1">
                <a:off x="3688" y="2137"/>
                <a:ext cx="300" cy="562"/>
              </a:xfrm>
              <a:custGeom>
                <a:avLst/>
                <a:gdLst>
                  <a:gd name="T0" fmla="*/ 1200 w 1318"/>
                  <a:gd name="T1" fmla="*/ 2432 h 2465"/>
                  <a:gd name="T2" fmla="*/ 1307 w 1318"/>
                  <a:gd name="T3" fmla="*/ 2367 h 2465"/>
                  <a:gd name="T4" fmla="*/ 129 w 1318"/>
                  <a:gd name="T5" fmla="*/ 31 h 2465"/>
                  <a:gd name="T6" fmla="*/ 91 w 1318"/>
                  <a:gd name="T7" fmla="*/ 180 h 2465"/>
                  <a:gd name="T8" fmla="*/ 1167 w 1318"/>
                  <a:gd name="T9" fmla="*/ 2397 h 2465"/>
                  <a:gd name="T10" fmla="*/ 1200 w 1318"/>
                  <a:gd name="T11" fmla="*/ 2432 h 2465"/>
                </a:gdLst>
                <a:ahLst/>
                <a:cxnLst>
                  <a:cxn ang="0">
                    <a:pos x="T0" y="T1"/>
                  </a:cxn>
                  <a:cxn ang="0">
                    <a:pos x="T2" y="T3"/>
                  </a:cxn>
                  <a:cxn ang="0">
                    <a:pos x="T4" y="T5"/>
                  </a:cxn>
                  <a:cxn ang="0">
                    <a:pos x="T6" y="T7"/>
                  </a:cxn>
                  <a:cxn ang="0">
                    <a:pos x="T8" y="T9"/>
                  </a:cxn>
                  <a:cxn ang="0">
                    <a:pos x="T10" y="T11"/>
                  </a:cxn>
                </a:cxnLst>
                <a:rect l="0" t="0" r="r" b="b"/>
                <a:pathLst>
                  <a:path w="1318" h="2465">
                    <a:moveTo>
                      <a:pt x="1200" y="2432"/>
                    </a:moveTo>
                    <a:cubicBezTo>
                      <a:pt x="1240" y="2465"/>
                      <a:pt x="1318" y="2420"/>
                      <a:pt x="1307" y="2367"/>
                    </a:cubicBezTo>
                    <a:cubicBezTo>
                      <a:pt x="1298" y="1470"/>
                      <a:pt x="901" y="530"/>
                      <a:pt x="129" y="31"/>
                    </a:cubicBezTo>
                    <a:cubicBezTo>
                      <a:pt x="27" y="0"/>
                      <a:pt x="0" y="149"/>
                      <a:pt x="91" y="180"/>
                    </a:cubicBezTo>
                    <a:cubicBezTo>
                      <a:pt x="804" y="671"/>
                      <a:pt x="1151" y="1553"/>
                      <a:pt x="1167" y="2397"/>
                    </a:cubicBezTo>
                    <a:cubicBezTo>
                      <a:pt x="1175" y="2406"/>
                      <a:pt x="1192" y="2423"/>
                      <a:pt x="1200" y="2432"/>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8" name="Freeform 20">
                <a:extLst>
                  <a:ext uri="{FF2B5EF4-FFF2-40B4-BE49-F238E27FC236}">
                    <a16:creationId xmlns:a16="http://schemas.microsoft.com/office/drawing/2014/main" id="{C4B8B445-06B5-4C42-96DB-8049088380F4}"/>
                  </a:ext>
                </a:extLst>
              </p:cNvPr>
              <p:cNvSpPr>
                <a:spLocks/>
              </p:cNvSpPr>
              <p:nvPr/>
            </p:nvSpPr>
            <p:spPr bwMode="auto">
              <a:xfrm flipV="1">
                <a:off x="4213" y="2234"/>
                <a:ext cx="103" cy="299"/>
              </a:xfrm>
              <a:custGeom>
                <a:avLst/>
                <a:gdLst>
                  <a:gd name="T0" fmla="*/ 313 w 451"/>
                  <a:gd name="T1" fmla="*/ 1270 h 1312"/>
                  <a:gd name="T2" fmla="*/ 439 w 451"/>
                  <a:gd name="T3" fmla="*/ 1210 h 1312"/>
                  <a:gd name="T4" fmla="*/ 186 w 451"/>
                  <a:gd name="T5" fmla="*/ 99 h 1312"/>
                  <a:gd name="T6" fmla="*/ 52 w 451"/>
                  <a:gd name="T7" fmla="*/ 153 h 1312"/>
                  <a:gd name="T8" fmla="*/ 281 w 451"/>
                  <a:gd name="T9" fmla="*/ 1103 h 1312"/>
                  <a:gd name="T10" fmla="*/ 313 w 451"/>
                  <a:gd name="T11" fmla="*/ 1270 h 1312"/>
                </a:gdLst>
                <a:ahLst/>
                <a:cxnLst>
                  <a:cxn ang="0">
                    <a:pos x="T0" y="T1"/>
                  </a:cxn>
                  <a:cxn ang="0">
                    <a:pos x="T2" y="T3"/>
                  </a:cxn>
                  <a:cxn ang="0">
                    <a:pos x="T4" y="T5"/>
                  </a:cxn>
                  <a:cxn ang="0">
                    <a:pos x="T6" y="T7"/>
                  </a:cxn>
                  <a:cxn ang="0">
                    <a:pos x="T8" y="T9"/>
                  </a:cxn>
                  <a:cxn ang="0">
                    <a:pos x="T10" y="T11"/>
                  </a:cxn>
                </a:cxnLst>
                <a:rect l="0" t="0" r="r" b="b"/>
                <a:pathLst>
                  <a:path w="451" h="1312">
                    <a:moveTo>
                      <a:pt x="313" y="1270"/>
                    </a:moveTo>
                    <a:cubicBezTo>
                      <a:pt x="359" y="1312"/>
                      <a:pt x="451" y="1279"/>
                      <a:pt x="439" y="1210"/>
                    </a:cubicBezTo>
                    <a:cubicBezTo>
                      <a:pt x="406" y="832"/>
                      <a:pt x="340" y="449"/>
                      <a:pt x="186" y="99"/>
                    </a:cubicBezTo>
                    <a:cubicBezTo>
                      <a:pt x="158" y="0"/>
                      <a:pt x="0" y="62"/>
                      <a:pt x="52" y="153"/>
                    </a:cubicBezTo>
                    <a:cubicBezTo>
                      <a:pt x="180" y="454"/>
                      <a:pt x="247" y="778"/>
                      <a:pt x="281" y="1103"/>
                    </a:cubicBezTo>
                    <a:cubicBezTo>
                      <a:pt x="291" y="1158"/>
                      <a:pt x="285" y="1219"/>
                      <a:pt x="313" y="1270"/>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9" name="Freeform 21">
                <a:extLst>
                  <a:ext uri="{FF2B5EF4-FFF2-40B4-BE49-F238E27FC236}">
                    <a16:creationId xmlns:a16="http://schemas.microsoft.com/office/drawing/2014/main" id="{AEC9EF0A-8A99-46EB-B0CA-446D80D44BE4}"/>
                  </a:ext>
                </a:extLst>
              </p:cNvPr>
              <p:cNvSpPr>
                <a:spLocks/>
              </p:cNvSpPr>
              <p:nvPr/>
            </p:nvSpPr>
            <p:spPr bwMode="auto">
              <a:xfrm flipV="1">
                <a:off x="3882" y="2412"/>
                <a:ext cx="193" cy="292"/>
              </a:xfrm>
              <a:custGeom>
                <a:avLst/>
                <a:gdLst>
                  <a:gd name="T0" fmla="*/ 678 w 846"/>
                  <a:gd name="T1" fmla="*/ 1210 h 1280"/>
                  <a:gd name="T2" fmla="*/ 796 w 846"/>
                  <a:gd name="T3" fmla="*/ 1127 h 1280"/>
                  <a:gd name="T4" fmla="*/ 200 w 846"/>
                  <a:gd name="T5" fmla="*/ 95 h 1280"/>
                  <a:gd name="T6" fmla="*/ 97 w 846"/>
                  <a:gd name="T7" fmla="*/ 0 h 1280"/>
                  <a:gd name="T8" fmla="*/ 16 w 846"/>
                  <a:gd name="T9" fmla="*/ 93 h 1280"/>
                  <a:gd name="T10" fmla="*/ 262 w 846"/>
                  <a:gd name="T11" fmla="*/ 421 h 1280"/>
                  <a:gd name="T12" fmla="*/ 678 w 846"/>
                  <a:gd name="T13" fmla="*/ 1210 h 1280"/>
                </a:gdLst>
                <a:ahLst/>
                <a:cxnLst>
                  <a:cxn ang="0">
                    <a:pos x="T0" y="T1"/>
                  </a:cxn>
                  <a:cxn ang="0">
                    <a:pos x="T2" y="T3"/>
                  </a:cxn>
                  <a:cxn ang="0">
                    <a:pos x="T4" y="T5"/>
                  </a:cxn>
                  <a:cxn ang="0">
                    <a:pos x="T6" y="T7"/>
                  </a:cxn>
                  <a:cxn ang="0">
                    <a:pos x="T8" y="T9"/>
                  </a:cxn>
                  <a:cxn ang="0">
                    <a:pos x="T10" y="T11"/>
                  </a:cxn>
                  <a:cxn ang="0">
                    <a:pos x="T12" y="T13"/>
                  </a:cxn>
                </a:cxnLst>
                <a:rect l="0" t="0" r="r" b="b"/>
                <a:pathLst>
                  <a:path w="846" h="1280">
                    <a:moveTo>
                      <a:pt x="678" y="1210"/>
                    </a:moveTo>
                    <a:cubicBezTo>
                      <a:pt x="725" y="1280"/>
                      <a:pt x="846" y="1201"/>
                      <a:pt x="796" y="1127"/>
                    </a:cubicBezTo>
                    <a:cubicBezTo>
                      <a:pt x="658" y="753"/>
                      <a:pt x="451" y="405"/>
                      <a:pt x="200" y="95"/>
                    </a:cubicBezTo>
                    <a:cubicBezTo>
                      <a:pt x="170" y="59"/>
                      <a:pt x="140" y="21"/>
                      <a:pt x="97" y="0"/>
                    </a:cubicBezTo>
                    <a:cubicBezTo>
                      <a:pt x="52" y="5"/>
                      <a:pt x="0" y="40"/>
                      <a:pt x="16" y="93"/>
                    </a:cubicBezTo>
                    <a:cubicBezTo>
                      <a:pt x="88" y="209"/>
                      <a:pt x="188" y="305"/>
                      <a:pt x="262" y="421"/>
                    </a:cubicBezTo>
                    <a:cubicBezTo>
                      <a:pt x="436" y="664"/>
                      <a:pt x="561" y="936"/>
                      <a:pt x="678" y="12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30" name="Freeform 22">
                <a:extLst>
                  <a:ext uri="{FF2B5EF4-FFF2-40B4-BE49-F238E27FC236}">
                    <a16:creationId xmlns:a16="http://schemas.microsoft.com/office/drawing/2014/main" id="{8F704406-A30A-4EFD-BF35-2F833E7E6C4B}"/>
                  </a:ext>
                </a:extLst>
              </p:cNvPr>
              <p:cNvSpPr>
                <a:spLocks/>
              </p:cNvSpPr>
              <p:nvPr/>
            </p:nvSpPr>
            <p:spPr bwMode="auto">
              <a:xfrm flipV="1">
                <a:off x="3431" y="2429"/>
                <a:ext cx="156" cy="119"/>
              </a:xfrm>
              <a:custGeom>
                <a:avLst/>
                <a:gdLst>
                  <a:gd name="T0" fmla="*/ 535 w 686"/>
                  <a:gd name="T1" fmla="*/ 462 h 523"/>
                  <a:gd name="T2" fmla="*/ 651 w 686"/>
                  <a:gd name="T3" fmla="*/ 377 h 523"/>
                  <a:gd name="T4" fmla="*/ 95 w 686"/>
                  <a:gd name="T5" fmla="*/ 0 h 523"/>
                  <a:gd name="T6" fmla="*/ 47 w 686"/>
                  <a:gd name="T7" fmla="*/ 133 h 523"/>
                  <a:gd name="T8" fmla="*/ 535 w 686"/>
                  <a:gd name="T9" fmla="*/ 462 h 523"/>
                </a:gdLst>
                <a:ahLst/>
                <a:cxnLst>
                  <a:cxn ang="0">
                    <a:pos x="T0" y="T1"/>
                  </a:cxn>
                  <a:cxn ang="0">
                    <a:pos x="T2" y="T3"/>
                  </a:cxn>
                  <a:cxn ang="0">
                    <a:pos x="T4" y="T5"/>
                  </a:cxn>
                  <a:cxn ang="0">
                    <a:pos x="T6" y="T7"/>
                  </a:cxn>
                  <a:cxn ang="0">
                    <a:pos x="T8" y="T9"/>
                  </a:cxn>
                </a:cxnLst>
                <a:rect l="0" t="0" r="r" b="b"/>
                <a:pathLst>
                  <a:path w="686" h="523">
                    <a:moveTo>
                      <a:pt x="535" y="462"/>
                    </a:moveTo>
                    <a:cubicBezTo>
                      <a:pt x="590" y="523"/>
                      <a:pt x="686" y="447"/>
                      <a:pt x="651" y="377"/>
                    </a:cubicBezTo>
                    <a:cubicBezTo>
                      <a:pt x="493" y="216"/>
                      <a:pt x="299" y="93"/>
                      <a:pt x="95" y="0"/>
                    </a:cubicBezTo>
                    <a:cubicBezTo>
                      <a:pt x="56" y="33"/>
                      <a:pt x="0" y="81"/>
                      <a:pt x="47" y="133"/>
                    </a:cubicBezTo>
                    <a:cubicBezTo>
                      <a:pt x="221" y="226"/>
                      <a:pt x="387" y="331"/>
                      <a:pt x="535" y="462"/>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31" name="Freeform 23">
                <a:extLst>
                  <a:ext uri="{FF2B5EF4-FFF2-40B4-BE49-F238E27FC236}">
                    <a16:creationId xmlns:a16="http://schemas.microsoft.com/office/drawing/2014/main" id="{76CFC23A-E51A-4D6A-A065-6B0FAD001C2B}"/>
                  </a:ext>
                </a:extLst>
              </p:cNvPr>
              <p:cNvSpPr>
                <a:spLocks/>
              </p:cNvSpPr>
              <p:nvPr/>
            </p:nvSpPr>
            <p:spPr bwMode="auto">
              <a:xfrm flipV="1">
                <a:off x="3542" y="2444"/>
                <a:ext cx="218" cy="202"/>
              </a:xfrm>
              <a:custGeom>
                <a:avLst/>
                <a:gdLst>
                  <a:gd name="T0" fmla="*/ 793 w 956"/>
                  <a:gd name="T1" fmla="*/ 815 h 885"/>
                  <a:gd name="T2" fmla="*/ 907 w 956"/>
                  <a:gd name="T3" fmla="*/ 731 h 885"/>
                  <a:gd name="T4" fmla="*/ 167 w 956"/>
                  <a:gd name="T5" fmla="*/ 59 h 885"/>
                  <a:gd name="T6" fmla="*/ 82 w 956"/>
                  <a:gd name="T7" fmla="*/ 174 h 885"/>
                  <a:gd name="T8" fmla="*/ 793 w 956"/>
                  <a:gd name="T9" fmla="*/ 815 h 885"/>
                </a:gdLst>
                <a:ahLst/>
                <a:cxnLst>
                  <a:cxn ang="0">
                    <a:pos x="T0" y="T1"/>
                  </a:cxn>
                  <a:cxn ang="0">
                    <a:pos x="T2" y="T3"/>
                  </a:cxn>
                  <a:cxn ang="0">
                    <a:pos x="T4" y="T5"/>
                  </a:cxn>
                  <a:cxn ang="0">
                    <a:pos x="T6" y="T7"/>
                  </a:cxn>
                  <a:cxn ang="0">
                    <a:pos x="T8" y="T9"/>
                  </a:cxn>
                </a:cxnLst>
                <a:rect l="0" t="0" r="r" b="b"/>
                <a:pathLst>
                  <a:path w="956" h="885">
                    <a:moveTo>
                      <a:pt x="793" y="815"/>
                    </a:moveTo>
                    <a:cubicBezTo>
                      <a:pt x="842" y="885"/>
                      <a:pt x="956" y="796"/>
                      <a:pt x="907" y="731"/>
                    </a:cubicBezTo>
                    <a:cubicBezTo>
                      <a:pt x="715" y="456"/>
                      <a:pt x="454" y="230"/>
                      <a:pt x="167" y="59"/>
                    </a:cubicBezTo>
                    <a:cubicBezTo>
                      <a:pt x="97" y="0"/>
                      <a:pt x="0" y="127"/>
                      <a:pt x="82" y="174"/>
                    </a:cubicBezTo>
                    <a:cubicBezTo>
                      <a:pt x="356" y="343"/>
                      <a:pt x="600" y="558"/>
                      <a:pt x="793" y="815"/>
                    </a:cubicBezTo>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grpSp>
      </p:grpSp>
      <p:grpSp>
        <p:nvGrpSpPr>
          <p:cNvPr id="35" name="Group 34">
            <a:extLst>
              <a:ext uri="{FF2B5EF4-FFF2-40B4-BE49-F238E27FC236}">
                <a16:creationId xmlns:a16="http://schemas.microsoft.com/office/drawing/2014/main" id="{21ED2839-E620-471B-BE81-57737418831D}"/>
              </a:ext>
            </a:extLst>
          </p:cNvPr>
          <p:cNvGrpSpPr/>
          <p:nvPr/>
        </p:nvGrpSpPr>
        <p:grpSpPr>
          <a:xfrm>
            <a:off x="5932670" y="1651011"/>
            <a:ext cx="740504" cy="806453"/>
            <a:chOff x="5179705" y="2406314"/>
            <a:chExt cx="1248392" cy="1359572"/>
          </a:xfrm>
        </p:grpSpPr>
        <p:grpSp>
          <p:nvGrpSpPr>
            <p:cNvPr id="36" name="Group 35">
              <a:extLst>
                <a:ext uri="{FF2B5EF4-FFF2-40B4-BE49-F238E27FC236}">
                  <a16:creationId xmlns:a16="http://schemas.microsoft.com/office/drawing/2014/main" id="{BB4DC5EC-3B83-487E-85F4-169EFF72EA67}"/>
                </a:ext>
              </a:extLst>
            </p:cNvPr>
            <p:cNvGrpSpPr/>
            <p:nvPr/>
          </p:nvGrpSpPr>
          <p:grpSpPr>
            <a:xfrm>
              <a:off x="5179705" y="2406314"/>
              <a:ext cx="1248392" cy="1359572"/>
              <a:chOff x="5715548" y="2416245"/>
              <a:chExt cx="1163166" cy="1266756"/>
            </a:xfrm>
          </p:grpSpPr>
          <p:sp>
            <p:nvSpPr>
              <p:cNvPr id="38" name="Graphic 18">
                <a:extLst>
                  <a:ext uri="{FF2B5EF4-FFF2-40B4-BE49-F238E27FC236}">
                    <a16:creationId xmlns:a16="http://schemas.microsoft.com/office/drawing/2014/main" id="{ADA5D26D-1E58-4755-B567-7757A501DD2B}"/>
                  </a:ext>
                </a:extLst>
              </p:cNvPr>
              <p:cNvSpPr/>
              <p:nvPr/>
            </p:nvSpPr>
            <p:spPr>
              <a:xfrm>
                <a:off x="5715548" y="2416245"/>
                <a:ext cx="1163166" cy="1266756"/>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noFill/>
              <a:ln w="19050" cap="flat">
                <a:solidFill>
                  <a:srgbClr val="00A274"/>
                </a:solidFill>
                <a:prstDash val="solid"/>
                <a:miter/>
              </a:ln>
              <a:effectLst/>
            </p:spPr>
            <p:txBody>
              <a:bodyPr rtlCol="0" anchor="ctr"/>
              <a:lstStyle/>
              <a:p>
                <a:endParaRPr lang="da-DK" noProof="0" dirty="0">
                  <a:latin typeface="Arial" panose="020B0604020202020204" pitchFamily="34" charset="0"/>
                </a:endParaRPr>
              </a:p>
            </p:txBody>
          </p:sp>
          <p:sp>
            <p:nvSpPr>
              <p:cNvPr id="39" name="Graphic 18">
                <a:extLst>
                  <a:ext uri="{FF2B5EF4-FFF2-40B4-BE49-F238E27FC236}">
                    <a16:creationId xmlns:a16="http://schemas.microsoft.com/office/drawing/2014/main" id="{12C7C0B0-2740-4A64-A380-54825F65808D}"/>
                  </a:ext>
                </a:extLst>
              </p:cNvPr>
              <p:cNvSpPr/>
              <p:nvPr/>
            </p:nvSpPr>
            <p:spPr>
              <a:xfrm>
                <a:off x="5842500" y="2554504"/>
                <a:ext cx="909259" cy="990237"/>
              </a:xfrm>
              <a:custGeom>
                <a:avLst/>
                <a:gdLst>
                  <a:gd name="connsiteX0" fmla="*/ 1238039 w 3142829"/>
                  <a:gd name="connsiteY0" fmla="*/ 89328 h 3422732"/>
                  <a:gd name="connsiteX1" fmla="*/ 1904789 w 3142829"/>
                  <a:gd name="connsiteY1" fmla="*/ 89328 h 3422732"/>
                  <a:gd name="connsiteX2" fmla="*/ 2809455 w 3142829"/>
                  <a:gd name="connsiteY2" fmla="*/ 611635 h 3422732"/>
                  <a:gd name="connsiteX3" fmla="*/ 3142830 w 3142829"/>
                  <a:gd name="connsiteY3" fmla="*/ 1189063 h 3422732"/>
                  <a:gd name="connsiteX4" fmla="*/ 3142830 w 3142829"/>
                  <a:gd name="connsiteY4" fmla="*/ 2233669 h 3422732"/>
                  <a:gd name="connsiteX5" fmla="*/ 2809455 w 3142829"/>
                  <a:gd name="connsiteY5" fmla="*/ 2811094 h 3422732"/>
                  <a:gd name="connsiteX6" fmla="*/ 1904789 w 3142829"/>
                  <a:gd name="connsiteY6" fmla="*/ 3333407 h 3422732"/>
                  <a:gd name="connsiteX7" fmla="*/ 1238039 w 3142829"/>
                  <a:gd name="connsiteY7" fmla="*/ 3333407 h 3422732"/>
                  <a:gd name="connsiteX8" fmla="*/ 333375 w 3142829"/>
                  <a:gd name="connsiteY8" fmla="*/ 2811094 h 3422732"/>
                  <a:gd name="connsiteX9" fmla="*/ 0 w 3142829"/>
                  <a:gd name="connsiteY9" fmla="*/ 2233669 h 3422732"/>
                  <a:gd name="connsiteX10" fmla="*/ 0 w 3142829"/>
                  <a:gd name="connsiteY10" fmla="*/ 1189063 h 3422732"/>
                  <a:gd name="connsiteX11" fmla="*/ 333375 w 3142829"/>
                  <a:gd name="connsiteY11" fmla="*/ 611635 h 3422732"/>
                  <a:gd name="connsiteX12" fmla="*/ 1238039 w 3142829"/>
                  <a:gd name="connsiteY12" fmla="*/ 89328 h 34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829" h="3422732">
                    <a:moveTo>
                      <a:pt x="1238039" y="89328"/>
                    </a:moveTo>
                    <a:cubicBezTo>
                      <a:pt x="1444332" y="-29776"/>
                      <a:pt x="1698497" y="-29776"/>
                      <a:pt x="1904789" y="89328"/>
                    </a:cubicBezTo>
                    <a:lnTo>
                      <a:pt x="2809455" y="611635"/>
                    </a:lnTo>
                    <a:cubicBezTo>
                      <a:pt x="3015747" y="730738"/>
                      <a:pt x="3142830" y="950852"/>
                      <a:pt x="3142830" y="1189063"/>
                    </a:cubicBezTo>
                    <a:lnTo>
                      <a:pt x="3142830" y="2233669"/>
                    </a:lnTo>
                    <a:cubicBezTo>
                      <a:pt x="3142830" y="2471880"/>
                      <a:pt x="3015747" y="2691993"/>
                      <a:pt x="2809455" y="2811094"/>
                    </a:cubicBezTo>
                    <a:lnTo>
                      <a:pt x="1904789" y="3333407"/>
                    </a:lnTo>
                    <a:cubicBezTo>
                      <a:pt x="1698497" y="3452507"/>
                      <a:pt x="1444332" y="3452507"/>
                      <a:pt x="1238039" y="3333407"/>
                    </a:cubicBezTo>
                    <a:lnTo>
                      <a:pt x="333375" y="2811094"/>
                    </a:lnTo>
                    <a:cubicBezTo>
                      <a:pt x="127082" y="2691993"/>
                      <a:pt x="0" y="2471880"/>
                      <a:pt x="0" y="2233669"/>
                    </a:cubicBezTo>
                    <a:lnTo>
                      <a:pt x="0" y="1189063"/>
                    </a:lnTo>
                    <a:cubicBezTo>
                      <a:pt x="0" y="950852"/>
                      <a:pt x="127082" y="730738"/>
                      <a:pt x="333375" y="611635"/>
                    </a:cubicBezTo>
                    <a:lnTo>
                      <a:pt x="1238039" y="89328"/>
                    </a:lnTo>
                    <a:close/>
                  </a:path>
                </a:pathLst>
              </a:custGeom>
              <a:solidFill>
                <a:srgbClr val="00A274"/>
              </a:solidFill>
              <a:ln w="9525" cap="flat">
                <a:noFill/>
                <a:prstDash val="solid"/>
                <a:miter/>
              </a:ln>
              <a:effectLst>
                <a:outerShdw blurRad="571500" dist="381000" dir="5400000" sx="85000" sy="85000" algn="t" rotWithShape="0">
                  <a:schemeClr val="accent1">
                    <a:alpha val="30000"/>
                  </a:schemeClr>
                </a:outerShdw>
              </a:effectLst>
            </p:spPr>
            <p:txBody>
              <a:bodyPr rtlCol="0" anchor="ctr"/>
              <a:lstStyle/>
              <a:p>
                <a:endParaRPr lang="da-DK" noProof="0" dirty="0">
                  <a:latin typeface="Arial" panose="020B0604020202020204" pitchFamily="34" charset="0"/>
                </a:endParaRPr>
              </a:p>
            </p:txBody>
          </p:sp>
        </p:grpSp>
        <p:sp>
          <p:nvSpPr>
            <p:cNvPr id="37" name="Rectangle 36">
              <a:extLst>
                <a:ext uri="{FF2B5EF4-FFF2-40B4-BE49-F238E27FC236}">
                  <a16:creationId xmlns:a16="http://schemas.microsoft.com/office/drawing/2014/main" id="{EBD8732E-C818-4951-9045-AA32A5C78C7A}"/>
                </a:ext>
              </a:extLst>
            </p:cNvPr>
            <p:cNvSpPr/>
            <p:nvPr/>
          </p:nvSpPr>
          <p:spPr>
            <a:xfrm>
              <a:off x="5547507" y="2848267"/>
              <a:ext cx="512788" cy="475666"/>
            </a:xfrm>
            <a:prstGeom prst="rect">
              <a:avLst/>
            </a:prstGeom>
            <a:blipFill>
              <a:blip>
                <a:extLst>
                  <a:ext uri="{96DAC541-7B7A-43D3-8B79-37D633B846F1}">
                    <asvg:svgBlip xmlns:asvg="http://schemas.microsoft.com/office/drawing/2016/SVG/main" r:embed="rId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grpSp>
      <p:sp>
        <p:nvSpPr>
          <p:cNvPr id="40" name="TextBox 39">
            <a:extLst>
              <a:ext uri="{FF2B5EF4-FFF2-40B4-BE49-F238E27FC236}">
                <a16:creationId xmlns:a16="http://schemas.microsoft.com/office/drawing/2014/main" id="{01228588-B757-4C4C-8291-8B3F4F5BEF14}"/>
              </a:ext>
            </a:extLst>
          </p:cNvPr>
          <p:cNvSpPr txBox="1"/>
          <p:nvPr/>
        </p:nvSpPr>
        <p:spPr>
          <a:xfrm>
            <a:off x="7426730" y="2146849"/>
            <a:ext cx="4496920" cy="1032334"/>
          </a:xfrm>
          <a:prstGeom prst="rect">
            <a:avLst/>
          </a:prstGeom>
        </p:spPr>
        <p:txBody>
          <a:bodyPr wrap="square">
            <a:spAutoFit/>
          </a:bodyPr>
          <a:lstStyle>
            <a:defPPr>
              <a:defRPr lang="id-ID"/>
            </a:defPPr>
            <a:lvl1pPr>
              <a:lnSpc>
                <a:spcPct val="130000"/>
              </a:lnSpc>
              <a:defRPr sz="1400">
                <a:solidFill>
                  <a:schemeClr val="bg1">
                    <a:lumMod val="50000"/>
                  </a:schemeClr>
                </a:solidFill>
                <a:latin typeface="Segoe UI" panose="020B0502040204020203" pitchFamily="34" charset="0"/>
                <a:cs typeface="Segoe UI" panose="020B0502040204020203" pitchFamily="34" charset="0"/>
              </a:defRPr>
            </a:lvl1pPr>
          </a:lstStyle>
          <a:p>
            <a:r>
              <a:rPr lang="da-DK" sz="1200" dirty="0">
                <a:solidFill>
                  <a:schemeClr val="bg2">
                    <a:lumMod val="50000"/>
                    <a:lumOff val="50000"/>
                  </a:schemeClr>
                </a:solidFill>
                <a:latin typeface="+mn-lt"/>
                <a:cs typeface="Arial" panose="020B0604020202020204" pitchFamily="34" charset="0"/>
              </a:rPr>
              <a:t>Vi datasletter jf. Datatilsynets krav og hver slettet enhed får et unikt certifikat der dokumenterer at I overholder GDPR helt ned på serienummer niveau. Ligeledes kan vi ved databrud eller </a:t>
            </a:r>
            <a:r>
              <a:rPr lang="da-DK" sz="1200" dirty="0" err="1">
                <a:solidFill>
                  <a:schemeClr val="bg2">
                    <a:lumMod val="50000"/>
                    <a:lumOff val="50000"/>
                  </a:schemeClr>
                </a:solidFill>
                <a:latin typeface="+mn-lt"/>
                <a:cs typeface="Arial" panose="020B0604020202020204" pitchFamily="34" charset="0"/>
              </a:rPr>
              <a:t>inquiry</a:t>
            </a:r>
            <a:r>
              <a:rPr lang="da-DK" sz="1200" dirty="0">
                <a:solidFill>
                  <a:schemeClr val="bg2">
                    <a:lumMod val="50000"/>
                    <a:lumOff val="50000"/>
                  </a:schemeClr>
                </a:solidFill>
                <a:latin typeface="+mn-lt"/>
                <a:cs typeface="Arial" panose="020B0604020202020204" pitchFamily="34" charset="0"/>
              </a:rPr>
              <a:t> dokumentere hvor enheden er solgt/genbrugt.</a:t>
            </a:r>
          </a:p>
        </p:txBody>
      </p:sp>
      <p:sp>
        <p:nvSpPr>
          <p:cNvPr id="41" name="TextBox 40">
            <a:extLst>
              <a:ext uri="{FF2B5EF4-FFF2-40B4-BE49-F238E27FC236}">
                <a16:creationId xmlns:a16="http://schemas.microsoft.com/office/drawing/2014/main" id="{F018C2FE-B10E-4A3C-BF74-C34B8991C24F}"/>
              </a:ext>
            </a:extLst>
          </p:cNvPr>
          <p:cNvSpPr txBox="1"/>
          <p:nvPr/>
        </p:nvSpPr>
        <p:spPr>
          <a:xfrm>
            <a:off x="7426730" y="4204774"/>
            <a:ext cx="4199056" cy="1272400"/>
          </a:xfrm>
          <a:prstGeom prst="rect">
            <a:avLst/>
          </a:prstGeom>
        </p:spPr>
        <p:txBody>
          <a:bodyPr wrap="square">
            <a:spAutoFit/>
          </a:bodyPr>
          <a:lstStyle>
            <a:defPPr>
              <a:defRPr lang="id-ID"/>
            </a:defPPr>
            <a:lvl1pPr>
              <a:lnSpc>
                <a:spcPct val="130000"/>
              </a:lnSpc>
              <a:defRPr sz="1400">
                <a:solidFill>
                  <a:schemeClr val="bg1">
                    <a:lumMod val="50000"/>
                  </a:schemeClr>
                </a:solidFill>
                <a:latin typeface="Segoe UI" panose="020B0502040204020203" pitchFamily="34" charset="0"/>
                <a:cs typeface="Segoe UI" panose="020B0502040204020203" pitchFamily="34" charset="0"/>
              </a:defRPr>
            </a:lvl1pPr>
          </a:lstStyle>
          <a:p>
            <a:r>
              <a:rPr lang="da-DK" sz="1200" dirty="0">
                <a:solidFill>
                  <a:schemeClr val="tx1">
                    <a:lumMod val="50000"/>
                    <a:lumOff val="50000"/>
                  </a:schemeClr>
                </a:solidFill>
                <a:latin typeface="+mn-lt"/>
                <a:cs typeface="Arial" panose="020B0604020202020204" pitchFamily="34" charset="0"/>
              </a:rPr>
              <a:t>ISO 27001 certificeringen sikrer at vores informationssikkerhedsprocesser er auditeret af en uafhængig 3-part en gang årligt, hvilket sikrer jeres data yderligere mod proces og menneskelige fejl eller indefra kommende onde aktører.</a:t>
            </a:r>
          </a:p>
        </p:txBody>
      </p:sp>
      <p:sp>
        <p:nvSpPr>
          <p:cNvPr id="5" name="Rectangle 7">
            <a:extLst>
              <a:ext uri="{FF2B5EF4-FFF2-40B4-BE49-F238E27FC236}">
                <a16:creationId xmlns:a16="http://schemas.microsoft.com/office/drawing/2014/main" id="{2C7EE042-70EA-2FFE-0D91-81DA2FB5D2F8}"/>
              </a:ext>
            </a:extLst>
          </p:cNvPr>
          <p:cNvSpPr/>
          <p:nvPr/>
        </p:nvSpPr>
        <p:spPr>
          <a:xfrm>
            <a:off x="6032374" y="473810"/>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DATASIKKERHED</a:t>
            </a:r>
          </a:p>
        </p:txBody>
      </p:sp>
    </p:spTree>
    <p:extLst>
      <p:ext uri="{BB962C8B-B14F-4D97-AF65-F5344CB8AC3E}">
        <p14:creationId xmlns:p14="http://schemas.microsoft.com/office/powerpoint/2010/main" val="393387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63" presetClass="path" presetSubtype="0" accel="14000" decel="86000" fill="hold" grpId="1" nodeType="withEffect">
                                  <p:stCondLst>
                                    <p:cond delay="250"/>
                                  </p:stCondLst>
                                  <p:childTnLst>
                                    <p:animMotion origin="layout" path="M 4.375E-6 0 L -0.26511 0 " pathEditMode="relative" rAng="0" ptsTypes="AA">
                                      <p:cBhvr>
                                        <p:cTn id="9" dur="1250" spd="-100000" fill="hold"/>
                                        <p:tgtEl>
                                          <p:spTgt spid="9"/>
                                        </p:tgtEl>
                                        <p:attrNameLst>
                                          <p:attrName>ppt_x</p:attrName>
                                          <p:attrName>ppt_y</p:attrName>
                                        </p:attrNameLst>
                                      </p:cBhvr>
                                      <p:rCtr x="-13255" y="0"/>
                                    </p:animMotion>
                                  </p:childTnLst>
                                </p:cTn>
                              </p:par>
                              <p:par>
                                <p:cTn id="10" presetID="10" presetClass="entr" presetSubtype="0" fill="hold" grpId="0" nodeType="withEffect">
                                  <p:stCondLst>
                                    <p:cond delay="15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750"/>
                                        <p:tgtEl>
                                          <p:spTgt spid="40"/>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750"/>
                                        <p:tgtEl>
                                          <p:spTgt spid="41"/>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63" presetClass="path" presetSubtype="0" accel="14000" decel="86000" fill="hold" grpId="1" nodeType="withEffect">
                                  <p:stCondLst>
                                    <p:cond delay="250"/>
                                  </p:stCondLst>
                                  <p:childTnLst>
                                    <p:animMotion origin="layout" path="M 3.95833E-6 -3.33333E-6 L 3.95833E-6 0.13311 " pathEditMode="relative" rAng="0" ptsTypes="AA">
                                      <p:cBhvr>
                                        <p:cTn id="20" dur="1250" spd="-100000" fill="hold"/>
                                        <p:tgtEl>
                                          <p:spTgt spid="3"/>
                                        </p:tgtEl>
                                        <p:attrNameLst>
                                          <p:attrName>ppt_x</p:attrName>
                                          <p:attrName>ppt_y</p:attrName>
                                        </p:attrNameLst>
                                      </p:cBhvr>
                                      <p:rCtr x="0" y="6644"/>
                                    </p:animMotion>
                                  </p:childTnLst>
                                </p:cTn>
                              </p:par>
                              <p:par>
                                <p:cTn id="21" presetID="10" presetClass="entr" presetSubtype="0" fill="hold" nodeType="withEffect">
                                  <p:stCondLst>
                                    <p:cond delay="75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50" presetClass="path" presetSubtype="0" accel="26000" decel="74000" fill="hold" nodeType="withEffect">
                                  <p:stCondLst>
                                    <p:cond delay="750"/>
                                  </p:stCondLst>
                                  <p:childTnLst>
                                    <p:animMotion origin="layout" path="M 0.05117 0.16667 L 0.0263 0.16667 C 0.01563 0.16667 -2.08333E-7 0.12061 -2.08333E-7 0.08287 L -2.08333E-7 -3.33333E-6 " pathEditMode="relative" rAng="0" ptsTypes="AAAA">
                                      <p:cBhvr>
                                        <p:cTn id="25" dur="1000" fill="hold"/>
                                        <p:tgtEl>
                                          <p:spTgt spid="4"/>
                                        </p:tgtEl>
                                        <p:attrNameLst>
                                          <p:attrName>ppt_x</p:attrName>
                                          <p:attrName>ppt_y</p:attrName>
                                        </p:attrNameLst>
                                      </p:cBhvr>
                                      <p:rCtr x="-2565" y="-8333"/>
                                    </p:animMotion>
                                  </p:childTnLst>
                                </p:cTn>
                              </p:par>
                              <p:par>
                                <p:cTn id="26" presetID="10" presetClass="entr" presetSubtype="0" fill="hold" nodeType="withEffect">
                                  <p:stCondLst>
                                    <p:cond delay="75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42" presetClass="path" presetSubtype="0" accel="50000" decel="50000" fill="hold" nodeType="withEffect">
                                  <p:stCondLst>
                                    <p:cond delay="750"/>
                                  </p:stCondLst>
                                  <p:childTnLst>
                                    <p:animMotion origin="layout" path="M -0.03672 0.0706 L 8.33333E-7 7.40741E-7 " pathEditMode="relative" rAng="0" ptsTypes="AA">
                                      <p:cBhvr>
                                        <p:cTn id="30" dur="1000" fill="hold"/>
                                        <p:tgtEl>
                                          <p:spTgt spid="35"/>
                                        </p:tgtEl>
                                        <p:attrNameLst>
                                          <p:attrName>ppt_x</p:attrName>
                                          <p:attrName>ppt_y</p:attrName>
                                        </p:attrNameLst>
                                      </p:cBhvr>
                                      <p:rCtr x="1836"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3000">
              <a:srgbClr val="007050"/>
            </a:gs>
            <a:gs pos="64000">
              <a:srgbClr val="00A274"/>
            </a:gs>
          </a:gsLst>
          <a:lin ang="3000000" scaled="0"/>
        </a:gradFill>
        <a:effectLst/>
      </p:bgPr>
    </p:bg>
    <p:spTree>
      <p:nvGrpSpPr>
        <p:cNvPr id="1" name=""/>
        <p:cNvGrpSpPr/>
        <p:nvPr/>
      </p:nvGrpSpPr>
      <p:grpSpPr>
        <a:xfrm>
          <a:off x="0" y="0"/>
          <a:ext cx="0" cy="0"/>
          <a:chOff x="0" y="0"/>
          <a:chExt cx="0" cy="0"/>
        </a:xfrm>
      </p:grpSpPr>
      <p:sp>
        <p:nvSpPr>
          <p:cNvPr id="14" name="Rectangle: Single Corner Rounded 1">
            <a:extLst>
              <a:ext uri="{FF2B5EF4-FFF2-40B4-BE49-F238E27FC236}">
                <a16:creationId xmlns:a16="http://schemas.microsoft.com/office/drawing/2014/main" id="{18630644-1DE2-672B-29E6-094BAAF80808}"/>
              </a:ext>
            </a:extLst>
          </p:cNvPr>
          <p:cNvSpPr/>
          <p:nvPr/>
        </p:nvSpPr>
        <p:spPr>
          <a:xfrm flipH="1" flipV="1">
            <a:off x="7280078" y="0"/>
            <a:ext cx="4911921" cy="6858000"/>
          </a:xfrm>
          <a:prstGeom prst="round1Rect">
            <a:avLst>
              <a:gd name="adj" fmla="val 39590"/>
            </a:avLst>
          </a:prstGeom>
          <a:solidFill>
            <a:schemeClr val="bg1">
              <a:lumMod val="95000"/>
            </a:schemeClr>
          </a:solidFill>
          <a:ln>
            <a:noFill/>
          </a:ln>
          <a:effectLst>
            <a:outerShdw blurRad="1270000" dist="1143000" dir="5400000" sx="87000" sy="87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grpSp>
        <p:nvGrpSpPr>
          <p:cNvPr id="15" name="Group 14">
            <a:extLst>
              <a:ext uri="{FF2B5EF4-FFF2-40B4-BE49-F238E27FC236}">
                <a16:creationId xmlns:a16="http://schemas.microsoft.com/office/drawing/2014/main" id="{944AE8D3-3924-6531-6502-16113613D3D2}"/>
              </a:ext>
            </a:extLst>
          </p:cNvPr>
          <p:cNvGrpSpPr/>
          <p:nvPr/>
        </p:nvGrpSpPr>
        <p:grpSpPr>
          <a:xfrm rot="16200000">
            <a:off x="1599742" y="970366"/>
            <a:ext cx="4794788" cy="6277153"/>
            <a:chOff x="8162247" y="1394903"/>
            <a:chExt cx="8071060" cy="10903333"/>
          </a:xfrm>
          <a:effectLst>
            <a:outerShdw blurRad="279400" dist="38100" dir="2700000" sx="101000" sy="101000" algn="tl" rotWithShape="0">
              <a:prstClr val="black">
                <a:alpha val="40000"/>
              </a:prstClr>
            </a:outerShdw>
          </a:effectLst>
        </p:grpSpPr>
        <p:sp>
          <p:nvSpPr>
            <p:cNvPr id="16" name="Rectangle: Rounded Corners 15">
              <a:extLst>
                <a:ext uri="{FF2B5EF4-FFF2-40B4-BE49-F238E27FC236}">
                  <a16:creationId xmlns:a16="http://schemas.microsoft.com/office/drawing/2014/main" id="{5BC355B1-B9DF-DA7E-5EFB-8B42F0111963}"/>
                </a:ext>
              </a:extLst>
            </p:cNvPr>
            <p:cNvSpPr/>
            <p:nvPr/>
          </p:nvSpPr>
          <p:spPr>
            <a:xfrm>
              <a:off x="16187588" y="2861559"/>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17" name="AutoShape 3">
              <a:extLst>
                <a:ext uri="{FF2B5EF4-FFF2-40B4-BE49-F238E27FC236}">
                  <a16:creationId xmlns:a16="http://schemas.microsoft.com/office/drawing/2014/main" id="{F20FEB54-5FB5-A604-FA93-9E134A9290DB}"/>
                </a:ext>
              </a:extLst>
            </p:cNvPr>
            <p:cNvSpPr>
              <a:spLocks noChangeAspect="1" noChangeArrowheads="1" noTextEdit="1"/>
            </p:cNvSpPr>
            <p:nvPr/>
          </p:nvSpPr>
          <p:spPr bwMode="auto">
            <a:xfrm>
              <a:off x="8162247" y="1420441"/>
              <a:ext cx="8060004" cy="108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18" name="Freeform: Shape 17">
              <a:extLst>
                <a:ext uri="{FF2B5EF4-FFF2-40B4-BE49-F238E27FC236}">
                  <a16:creationId xmlns:a16="http://schemas.microsoft.com/office/drawing/2014/main" id="{B40FFE5A-055E-6A4C-5E69-EAD3CD320A9F}"/>
                </a:ext>
              </a:extLst>
            </p:cNvPr>
            <p:cNvSpPr>
              <a:spLocks/>
            </p:cNvSpPr>
            <p:nvPr/>
          </p:nvSpPr>
          <p:spPr bwMode="auto">
            <a:xfrm>
              <a:off x="8164922" y="1468607"/>
              <a:ext cx="8015852" cy="10829629"/>
            </a:xfrm>
            <a:custGeom>
              <a:avLst/>
              <a:gdLst>
                <a:gd name="connsiteX0" fmla="*/ 457819 w 8015851"/>
                <a:gd name="connsiteY0" fmla="*/ 272949 h 10829628"/>
                <a:gd name="connsiteX1" fmla="*/ 260907 w 8015851"/>
                <a:gd name="connsiteY1" fmla="*/ 469749 h 10829628"/>
                <a:gd name="connsiteX2" fmla="*/ 260907 w 8015851"/>
                <a:gd name="connsiteY2" fmla="*/ 10347839 h 10829628"/>
                <a:gd name="connsiteX3" fmla="*/ 457819 w 8015851"/>
                <a:gd name="connsiteY3" fmla="*/ 10544639 h 10829628"/>
                <a:gd name="connsiteX4" fmla="*/ 7559371 w 8015851"/>
                <a:gd name="connsiteY4" fmla="*/ 10544639 h 10829628"/>
                <a:gd name="connsiteX5" fmla="*/ 7756283 w 8015851"/>
                <a:gd name="connsiteY5" fmla="*/ 10347839 h 10829628"/>
                <a:gd name="connsiteX6" fmla="*/ 7756283 w 8015851"/>
                <a:gd name="connsiteY6" fmla="*/ 469749 h 10829628"/>
                <a:gd name="connsiteX7" fmla="*/ 7559371 w 8015851"/>
                <a:gd name="connsiteY7" fmla="*/ 272949 h 10829628"/>
                <a:gd name="connsiteX8" fmla="*/ 457819 w 8015851"/>
                <a:gd name="connsiteY8" fmla="*/ 272949 h 10829628"/>
                <a:gd name="connsiteX9" fmla="*/ 460499 w 8015851"/>
                <a:gd name="connsiteY9" fmla="*/ 0 h 10829628"/>
                <a:gd name="connsiteX10" fmla="*/ 7555353 w 8015851"/>
                <a:gd name="connsiteY10" fmla="*/ 0 h 10829628"/>
                <a:gd name="connsiteX11" fmla="*/ 8015851 w 8015851"/>
                <a:gd name="connsiteY11" fmla="*/ 460228 h 10829628"/>
                <a:gd name="connsiteX12" fmla="*/ 8015851 w 8015851"/>
                <a:gd name="connsiteY12" fmla="*/ 10369401 h 10829628"/>
                <a:gd name="connsiteX13" fmla="*/ 7555353 w 8015851"/>
                <a:gd name="connsiteY13" fmla="*/ 10829628 h 10829628"/>
                <a:gd name="connsiteX14" fmla="*/ 460499 w 8015851"/>
                <a:gd name="connsiteY14" fmla="*/ 10829628 h 10829628"/>
                <a:gd name="connsiteX15" fmla="*/ 0 w 8015851"/>
                <a:gd name="connsiteY15" fmla="*/ 10369401 h 10829628"/>
                <a:gd name="connsiteX16" fmla="*/ 0 w 8015851"/>
                <a:gd name="connsiteY16" fmla="*/ 460228 h 10829628"/>
                <a:gd name="connsiteX17" fmla="*/ 460499 w 8015851"/>
                <a:gd name="connsiteY17" fmla="*/ 0 h 1082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15851" h="10829628">
                  <a:moveTo>
                    <a:pt x="457819" y="272949"/>
                  </a:moveTo>
                  <a:cubicBezTo>
                    <a:pt x="349835" y="272949"/>
                    <a:pt x="260907" y="361827"/>
                    <a:pt x="260907" y="469749"/>
                  </a:cubicBezTo>
                  <a:cubicBezTo>
                    <a:pt x="260907" y="469749"/>
                    <a:pt x="260907" y="469749"/>
                    <a:pt x="260907" y="10347839"/>
                  </a:cubicBezTo>
                  <a:cubicBezTo>
                    <a:pt x="260907" y="10455762"/>
                    <a:pt x="349835" y="10544639"/>
                    <a:pt x="457819" y="10544639"/>
                  </a:cubicBezTo>
                  <a:cubicBezTo>
                    <a:pt x="457819" y="10544639"/>
                    <a:pt x="457819" y="10544639"/>
                    <a:pt x="7559371" y="10544639"/>
                  </a:cubicBezTo>
                  <a:cubicBezTo>
                    <a:pt x="7667355" y="10544639"/>
                    <a:pt x="7756283" y="10455762"/>
                    <a:pt x="7756283" y="10347839"/>
                  </a:cubicBezTo>
                  <a:cubicBezTo>
                    <a:pt x="7756283" y="10347839"/>
                    <a:pt x="7756283" y="10347839"/>
                    <a:pt x="7756283" y="469749"/>
                  </a:cubicBezTo>
                  <a:cubicBezTo>
                    <a:pt x="7756283" y="361827"/>
                    <a:pt x="7667355" y="272949"/>
                    <a:pt x="7559371" y="272949"/>
                  </a:cubicBezTo>
                  <a:cubicBezTo>
                    <a:pt x="7559371" y="272949"/>
                    <a:pt x="7559371" y="272949"/>
                    <a:pt x="457819" y="272949"/>
                  </a:cubicBezTo>
                  <a:close/>
                  <a:moveTo>
                    <a:pt x="460499" y="0"/>
                  </a:moveTo>
                  <a:cubicBezTo>
                    <a:pt x="7555353" y="0"/>
                    <a:pt x="7555353" y="0"/>
                    <a:pt x="7555353" y="0"/>
                  </a:cubicBezTo>
                  <a:cubicBezTo>
                    <a:pt x="7809421" y="0"/>
                    <a:pt x="8015851" y="206309"/>
                    <a:pt x="8015851" y="460228"/>
                  </a:cubicBezTo>
                  <a:cubicBezTo>
                    <a:pt x="8015851" y="10369401"/>
                    <a:pt x="8015851" y="10369401"/>
                    <a:pt x="8015851" y="10369401"/>
                  </a:cubicBezTo>
                  <a:cubicBezTo>
                    <a:pt x="8015851" y="10623319"/>
                    <a:pt x="7809421" y="10829628"/>
                    <a:pt x="7555353" y="10829628"/>
                  </a:cubicBezTo>
                  <a:cubicBezTo>
                    <a:pt x="460499" y="10829628"/>
                    <a:pt x="460499" y="10829628"/>
                    <a:pt x="460499" y="10829628"/>
                  </a:cubicBezTo>
                  <a:cubicBezTo>
                    <a:pt x="206431" y="10829628"/>
                    <a:pt x="0" y="10623319"/>
                    <a:pt x="0" y="10369401"/>
                  </a:cubicBezTo>
                  <a:cubicBezTo>
                    <a:pt x="0" y="460228"/>
                    <a:pt x="0" y="460228"/>
                    <a:pt x="0" y="460228"/>
                  </a:cubicBezTo>
                  <a:cubicBezTo>
                    <a:pt x="0" y="206309"/>
                    <a:pt x="206431" y="0"/>
                    <a:pt x="460499" y="0"/>
                  </a:cubicBezTo>
                  <a:close/>
                </a:path>
              </a:pathLst>
            </a:custGeom>
            <a:solidFill>
              <a:srgbClr val="111111"/>
            </a:solidFill>
            <a:ln w="25400">
              <a:noFill/>
              <a:round/>
              <a:headEnd/>
              <a:tailEnd/>
            </a:ln>
          </p:spPr>
          <p:txBody>
            <a:bodyPr vert="horz" wrap="square" lIns="91440" tIns="45720" rIns="91440" bIns="45720" numCol="1" anchor="t" anchorCtr="0" compatLnSpc="1">
              <a:prstTxWarp prst="textNoShape">
                <a:avLst/>
              </a:prstTxWarp>
              <a:noAutofit/>
            </a:bodyPr>
            <a:lstStyle/>
            <a:p>
              <a:endParaRPr lang="da-DK" noProof="0" dirty="0">
                <a:latin typeface="Arial" panose="020B0604020202020204" pitchFamily="34" charset="0"/>
              </a:endParaRPr>
            </a:p>
          </p:txBody>
        </p:sp>
        <p:sp>
          <p:nvSpPr>
            <p:cNvPr id="19" name="Rectangle: Rounded Corners 18">
              <a:extLst>
                <a:ext uri="{FF2B5EF4-FFF2-40B4-BE49-F238E27FC236}">
                  <a16:creationId xmlns:a16="http://schemas.microsoft.com/office/drawing/2014/main" id="{789E6E0B-0AB5-ED9F-BFE2-0CAF8FC4ADB4}"/>
                </a:ext>
              </a:extLst>
            </p:cNvPr>
            <p:cNvSpPr/>
            <p:nvPr/>
          </p:nvSpPr>
          <p:spPr>
            <a:xfrm>
              <a:off x="16187588" y="3572759"/>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20" name="Rectangle: Rounded Corners 19">
              <a:extLst>
                <a:ext uri="{FF2B5EF4-FFF2-40B4-BE49-F238E27FC236}">
                  <a16:creationId xmlns:a16="http://schemas.microsoft.com/office/drawing/2014/main" id="{A6099DCD-575E-16B5-CBF4-8D155F2AB626}"/>
                </a:ext>
              </a:extLst>
            </p:cNvPr>
            <p:cNvSpPr/>
            <p:nvPr/>
          </p:nvSpPr>
          <p:spPr>
            <a:xfrm rot="16200000">
              <a:off x="15069377" y="1188883"/>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21" name="Freeform 5">
              <a:extLst>
                <a:ext uri="{FF2B5EF4-FFF2-40B4-BE49-F238E27FC236}">
                  <a16:creationId xmlns:a16="http://schemas.microsoft.com/office/drawing/2014/main" id="{0BC29157-DFAA-D6FF-F8F7-4EA637449491}"/>
                </a:ext>
              </a:extLst>
            </p:cNvPr>
            <p:cNvSpPr>
              <a:spLocks/>
            </p:cNvSpPr>
            <p:nvPr/>
          </p:nvSpPr>
          <p:spPr bwMode="auto">
            <a:xfrm>
              <a:off x="8164923" y="1468609"/>
              <a:ext cx="8015852" cy="10829627"/>
            </a:xfrm>
            <a:custGeom>
              <a:avLst/>
              <a:gdLst>
                <a:gd name="T0" fmla="*/ 2379 w 2524"/>
                <a:gd name="T1" fmla="*/ 3412 h 3412"/>
                <a:gd name="T2" fmla="*/ 145 w 2524"/>
                <a:gd name="T3" fmla="*/ 3412 h 3412"/>
                <a:gd name="T4" fmla="*/ 0 w 2524"/>
                <a:gd name="T5" fmla="*/ 3267 h 3412"/>
                <a:gd name="T6" fmla="*/ 0 w 2524"/>
                <a:gd name="T7" fmla="*/ 145 h 3412"/>
                <a:gd name="T8" fmla="*/ 145 w 2524"/>
                <a:gd name="T9" fmla="*/ 0 h 3412"/>
                <a:gd name="T10" fmla="*/ 2379 w 2524"/>
                <a:gd name="T11" fmla="*/ 0 h 3412"/>
                <a:gd name="T12" fmla="*/ 2524 w 2524"/>
                <a:gd name="T13" fmla="*/ 145 h 3412"/>
                <a:gd name="T14" fmla="*/ 2524 w 2524"/>
                <a:gd name="T15" fmla="*/ 3267 h 3412"/>
                <a:gd name="T16" fmla="*/ 2379 w 2524"/>
                <a:gd name="T17" fmla="*/ 3412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4" h="3412">
                  <a:moveTo>
                    <a:pt x="2379" y="3412"/>
                  </a:moveTo>
                  <a:cubicBezTo>
                    <a:pt x="145" y="3412"/>
                    <a:pt x="145" y="3412"/>
                    <a:pt x="145" y="3412"/>
                  </a:cubicBezTo>
                  <a:cubicBezTo>
                    <a:pt x="65" y="3412"/>
                    <a:pt x="0" y="3347"/>
                    <a:pt x="0" y="3267"/>
                  </a:cubicBezTo>
                  <a:cubicBezTo>
                    <a:pt x="0" y="145"/>
                    <a:pt x="0" y="145"/>
                    <a:pt x="0" y="145"/>
                  </a:cubicBezTo>
                  <a:cubicBezTo>
                    <a:pt x="0" y="65"/>
                    <a:pt x="65" y="0"/>
                    <a:pt x="145" y="0"/>
                  </a:cubicBezTo>
                  <a:cubicBezTo>
                    <a:pt x="2379" y="0"/>
                    <a:pt x="2379" y="0"/>
                    <a:pt x="2379" y="0"/>
                  </a:cubicBezTo>
                  <a:cubicBezTo>
                    <a:pt x="2459" y="0"/>
                    <a:pt x="2524" y="65"/>
                    <a:pt x="2524" y="145"/>
                  </a:cubicBezTo>
                  <a:cubicBezTo>
                    <a:pt x="2524" y="3267"/>
                    <a:pt x="2524" y="3267"/>
                    <a:pt x="2524" y="3267"/>
                  </a:cubicBezTo>
                  <a:cubicBezTo>
                    <a:pt x="2524" y="3347"/>
                    <a:pt x="2459" y="3412"/>
                    <a:pt x="2379" y="3412"/>
                  </a:cubicBezTo>
                  <a:close/>
                </a:path>
              </a:pathLst>
            </a:custGeom>
            <a:noFill/>
            <a:ln w="25400">
              <a:gradFill>
                <a:gsLst>
                  <a:gs pos="0">
                    <a:srgbClr val="DDDDDD"/>
                  </a:gs>
                  <a:gs pos="100000">
                    <a:srgbClr val="5F5F5F"/>
                  </a:gs>
                </a:gsLst>
                <a:lin ang="5400000" scaled="1"/>
              </a:gradFill>
              <a:round/>
              <a:headEnd/>
              <a:tailEnd/>
            </a:ln>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22" name="Oval 21">
              <a:extLst>
                <a:ext uri="{FF2B5EF4-FFF2-40B4-BE49-F238E27FC236}">
                  <a16:creationId xmlns:a16="http://schemas.microsoft.com/office/drawing/2014/main" id="{D6672A29-0A3F-62A2-336D-76E1A4A2BCB4}"/>
                </a:ext>
              </a:extLst>
            </p:cNvPr>
            <p:cNvSpPr>
              <a:spLocks noChangeAspect="1"/>
            </p:cNvSpPr>
            <p:nvPr/>
          </p:nvSpPr>
          <p:spPr>
            <a:xfrm>
              <a:off x="12148048" y="1571443"/>
              <a:ext cx="91079" cy="91079"/>
            </a:xfrm>
            <a:prstGeom prst="ellipse">
              <a:avLst/>
            </a:prstGeom>
            <a:gradFill flip="none" rotWithShape="1">
              <a:gsLst>
                <a:gs pos="44000">
                  <a:srgbClr val="000066"/>
                </a:gs>
                <a:gs pos="98230">
                  <a:srgbClr val="0066FF"/>
                </a:gs>
                <a:gs pos="0">
                  <a:srgbClr val="0066FF"/>
                </a:gs>
              </a:gsLst>
              <a:path path="circle">
                <a:fillToRect l="100000" t="100000"/>
              </a:path>
              <a:tileRect r="-100000" b="-100000"/>
            </a:gradFill>
            <a:ln w="317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23" name="Oval 22">
              <a:extLst>
                <a:ext uri="{FF2B5EF4-FFF2-40B4-BE49-F238E27FC236}">
                  <a16:creationId xmlns:a16="http://schemas.microsoft.com/office/drawing/2014/main" id="{F72ED3D9-F527-1265-709F-1CB440131078}"/>
                </a:ext>
              </a:extLst>
            </p:cNvPr>
            <p:cNvSpPr>
              <a:spLocks noChangeAspect="1"/>
            </p:cNvSpPr>
            <p:nvPr/>
          </p:nvSpPr>
          <p:spPr>
            <a:xfrm>
              <a:off x="12383843" y="1604990"/>
              <a:ext cx="23985" cy="23985"/>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24" name="Oval 23">
              <a:extLst>
                <a:ext uri="{FF2B5EF4-FFF2-40B4-BE49-F238E27FC236}">
                  <a16:creationId xmlns:a16="http://schemas.microsoft.com/office/drawing/2014/main" id="{0DB6EFA7-D70B-09F3-8CDB-713807A17BE7}"/>
                </a:ext>
              </a:extLst>
            </p:cNvPr>
            <p:cNvSpPr>
              <a:spLocks noChangeAspect="1"/>
            </p:cNvSpPr>
            <p:nvPr/>
          </p:nvSpPr>
          <p:spPr>
            <a:xfrm>
              <a:off x="12526839" y="1571443"/>
              <a:ext cx="91079" cy="91079"/>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25" name="Oval 24">
              <a:extLst>
                <a:ext uri="{FF2B5EF4-FFF2-40B4-BE49-F238E27FC236}">
                  <a16:creationId xmlns:a16="http://schemas.microsoft.com/office/drawing/2014/main" id="{29EC6EBD-6CA0-8E96-0A2C-98A06FFC319B}"/>
                </a:ext>
              </a:extLst>
            </p:cNvPr>
            <p:cNvSpPr>
              <a:spLocks noChangeAspect="1"/>
            </p:cNvSpPr>
            <p:nvPr/>
          </p:nvSpPr>
          <p:spPr>
            <a:xfrm>
              <a:off x="11963387" y="1579346"/>
              <a:ext cx="75272" cy="75272"/>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26" name="Oval 25">
              <a:extLst>
                <a:ext uri="{FF2B5EF4-FFF2-40B4-BE49-F238E27FC236}">
                  <a16:creationId xmlns:a16="http://schemas.microsoft.com/office/drawing/2014/main" id="{68C988B4-4B59-EBF5-5FA6-03077ACF8E73}"/>
                </a:ext>
              </a:extLst>
            </p:cNvPr>
            <p:cNvSpPr>
              <a:spLocks noChangeAspect="1"/>
            </p:cNvSpPr>
            <p:nvPr/>
          </p:nvSpPr>
          <p:spPr>
            <a:xfrm>
              <a:off x="11793825" y="1591276"/>
              <a:ext cx="51412" cy="51412"/>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grpSp>
      <p:sp>
        <p:nvSpPr>
          <p:cNvPr id="73" name="TextBox 72">
            <a:extLst>
              <a:ext uri="{FF2B5EF4-FFF2-40B4-BE49-F238E27FC236}">
                <a16:creationId xmlns:a16="http://schemas.microsoft.com/office/drawing/2014/main" id="{00CF0FD6-81BF-D300-BC77-E68B78EDA567}"/>
              </a:ext>
            </a:extLst>
          </p:cNvPr>
          <p:cNvSpPr txBox="1"/>
          <p:nvPr/>
        </p:nvSpPr>
        <p:spPr>
          <a:xfrm>
            <a:off x="618964" y="333440"/>
            <a:ext cx="5353439" cy="400110"/>
          </a:xfrm>
          <a:prstGeom prst="rect">
            <a:avLst/>
          </a:prstGeom>
          <a:noFill/>
        </p:spPr>
        <p:txBody>
          <a:bodyPr wrap="square" rtlCol="0">
            <a:spAutoFit/>
          </a:bodyPr>
          <a:lstStyle/>
          <a:p>
            <a:r>
              <a:rPr lang="da-DK" sz="2000" noProof="0" dirty="0">
                <a:solidFill>
                  <a:srgbClr val="00A274"/>
                </a:solidFill>
                <a:latin typeface="+mj-lt"/>
                <a:cs typeface="Plus Jakarta Sans" pitchFamily="2" charset="0"/>
              </a:rPr>
              <a:t>ONLINE KUNDEPORTAL</a:t>
            </a:r>
          </a:p>
        </p:txBody>
      </p:sp>
      <p:sp>
        <p:nvSpPr>
          <p:cNvPr id="74" name="Rectangle 73">
            <a:extLst>
              <a:ext uri="{FF2B5EF4-FFF2-40B4-BE49-F238E27FC236}">
                <a16:creationId xmlns:a16="http://schemas.microsoft.com/office/drawing/2014/main" id="{3909F3F9-204F-B7E3-DF5D-D98A8C3BF0AE}"/>
              </a:ext>
            </a:extLst>
          </p:cNvPr>
          <p:cNvSpPr/>
          <p:nvPr/>
        </p:nvSpPr>
        <p:spPr>
          <a:xfrm>
            <a:off x="8329284" y="1657322"/>
            <a:ext cx="3500690" cy="3429593"/>
          </a:xfrm>
          <a:prstGeom prst="rect">
            <a:avLst/>
          </a:prstGeom>
        </p:spPr>
        <p:txBody>
          <a:bodyPr wrap="square">
            <a:spAutoFit/>
          </a:bodyPr>
          <a:lstStyle/>
          <a:p>
            <a:pPr>
              <a:lnSpc>
                <a:spcPct val="130000"/>
              </a:lnSpc>
              <a:buClr>
                <a:srgbClr val="005941"/>
              </a:buClr>
            </a:pPr>
            <a:r>
              <a:rPr lang="da-DK" sz="1400" dirty="0">
                <a:solidFill>
                  <a:schemeClr val="bg2">
                    <a:lumMod val="75000"/>
                    <a:lumOff val="25000"/>
                  </a:schemeClr>
                </a:solidFill>
                <a:cs typeface="Arial" panose="020B0604020202020204" pitchFamily="34" charset="0"/>
              </a:rPr>
              <a:t>Med vores online portal har I komplet overblik over alle jeres afhentninger af Udtjent IT-udstyr. I har mulighed for at få live statusopdateringer, tilgå alle rapporter og sletningscertifikater, afregninger og  kommunikere direkte med teknikeren vi portalen.</a:t>
            </a:r>
          </a:p>
          <a:p>
            <a:pPr>
              <a:lnSpc>
                <a:spcPct val="130000"/>
              </a:lnSpc>
              <a:buClr>
                <a:srgbClr val="005941"/>
              </a:buClr>
            </a:pPr>
            <a:endParaRPr lang="da-DK" sz="1400" dirty="0">
              <a:solidFill>
                <a:schemeClr val="bg2">
                  <a:lumMod val="75000"/>
                  <a:lumOff val="25000"/>
                </a:schemeClr>
              </a:solidFill>
              <a:cs typeface="Arial" panose="020B0604020202020204" pitchFamily="34" charset="0"/>
            </a:endParaRPr>
          </a:p>
          <a:p>
            <a:pPr>
              <a:lnSpc>
                <a:spcPct val="130000"/>
              </a:lnSpc>
              <a:buClr>
                <a:srgbClr val="005941"/>
              </a:buClr>
            </a:pPr>
            <a:r>
              <a:rPr lang="da-DK" sz="1400" dirty="0">
                <a:solidFill>
                  <a:schemeClr val="bg2">
                    <a:lumMod val="75000"/>
                    <a:lumOff val="25000"/>
                  </a:schemeClr>
                </a:solidFill>
                <a:cs typeface="Arial" panose="020B0604020202020204" pitchFamily="34" charset="0"/>
              </a:rPr>
              <a:t>Dette skaber en mere stream linet proces hvor I hele tiden er opdateret, samt giver jer C02-tal per projekt fordelt I genbrugt og genanvendt udstyr. </a:t>
            </a:r>
          </a:p>
        </p:txBody>
      </p:sp>
      <p:sp>
        <p:nvSpPr>
          <p:cNvPr id="5" name="TextBox 8">
            <a:extLst>
              <a:ext uri="{FF2B5EF4-FFF2-40B4-BE49-F238E27FC236}">
                <a16:creationId xmlns:a16="http://schemas.microsoft.com/office/drawing/2014/main" id="{3C9696DA-D150-9F0D-F546-E491DBE16B85}"/>
              </a:ext>
            </a:extLst>
          </p:cNvPr>
          <p:cNvSpPr txBox="1"/>
          <p:nvPr/>
        </p:nvSpPr>
        <p:spPr>
          <a:xfrm>
            <a:off x="307465" y="737598"/>
            <a:ext cx="11789941" cy="646331"/>
          </a:xfrm>
          <a:prstGeom prst="rect">
            <a:avLst/>
          </a:prstGeom>
          <a:noFill/>
        </p:spPr>
        <p:txBody>
          <a:bodyPr wrap="square" rtlCol="0">
            <a:spAutoFit/>
          </a:bodyPr>
          <a:lstStyle/>
          <a:p>
            <a:pPr algn="ctr">
              <a:lnSpc>
                <a:spcPct val="90000"/>
              </a:lnSpc>
            </a:pPr>
            <a:r>
              <a:rPr lang="da-DK" sz="4000" dirty="0">
                <a:solidFill>
                  <a:schemeClr val="bg1"/>
                </a:solidFill>
                <a:latin typeface="Playfair Display" pitchFamily="2" charset="77"/>
                <a:cs typeface="Poppins" panose="00000500000000000000" pitchFamily="2" charset="0"/>
              </a:rPr>
              <a:t>Få komplet overblik over din </a:t>
            </a:r>
            <a:r>
              <a:rPr lang="da-DK" sz="4000" dirty="0">
                <a:solidFill>
                  <a:srgbClr val="005941"/>
                </a:solidFill>
                <a:latin typeface="Playfair Display" pitchFamily="2" charset="77"/>
                <a:cs typeface="Poppins" panose="00000500000000000000" pitchFamily="2" charset="0"/>
              </a:rPr>
              <a:t>udtjente elektronik</a:t>
            </a:r>
            <a:endParaRPr lang="da-DK" sz="4000" b="1" noProof="0" dirty="0">
              <a:solidFill>
                <a:srgbClr val="005941"/>
              </a:solidFill>
              <a:latin typeface="Playfair Display" pitchFamily="2" charset="77"/>
              <a:cs typeface="Poppins" panose="00000500000000000000" pitchFamily="2" charset="0"/>
            </a:endParaRPr>
          </a:p>
        </p:txBody>
      </p:sp>
      <p:pic>
        <p:nvPicPr>
          <p:cNvPr id="13" name="Pladsholder til billede 12" descr="Et billede, der indeholder tekst, skærmbillede, nummer/tal, linje/række">
            <a:extLst>
              <a:ext uri="{FF2B5EF4-FFF2-40B4-BE49-F238E27FC236}">
                <a16:creationId xmlns:a16="http://schemas.microsoft.com/office/drawing/2014/main" id="{331B9C25-980D-0DF2-FE68-51EDE879825B}"/>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p:blipFill>
        <p:spPr>
          <a:xfrm>
            <a:off x="1022781" y="1913003"/>
            <a:ext cx="5957703" cy="4459586"/>
          </a:xfrm>
        </p:spPr>
      </p:pic>
    </p:spTree>
    <p:extLst>
      <p:ext uri="{BB962C8B-B14F-4D97-AF65-F5344CB8AC3E}">
        <p14:creationId xmlns:p14="http://schemas.microsoft.com/office/powerpoint/2010/main" val="192255236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1000"/>
                                        <p:tgtEl>
                                          <p:spTgt spid="73"/>
                                        </p:tgtEl>
                                      </p:cBhvr>
                                    </p:animEffect>
                                  </p:childTnLst>
                                </p:cTn>
                              </p:par>
                              <p:par>
                                <p:cTn id="12" presetID="2" presetClass="entr" presetSubtype="4" decel="100000" fill="hold" grpId="1" nodeType="withEffect">
                                  <p:stCondLst>
                                    <p:cond delay="500"/>
                                  </p:stCondLst>
                                  <p:childTnLst>
                                    <p:set>
                                      <p:cBhvr>
                                        <p:cTn id="13" dur="1" fill="hold">
                                          <p:stCondLst>
                                            <p:cond delay="0"/>
                                          </p:stCondLst>
                                        </p:cTn>
                                        <p:tgtEl>
                                          <p:spTgt spid="73"/>
                                        </p:tgtEl>
                                        <p:attrNameLst>
                                          <p:attrName>style.visibility</p:attrName>
                                        </p:attrNameLst>
                                      </p:cBhvr>
                                      <p:to>
                                        <p:strVal val="visible"/>
                                      </p:to>
                                    </p:set>
                                    <p:anim calcmode="lin" valueType="num">
                                      <p:cBhvr additive="base">
                                        <p:cTn id="14" dur="1250" fill="hold"/>
                                        <p:tgtEl>
                                          <p:spTgt spid="73"/>
                                        </p:tgtEl>
                                        <p:attrNameLst>
                                          <p:attrName>ppt_x</p:attrName>
                                        </p:attrNameLst>
                                      </p:cBhvr>
                                      <p:tavLst>
                                        <p:tav tm="0">
                                          <p:val>
                                            <p:strVal val="#ppt_x"/>
                                          </p:val>
                                        </p:tav>
                                        <p:tav tm="100000">
                                          <p:val>
                                            <p:strVal val="#ppt_x"/>
                                          </p:val>
                                        </p:tav>
                                      </p:tavLst>
                                    </p:anim>
                                    <p:anim calcmode="lin" valueType="num">
                                      <p:cBhvr additive="base">
                                        <p:cTn id="15" dur="1250" fill="hold"/>
                                        <p:tgtEl>
                                          <p:spTgt spid="73"/>
                                        </p:tgtEl>
                                        <p:attrNameLst>
                                          <p:attrName>ppt_y</p:attrName>
                                        </p:attrNameLst>
                                      </p:cBhvr>
                                      <p:tavLst>
                                        <p:tav tm="0">
                                          <p:val>
                                            <p:strVal val="1+#ppt_h/2"/>
                                          </p:val>
                                        </p:tav>
                                        <p:tav tm="100000">
                                          <p:val>
                                            <p:strVal val="#ppt_y"/>
                                          </p:val>
                                        </p:tav>
                                      </p:tavLst>
                                    </p:anim>
                                  </p:childTnLst>
                                </p:cTn>
                              </p:par>
                              <p:par>
                                <p:cTn id="16" presetID="22" presetClass="entr" presetSubtype="1" fill="hold" grpId="0" nodeType="withEffect">
                                  <p:stCondLst>
                                    <p:cond delay="500"/>
                                  </p:stCondLst>
                                  <p:childTnLst>
                                    <p:set>
                                      <p:cBhvr>
                                        <p:cTn id="17" dur="1" fill="hold">
                                          <p:stCondLst>
                                            <p:cond delay="0"/>
                                          </p:stCondLst>
                                        </p:cTn>
                                        <p:tgtEl>
                                          <p:spTgt spid="74"/>
                                        </p:tgtEl>
                                        <p:attrNameLst>
                                          <p:attrName>style.visibility</p:attrName>
                                        </p:attrNameLst>
                                      </p:cBhvr>
                                      <p:to>
                                        <p:strVal val="visible"/>
                                      </p:to>
                                    </p:set>
                                    <p:animEffect transition="in" filter="wipe(up)">
                                      <p:cBhvr>
                                        <p:cTn id="18" dur="1000"/>
                                        <p:tgtEl>
                                          <p:spTgt spid="74"/>
                                        </p:tgtEl>
                                      </p:cBhvr>
                                    </p:animEffect>
                                  </p:childTnLst>
                                </p:cTn>
                              </p:par>
                              <p:par>
                                <p:cTn id="19" presetID="2" presetClass="entr" presetSubtype="4" decel="100000" fill="hold" grpId="1" nodeType="withEffect">
                                  <p:stCondLst>
                                    <p:cond delay="50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1250" fill="hold"/>
                                        <p:tgtEl>
                                          <p:spTgt spid="74"/>
                                        </p:tgtEl>
                                        <p:attrNameLst>
                                          <p:attrName>ppt_x</p:attrName>
                                        </p:attrNameLst>
                                      </p:cBhvr>
                                      <p:tavLst>
                                        <p:tav tm="0">
                                          <p:val>
                                            <p:strVal val="#ppt_x"/>
                                          </p:val>
                                        </p:tav>
                                        <p:tav tm="100000">
                                          <p:val>
                                            <p:strVal val="#ppt_x"/>
                                          </p:val>
                                        </p:tav>
                                      </p:tavLst>
                                    </p:anim>
                                    <p:anim calcmode="lin" valueType="num">
                                      <p:cBhvr additive="base">
                                        <p:cTn id="22" dur="1250" fill="hold"/>
                                        <p:tgtEl>
                                          <p:spTgt spid="74"/>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63" presetClass="path" presetSubtype="0" accel="14000" decel="86000" fill="hold" grpId="1" nodeType="withEffect">
                                  <p:stCondLst>
                                    <p:cond delay="250"/>
                                  </p:stCondLst>
                                  <p:childTnLst>
                                    <p:animMotion origin="layout" path="M 3.125E-6 4.81481E-6 L -0.26511 4.81481E-6 " pathEditMode="relative" rAng="0" ptsTypes="AA">
                                      <p:cBhvr>
                                        <p:cTn id="27" dur="1250" spd="-100000" fill="hold"/>
                                        <p:tgtEl>
                                          <p:spTgt spid="5"/>
                                        </p:tgtEl>
                                        <p:attrNameLst>
                                          <p:attrName>ppt_x</p:attrName>
                                          <p:attrName>ppt_y</p:attrName>
                                        </p:attrNameLst>
                                      </p:cBhvr>
                                      <p:rCtr x="-132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3" grpId="1"/>
      <p:bldP spid="74" grpId="0"/>
      <p:bldP spid="7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817E038-3664-3D1E-05D5-E1C45166345C}"/>
              </a:ext>
            </a:extLst>
          </p:cNvPr>
          <p:cNvSpPr/>
          <p:nvPr/>
        </p:nvSpPr>
        <p:spPr>
          <a:xfrm>
            <a:off x="1208752" y="2379090"/>
            <a:ext cx="9774496" cy="3632698"/>
          </a:xfrm>
          <a:prstGeom prst="roundRect">
            <a:avLst>
              <a:gd name="adj" fmla="val 6541"/>
            </a:avLst>
          </a:prstGeom>
          <a:solidFill>
            <a:schemeClr val="bg1"/>
          </a:solidFill>
          <a:ln>
            <a:noFill/>
          </a:ln>
          <a:effectLst>
            <a:outerShdw blurRad="292100" dist="762000" dir="3000000" sx="87000" sy="87000" algn="t" rotWithShape="0">
              <a:schemeClr val="tx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grpSp>
        <p:nvGrpSpPr>
          <p:cNvPr id="3" name="Group 2">
            <a:extLst>
              <a:ext uri="{FF2B5EF4-FFF2-40B4-BE49-F238E27FC236}">
                <a16:creationId xmlns:a16="http://schemas.microsoft.com/office/drawing/2014/main" id="{D7FB3ACC-B56A-4A83-998D-D0DDC5ECCC9E}"/>
              </a:ext>
            </a:extLst>
          </p:cNvPr>
          <p:cNvGrpSpPr/>
          <p:nvPr/>
        </p:nvGrpSpPr>
        <p:grpSpPr>
          <a:xfrm>
            <a:off x="6018134" y="3117653"/>
            <a:ext cx="4903012" cy="1270277"/>
            <a:chOff x="6018134" y="2626053"/>
            <a:chExt cx="4903012" cy="1270277"/>
          </a:xfrm>
        </p:grpSpPr>
        <p:sp>
          <p:nvSpPr>
            <p:cNvPr id="6" name="Rectangle: Rounded Corners 5">
              <a:extLst>
                <a:ext uri="{FF2B5EF4-FFF2-40B4-BE49-F238E27FC236}">
                  <a16:creationId xmlns:a16="http://schemas.microsoft.com/office/drawing/2014/main" id="{65791C62-93BF-7177-E6D4-76007E9C5617}"/>
                </a:ext>
              </a:extLst>
            </p:cNvPr>
            <p:cNvSpPr/>
            <p:nvPr/>
          </p:nvSpPr>
          <p:spPr>
            <a:xfrm>
              <a:off x="6244601" y="3023206"/>
              <a:ext cx="4450078" cy="873124"/>
            </a:xfrm>
            <a:prstGeom prst="roundRect">
              <a:avLst>
                <a:gd name="adj" fmla="val 30127"/>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7" name="TextBox 6">
              <a:extLst>
                <a:ext uri="{FF2B5EF4-FFF2-40B4-BE49-F238E27FC236}">
                  <a16:creationId xmlns:a16="http://schemas.microsoft.com/office/drawing/2014/main" id="{A604125B-F0DC-A3D2-67FF-7601873F9980}"/>
                </a:ext>
              </a:extLst>
            </p:cNvPr>
            <p:cNvSpPr txBox="1"/>
            <p:nvPr/>
          </p:nvSpPr>
          <p:spPr>
            <a:xfrm>
              <a:off x="6419860" y="3094973"/>
              <a:ext cx="4099560" cy="584775"/>
            </a:xfrm>
            <a:prstGeom prst="rect">
              <a:avLst/>
            </a:prstGeom>
            <a:noFill/>
          </p:spPr>
          <p:txBody>
            <a:bodyPr wrap="square" rtlCol="0">
              <a:spAutoFit/>
            </a:bodyPr>
            <a:lstStyle>
              <a:defPPr>
                <a:defRPr lang="en-US"/>
              </a:defPPr>
              <a:lvl1pPr>
                <a:defRPr sz="4400">
                  <a:solidFill>
                    <a:schemeClr val="accent1"/>
                  </a:solidFill>
                  <a:latin typeface="+mj-lt"/>
                  <a:cs typeface="Poppins SemiBold" panose="00000700000000000000" pitchFamily="2" charset="0"/>
                </a:defRPr>
              </a:lvl1pPr>
            </a:lstStyle>
            <a:p>
              <a:pPr algn="ctr"/>
              <a:r>
                <a:rPr lang="da-DK" sz="3200" noProof="0" dirty="0">
                  <a:solidFill>
                    <a:srgbClr val="00A274"/>
                  </a:solidFill>
                </a:rPr>
                <a:t>1.454 kr.</a:t>
              </a:r>
            </a:p>
          </p:txBody>
        </p:sp>
        <p:sp>
          <p:nvSpPr>
            <p:cNvPr id="8" name="Rectangle 7">
              <a:extLst>
                <a:ext uri="{FF2B5EF4-FFF2-40B4-BE49-F238E27FC236}">
                  <a16:creationId xmlns:a16="http://schemas.microsoft.com/office/drawing/2014/main" id="{72CF90AE-D81D-A982-6693-C8ABDF12917E}"/>
                </a:ext>
              </a:extLst>
            </p:cNvPr>
            <p:cNvSpPr/>
            <p:nvPr/>
          </p:nvSpPr>
          <p:spPr>
            <a:xfrm>
              <a:off x="6018134" y="2626053"/>
              <a:ext cx="4903012" cy="276999"/>
            </a:xfrm>
            <a:prstGeom prst="rect">
              <a:avLst/>
            </a:prstGeom>
            <a:noFill/>
          </p:spPr>
          <p:txBody>
            <a:bodyPr wrap="square" rtlCol="0">
              <a:spAutoFit/>
            </a:bodyPr>
            <a:lstStyle/>
            <a:p>
              <a:pPr algn="ctr"/>
              <a:r>
                <a:rPr lang="da-DK" sz="1200" noProof="0" dirty="0">
                  <a:solidFill>
                    <a:schemeClr val="tx1">
                      <a:lumMod val="65000"/>
                      <a:lumOff val="35000"/>
                    </a:schemeClr>
                  </a:solidFill>
                  <a:cs typeface="Poppins SemiBold" panose="00000700000000000000" pitchFamily="2" charset="0"/>
                </a:rPr>
                <a:t>1 LAPTOP </a:t>
              </a:r>
              <a:r>
                <a:rPr lang="da-DK" sz="1200" dirty="0">
                  <a:solidFill>
                    <a:schemeClr val="tx1">
                      <a:lumMod val="65000"/>
                      <a:lumOff val="35000"/>
                    </a:schemeClr>
                  </a:solidFill>
                  <a:cs typeface="Poppins SemiBold" panose="00000700000000000000" pitchFamily="2" charset="0"/>
                </a:rPr>
                <a:t>SOLGT FOR</a:t>
              </a:r>
              <a:endParaRPr lang="da-DK" sz="1200" noProof="0" dirty="0">
                <a:solidFill>
                  <a:schemeClr val="tx1">
                    <a:lumMod val="65000"/>
                    <a:lumOff val="35000"/>
                  </a:schemeClr>
                </a:solidFill>
                <a:cs typeface="Poppins SemiBold" panose="00000700000000000000" pitchFamily="2" charset="0"/>
              </a:endParaRPr>
            </a:p>
          </p:txBody>
        </p:sp>
      </p:grpSp>
      <p:grpSp>
        <p:nvGrpSpPr>
          <p:cNvPr id="5" name="Group 4">
            <a:extLst>
              <a:ext uri="{FF2B5EF4-FFF2-40B4-BE49-F238E27FC236}">
                <a16:creationId xmlns:a16="http://schemas.microsoft.com/office/drawing/2014/main" id="{6EEF1C99-F081-25EA-77BA-D2A62D651902}"/>
              </a:ext>
            </a:extLst>
          </p:cNvPr>
          <p:cNvGrpSpPr/>
          <p:nvPr/>
        </p:nvGrpSpPr>
        <p:grpSpPr>
          <a:xfrm>
            <a:off x="6018134" y="4485713"/>
            <a:ext cx="4903012" cy="1270277"/>
            <a:chOff x="6018134" y="4485713"/>
            <a:chExt cx="4903012" cy="1270277"/>
          </a:xfrm>
        </p:grpSpPr>
        <p:sp>
          <p:nvSpPr>
            <p:cNvPr id="10" name="Rectangle: Rounded Corners 9">
              <a:extLst>
                <a:ext uri="{FF2B5EF4-FFF2-40B4-BE49-F238E27FC236}">
                  <a16:creationId xmlns:a16="http://schemas.microsoft.com/office/drawing/2014/main" id="{F1509518-BFFE-70E2-2B80-B29538608CD5}"/>
                </a:ext>
              </a:extLst>
            </p:cNvPr>
            <p:cNvSpPr/>
            <p:nvPr/>
          </p:nvSpPr>
          <p:spPr>
            <a:xfrm>
              <a:off x="6244601" y="4882866"/>
              <a:ext cx="4450078" cy="873124"/>
            </a:xfrm>
            <a:prstGeom prst="roundRect">
              <a:avLst>
                <a:gd name="adj" fmla="val 30127"/>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11" name="TextBox 10">
              <a:extLst>
                <a:ext uri="{FF2B5EF4-FFF2-40B4-BE49-F238E27FC236}">
                  <a16:creationId xmlns:a16="http://schemas.microsoft.com/office/drawing/2014/main" id="{6E1B9373-8523-39FF-81E3-D3EB60A37187}"/>
                </a:ext>
              </a:extLst>
            </p:cNvPr>
            <p:cNvSpPr txBox="1"/>
            <p:nvPr/>
          </p:nvSpPr>
          <p:spPr>
            <a:xfrm>
              <a:off x="6419860" y="4954633"/>
              <a:ext cx="4099560" cy="707886"/>
            </a:xfrm>
            <a:prstGeom prst="rect">
              <a:avLst/>
            </a:prstGeom>
            <a:noFill/>
          </p:spPr>
          <p:txBody>
            <a:bodyPr wrap="square" rtlCol="0">
              <a:spAutoFit/>
            </a:bodyPr>
            <a:lstStyle>
              <a:defPPr>
                <a:defRPr lang="en-US"/>
              </a:defPPr>
              <a:lvl1pPr>
                <a:defRPr sz="4400">
                  <a:solidFill>
                    <a:schemeClr val="accent1"/>
                  </a:solidFill>
                  <a:latin typeface="+mj-lt"/>
                  <a:cs typeface="Poppins SemiBold" panose="00000700000000000000" pitchFamily="2" charset="0"/>
                </a:defRPr>
              </a:lvl1pPr>
            </a:lstStyle>
            <a:p>
              <a:pPr algn="ctr"/>
              <a:r>
                <a:rPr lang="da-DK" sz="4000" noProof="0" dirty="0">
                  <a:solidFill>
                    <a:schemeClr val="tx1">
                      <a:lumMod val="85000"/>
                      <a:lumOff val="15000"/>
                    </a:schemeClr>
                  </a:solidFill>
                </a:rPr>
                <a:t>XX kr.? </a:t>
              </a:r>
            </a:p>
          </p:txBody>
        </p:sp>
        <p:sp>
          <p:nvSpPr>
            <p:cNvPr id="12" name="Rectangle 11">
              <a:extLst>
                <a:ext uri="{FF2B5EF4-FFF2-40B4-BE49-F238E27FC236}">
                  <a16:creationId xmlns:a16="http://schemas.microsoft.com/office/drawing/2014/main" id="{79F15A23-051A-9666-E28C-1212BFB55DBA}"/>
                </a:ext>
              </a:extLst>
            </p:cNvPr>
            <p:cNvSpPr/>
            <p:nvPr/>
          </p:nvSpPr>
          <p:spPr>
            <a:xfrm>
              <a:off x="6018134" y="4485713"/>
              <a:ext cx="4903012" cy="276999"/>
            </a:xfrm>
            <a:prstGeom prst="rect">
              <a:avLst/>
            </a:prstGeom>
            <a:noFill/>
          </p:spPr>
          <p:txBody>
            <a:bodyPr wrap="square" rtlCol="0">
              <a:spAutoFit/>
            </a:bodyPr>
            <a:lstStyle/>
            <a:p>
              <a:pPr algn="ctr"/>
              <a:r>
                <a:rPr lang="da-DK" sz="1200" dirty="0">
                  <a:solidFill>
                    <a:schemeClr val="tx1">
                      <a:lumMod val="65000"/>
                      <a:lumOff val="35000"/>
                    </a:schemeClr>
                  </a:solidFill>
                  <a:cs typeface="Poppins SemiBold" panose="00000700000000000000" pitchFamily="2" charset="0"/>
                </a:rPr>
                <a:t>RESTVÆRDI</a:t>
              </a:r>
              <a:endParaRPr lang="da-DK" sz="1200" noProof="0" dirty="0">
                <a:solidFill>
                  <a:schemeClr val="tx1">
                    <a:lumMod val="65000"/>
                    <a:lumOff val="35000"/>
                  </a:schemeClr>
                </a:solidFill>
                <a:cs typeface="Poppins SemiBold" panose="00000700000000000000" pitchFamily="2" charset="0"/>
              </a:endParaRPr>
            </a:p>
          </p:txBody>
        </p:sp>
      </p:grpSp>
      <p:grpSp>
        <p:nvGrpSpPr>
          <p:cNvPr id="9" name="Group 8">
            <a:extLst>
              <a:ext uri="{FF2B5EF4-FFF2-40B4-BE49-F238E27FC236}">
                <a16:creationId xmlns:a16="http://schemas.microsoft.com/office/drawing/2014/main" id="{9E6A25A6-9131-9CE0-48EE-69F76802EA9C}"/>
              </a:ext>
            </a:extLst>
          </p:cNvPr>
          <p:cNvGrpSpPr/>
          <p:nvPr/>
        </p:nvGrpSpPr>
        <p:grpSpPr>
          <a:xfrm>
            <a:off x="1360418" y="2776692"/>
            <a:ext cx="4271461" cy="2701460"/>
            <a:chOff x="1360418" y="3054530"/>
            <a:chExt cx="4271461" cy="2701460"/>
          </a:xfrm>
        </p:grpSpPr>
        <p:graphicFrame>
          <p:nvGraphicFramePr>
            <p:cNvPr id="14" name="Chart 13">
              <a:extLst>
                <a:ext uri="{FF2B5EF4-FFF2-40B4-BE49-F238E27FC236}">
                  <a16:creationId xmlns:a16="http://schemas.microsoft.com/office/drawing/2014/main" id="{F66041C9-5044-0368-4B54-3B5ED4BEDC42}"/>
                </a:ext>
              </a:extLst>
            </p:cNvPr>
            <p:cNvGraphicFramePr/>
            <p:nvPr>
              <p:extLst>
                <p:ext uri="{D42A27DB-BD31-4B8C-83A1-F6EECF244321}">
                  <p14:modId xmlns:p14="http://schemas.microsoft.com/office/powerpoint/2010/main" val="2983103026"/>
                </p:ext>
              </p:extLst>
            </p:nvPr>
          </p:nvGraphicFramePr>
          <p:xfrm>
            <a:off x="1520858" y="3054530"/>
            <a:ext cx="4052188" cy="2701460"/>
          </p:xfrm>
          <a:graphic>
            <a:graphicData uri="http://schemas.openxmlformats.org/drawingml/2006/chart">
              <c:chart xmlns:c="http://schemas.openxmlformats.org/drawingml/2006/chart" xmlns:r="http://schemas.openxmlformats.org/officeDocument/2006/relationships" r:id="rId2"/>
            </a:graphicData>
          </a:graphic>
        </p:graphicFrame>
        <p:sp>
          <p:nvSpPr>
            <p:cNvPr id="17" name="Speech Bubble: Rectangle with Corners Rounded 16">
              <a:extLst>
                <a:ext uri="{FF2B5EF4-FFF2-40B4-BE49-F238E27FC236}">
                  <a16:creationId xmlns:a16="http://schemas.microsoft.com/office/drawing/2014/main" id="{ADDBD044-369D-8DF2-FF3D-B11B89EEA2F0}"/>
                </a:ext>
              </a:extLst>
            </p:cNvPr>
            <p:cNvSpPr/>
            <p:nvPr/>
          </p:nvSpPr>
          <p:spPr>
            <a:xfrm>
              <a:off x="4581694" y="3183615"/>
              <a:ext cx="1050185" cy="378392"/>
            </a:xfrm>
            <a:prstGeom prst="wedgeRoundRectCallout">
              <a:avLst>
                <a:gd name="adj1" fmla="val -45967"/>
                <a:gd name="adj2" fmla="val 89905"/>
                <a:gd name="adj3" fmla="val 16667"/>
              </a:avLst>
            </a:prstGeom>
            <a:solidFill>
              <a:srgbClr val="0059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noProof="0" dirty="0">
                  <a:solidFill>
                    <a:schemeClr val="bg1"/>
                  </a:solidFill>
                  <a:latin typeface="+mj-lt"/>
                </a:rPr>
                <a:t>66%</a:t>
              </a:r>
            </a:p>
          </p:txBody>
        </p:sp>
        <p:sp>
          <p:nvSpPr>
            <p:cNvPr id="19" name="Speech Bubble: Rectangle with Corners Rounded 18">
              <a:extLst>
                <a:ext uri="{FF2B5EF4-FFF2-40B4-BE49-F238E27FC236}">
                  <a16:creationId xmlns:a16="http://schemas.microsoft.com/office/drawing/2014/main" id="{FA7562C3-90CF-E1FE-026B-7FFBAC7C18A2}"/>
                </a:ext>
              </a:extLst>
            </p:cNvPr>
            <p:cNvSpPr/>
            <p:nvPr/>
          </p:nvSpPr>
          <p:spPr>
            <a:xfrm>
              <a:off x="1360418" y="5102105"/>
              <a:ext cx="1050185" cy="378392"/>
            </a:xfrm>
            <a:prstGeom prst="wedgeRoundRectCallout">
              <a:avLst>
                <a:gd name="adj1" fmla="val 37513"/>
                <a:gd name="adj2" fmla="val -114381"/>
                <a:gd name="adj3" fmla="val 16667"/>
              </a:avLst>
            </a:prstGeom>
            <a:solidFill>
              <a:srgbClr val="00A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noProof="0" dirty="0">
                  <a:solidFill>
                    <a:schemeClr val="bg1"/>
                  </a:solidFill>
                  <a:latin typeface="+mj-lt"/>
                </a:rPr>
                <a:t>33%</a:t>
              </a:r>
            </a:p>
          </p:txBody>
        </p:sp>
      </p:grpSp>
      <p:sp>
        <p:nvSpPr>
          <p:cNvPr id="20" name="TextBox 19">
            <a:extLst>
              <a:ext uri="{FF2B5EF4-FFF2-40B4-BE49-F238E27FC236}">
                <a16:creationId xmlns:a16="http://schemas.microsoft.com/office/drawing/2014/main" id="{11FAE244-A881-AEDC-E26E-D132E8CA1F45}"/>
              </a:ext>
            </a:extLst>
          </p:cNvPr>
          <p:cNvSpPr txBox="1"/>
          <p:nvPr/>
        </p:nvSpPr>
        <p:spPr>
          <a:xfrm flipH="1">
            <a:off x="188463" y="703709"/>
            <a:ext cx="11845319" cy="584775"/>
          </a:xfrm>
          <a:prstGeom prst="rect">
            <a:avLst/>
          </a:prstGeom>
          <a:noFill/>
        </p:spPr>
        <p:txBody>
          <a:bodyPr wrap="square" rtlCol="0">
            <a:spAutoFit/>
          </a:bodyPr>
          <a:lstStyle>
            <a:defPPr>
              <a:defRPr lang="en-US"/>
            </a:defPPr>
            <a:lvl1pPr algn="ctr">
              <a:defRPr sz="4800" b="0" spc="-200">
                <a:solidFill>
                  <a:srgbClr val="32394E"/>
                </a:solidFill>
                <a:latin typeface="+mj-lt"/>
              </a:defRPr>
            </a:lvl1pPr>
          </a:lstStyle>
          <a:p>
            <a:r>
              <a:rPr lang="en-US" sz="3200" dirty="0" err="1">
                <a:latin typeface="Playfair Display" pitchFamily="2" charset="77"/>
              </a:rPr>
              <a:t>Hvordan</a:t>
            </a:r>
            <a:r>
              <a:rPr lang="en-US" sz="3200" dirty="0">
                <a:latin typeface="Playfair Display" pitchFamily="2" charset="77"/>
              </a:rPr>
              <a:t> </a:t>
            </a:r>
            <a:r>
              <a:rPr lang="en-US" sz="3200" dirty="0" err="1">
                <a:latin typeface="Playfair Display" pitchFamily="2" charset="77"/>
              </a:rPr>
              <a:t>afregner</a:t>
            </a:r>
            <a:r>
              <a:rPr lang="en-US" sz="3200" dirty="0">
                <a:latin typeface="Playfair Display" pitchFamily="2" charset="77"/>
              </a:rPr>
              <a:t> vi </a:t>
            </a:r>
            <a:r>
              <a:rPr lang="en-US" sz="3200" dirty="0" err="1">
                <a:latin typeface="Playfair Display" pitchFamily="2" charset="77"/>
              </a:rPr>
              <a:t>udstyrets</a:t>
            </a:r>
            <a:r>
              <a:rPr lang="en-US" sz="3200" dirty="0">
                <a:latin typeface="Playfair Display" pitchFamily="2" charset="77"/>
              </a:rPr>
              <a:t> </a:t>
            </a:r>
            <a:r>
              <a:rPr lang="en-US" sz="3200" i="1" dirty="0" err="1">
                <a:solidFill>
                  <a:srgbClr val="00A274"/>
                </a:solidFill>
                <a:latin typeface="Playfair Display" pitchFamily="2" charset="77"/>
              </a:rPr>
              <a:t>restværdi</a:t>
            </a:r>
            <a:r>
              <a:rPr lang="en-US" sz="3200" dirty="0">
                <a:latin typeface="Playfair Display" pitchFamily="2" charset="77"/>
              </a:rPr>
              <a:t>?</a:t>
            </a:r>
          </a:p>
        </p:txBody>
      </p:sp>
      <p:sp>
        <p:nvSpPr>
          <p:cNvPr id="21" name="Rectangle 20">
            <a:extLst>
              <a:ext uri="{FF2B5EF4-FFF2-40B4-BE49-F238E27FC236}">
                <a16:creationId xmlns:a16="http://schemas.microsoft.com/office/drawing/2014/main" id="{434EB492-EC82-33B4-5595-7EC6E4C73754}"/>
              </a:ext>
            </a:extLst>
          </p:cNvPr>
          <p:cNvSpPr/>
          <p:nvPr/>
        </p:nvSpPr>
        <p:spPr>
          <a:xfrm flipH="1">
            <a:off x="1360417" y="1520020"/>
            <a:ext cx="9622829" cy="738664"/>
          </a:xfrm>
          <a:prstGeom prst="rect">
            <a:avLst/>
          </a:prstGeom>
        </p:spPr>
        <p:txBody>
          <a:bodyPr wrap="square">
            <a:spAutoFit/>
          </a:bodyPr>
          <a:lstStyle/>
          <a:p>
            <a:pPr algn="ctr"/>
            <a:r>
              <a:rPr lang="da-DK" sz="1400" dirty="0">
                <a:solidFill>
                  <a:schemeClr val="tx1">
                    <a:lumMod val="65000"/>
                    <a:lumOff val="35000"/>
                  </a:schemeClr>
                </a:solidFill>
                <a:cs typeface="Arial" panose="020B0604020202020204" pitchFamily="34" charset="0"/>
              </a:rPr>
              <a:t>For at være transparente, sælger vi udstyret og giver jer XX% af salgsprisen. På den måde sikrer vi at vi har incitament til at sælge til højest muligt pris og samtidig minimerer vi “kreative” afregninger som markedet er kendt for ved at gøre vores salgspris og fortjeneste transparent. </a:t>
            </a:r>
            <a:endParaRPr lang="da-DK" sz="1400" dirty="0">
              <a:solidFill>
                <a:schemeClr val="tx1">
                  <a:lumMod val="65000"/>
                  <a:lumOff val="35000"/>
                </a:schemeClr>
              </a:solidFill>
            </a:endParaRPr>
          </a:p>
        </p:txBody>
      </p:sp>
      <p:sp>
        <p:nvSpPr>
          <p:cNvPr id="2" name="Rectangle 7">
            <a:extLst>
              <a:ext uri="{FF2B5EF4-FFF2-40B4-BE49-F238E27FC236}">
                <a16:creationId xmlns:a16="http://schemas.microsoft.com/office/drawing/2014/main" id="{C89C388B-F3E6-D755-14E9-B679B3B9CCD8}"/>
              </a:ext>
            </a:extLst>
          </p:cNvPr>
          <p:cNvSpPr/>
          <p:nvPr/>
        </p:nvSpPr>
        <p:spPr>
          <a:xfrm>
            <a:off x="6018134" y="2595940"/>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AN EXAMPLE</a:t>
            </a:r>
          </a:p>
        </p:txBody>
      </p:sp>
      <p:sp>
        <p:nvSpPr>
          <p:cNvPr id="13" name="Rectangle 7">
            <a:extLst>
              <a:ext uri="{FF2B5EF4-FFF2-40B4-BE49-F238E27FC236}">
                <a16:creationId xmlns:a16="http://schemas.microsoft.com/office/drawing/2014/main" id="{CF5E5855-3F51-EF54-8C8E-7ABE07115D2D}"/>
              </a:ext>
            </a:extLst>
          </p:cNvPr>
          <p:cNvSpPr/>
          <p:nvPr/>
        </p:nvSpPr>
        <p:spPr>
          <a:xfrm>
            <a:off x="3720324" y="401957"/>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BUYBACK-AS-A-SERVICE</a:t>
            </a:r>
          </a:p>
        </p:txBody>
      </p:sp>
    </p:spTree>
    <p:extLst>
      <p:ext uri="{BB962C8B-B14F-4D97-AF65-F5344CB8AC3E}">
        <p14:creationId xmlns:p14="http://schemas.microsoft.com/office/powerpoint/2010/main" val="96480481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000"/>
                                        <p:tgtEl>
                                          <p:spTgt spid="20"/>
                                        </p:tgtEl>
                                      </p:cBhvr>
                                    </p:animEffect>
                                  </p:childTnLst>
                                </p:cTn>
                              </p:par>
                              <p:par>
                                <p:cTn id="8" presetID="2" presetClass="entr" presetSubtype="4" decel="10000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ppt_x"/>
                                          </p:val>
                                        </p:tav>
                                        <p:tav tm="100000">
                                          <p:val>
                                            <p:strVal val="#ppt_x"/>
                                          </p:val>
                                        </p:tav>
                                      </p:tavLst>
                                    </p:anim>
                                    <p:anim calcmode="lin" valueType="num">
                                      <p:cBhvr additive="base">
                                        <p:cTn id="11" dur="1250" fill="hold"/>
                                        <p:tgtEl>
                                          <p:spTgt spid="20"/>
                                        </p:tgtEl>
                                        <p:attrNameLst>
                                          <p:attrName>ppt_y</p:attrName>
                                        </p:attrNameLst>
                                      </p:cBhvr>
                                      <p:tavLst>
                                        <p:tav tm="0">
                                          <p:val>
                                            <p:strVal val="1+#ppt_h/2"/>
                                          </p:val>
                                        </p:tav>
                                        <p:tav tm="100000">
                                          <p:val>
                                            <p:strVal val="#ppt_y"/>
                                          </p:val>
                                        </p:tav>
                                      </p:tavLst>
                                    </p:anim>
                                  </p:childTnLst>
                                </p:cTn>
                              </p:par>
                              <p:par>
                                <p:cTn id="12" presetID="22"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1000"/>
                                        <p:tgtEl>
                                          <p:spTgt spid="21"/>
                                        </p:tgtEl>
                                      </p:cBhvr>
                                    </p:animEffect>
                                  </p:childTnLst>
                                </p:cTn>
                              </p:par>
                              <p:par>
                                <p:cTn id="15" presetID="2" presetClass="entr" presetSubtype="4" decel="100000"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250" fill="hold"/>
                                        <p:tgtEl>
                                          <p:spTgt spid="21"/>
                                        </p:tgtEl>
                                        <p:attrNameLst>
                                          <p:attrName>ppt_x</p:attrName>
                                        </p:attrNameLst>
                                      </p:cBhvr>
                                      <p:tavLst>
                                        <p:tav tm="0">
                                          <p:val>
                                            <p:strVal val="#ppt_x"/>
                                          </p:val>
                                        </p:tav>
                                        <p:tav tm="100000">
                                          <p:val>
                                            <p:strVal val="#ppt_x"/>
                                          </p:val>
                                        </p:tav>
                                      </p:tavLst>
                                    </p:anim>
                                    <p:anim calcmode="lin" valueType="num">
                                      <p:cBhvr additive="base">
                                        <p:cTn id="18" dur="1250" fill="hold"/>
                                        <p:tgtEl>
                                          <p:spTgt spid="21"/>
                                        </p:tgtEl>
                                        <p:attrNameLst>
                                          <p:attrName>ppt_y</p:attrName>
                                        </p:attrNameLst>
                                      </p:cBhvr>
                                      <p:tavLst>
                                        <p:tav tm="0">
                                          <p:val>
                                            <p:strVal val="1+#ppt_h/2"/>
                                          </p:val>
                                        </p:tav>
                                        <p:tav tm="100000">
                                          <p:val>
                                            <p:strVal val="#ppt_y"/>
                                          </p:val>
                                        </p:tav>
                                      </p:tavLst>
                                    </p:anim>
                                  </p:childTnLst>
                                </p:cTn>
                              </p:par>
                              <p:par>
                                <p:cTn id="19" presetID="22" presetClass="entr" presetSubtype="1" fill="hold" grpId="0" nodeType="with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par>
                                <p:cTn id="22" presetID="2" presetClass="entr" presetSubtype="4" decel="100000" fill="hold" grpId="1" nodeType="withEffect">
                                  <p:stCondLst>
                                    <p:cond delay="25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250" fill="hold"/>
                                        <p:tgtEl>
                                          <p:spTgt spid="4"/>
                                        </p:tgtEl>
                                        <p:attrNameLst>
                                          <p:attrName>ppt_x</p:attrName>
                                        </p:attrNameLst>
                                      </p:cBhvr>
                                      <p:tavLst>
                                        <p:tav tm="0">
                                          <p:val>
                                            <p:strVal val="#ppt_x"/>
                                          </p:val>
                                        </p:tav>
                                        <p:tav tm="100000">
                                          <p:val>
                                            <p:strVal val="#ppt_x"/>
                                          </p:val>
                                        </p:tav>
                                      </p:tavLst>
                                    </p:anim>
                                    <p:anim calcmode="lin" valueType="num">
                                      <p:cBhvr additive="base">
                                        <p:cTn id="25" dur="1250" fill="hold"/>
                                        <p:tgtEl>
                                          <p:spTgt spid="4"/>
                                        </p:tgtEl>
                                        <p:attrNameLst>
                                          <p:attrName>ppt_y</p:attrName>
                                        </p:attrNameLst>
                                      </p:cBhvr>
                                      <p:tavLst>
                                        <p:tav tm="0">
                                          <p:val>
                                            <p:strVal val="1+#ppt_h/2"/>
                                          </p:val>
                                        </p:tav>
                                        <p:tav tm="100000">
                                          <p:val>
                                            <p:strVal val="#ppt_y"/>
                                          </p:val>
                                        </p:tav>
                                      </p:tavLst>
                                    </p:anim>
                                  </p:childTnLst>
                                </p:cTn>
                              </p:par>
                              <p:par>
                                <p:cTn id="26" presetID="22" presetClass="entr" presetSubtype="1" fill="hold"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1000"/>
                                        <p:tgtEl>
                                          <p:spTgt spid="9"/>
                                        </p:tgtEl>
                                      </p:cBhvr>
                                    </p:animEffect>
                                  </p:childTnLst>
                                </p:cTn>
                              </p:par>
                              <p:par>
                                <p:cTn id="29" presetID="2" presetClass="entr" presetSubtype="4" decel="100000" fill="hold"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ppt_x"/>
                                          </p:val>
                                        </p:tav>
                                        <p:tav tm="100000">
                                          <p:val>
                                            <p:strVal val="#ppt_x"/>
                                          </p:val>
                                        </p:tav>
                                      </p:tavLst>
                                    </p:anim>
                                    <p:anim calcmode="lin" valueType="num">
                                      <p:cBhvr additive="base">
                                        <p:cTn id="32" dur="1250" fill="hold"/>
                                        <p:tgtEl>
                                          <p:spTgt spid="9"/>
                                        </p:tgtEl>
                                        <p:attrNameLst>
                                          <p:attrName>ppt_y</p:attrName>
                                        </p:attrNameLst>
                                      </p:cBhvr>
                                      <p:tavLst>
                                        <p:tav tm="0">
                                          <p:val>
                                            <p:strVal val="1+#ppt_h/2"/>
                                          </p:val>
                                        </p:tav>
                                        <p:tav tm="100000">
                                          <p:val>
                                            <p:strVal val="#ppt_y"/>
                                          </p:val>
                                        </p:tav>
                                      </p:tavLst>
                                    </p:anim>
                                  </p:childTnLst>
                                </p:cTn>
                              </p:par>
                              <p:par>
                                <p:cTn id="33" presetID="22" presetClass="entr" presetSubtype="1" fill="hold" nodeType="withEffect">
                                  <p:stCondLst>
                                    <p:cond delay="25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1000"/>
                                        <p:tgtEl>
                                          <p:spTgt spid="3"/>
                                        </p:tgtEl>
                                      </p:cBhvr>
                                    </p:animEffect>
                                  </p:childTnLst>
                                </p:cTn>
                              </p:par>
                              <p:par>
                                <p:cTn id="36" presetID="2" presetClass="entr" presetSubtype="4" decel="100000" fill="hold" nodeType="withEffect">
                                  <p:stCondLst>
                                    <p:cond delay="25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250" fill="hold"/>
                                        <p:tgtEl>
                                          <p:spTgt spid="3"/>
                                        </p:tgtEl>
                                        <p:attrNameLst>
                                          <p:attrName>ppt_x</p:attrName>
                                        </p:attrNameLst>
                                      </p:cBhvr>
                                      <p:tavLst>
                                        <p:tav tm="0">
                                          <p:val>
                                            <p:strVal val="#ppt_x"/>
                                          </p:val>
                                        </p:tav>
                                        <p:tav tm="100000">
                                          <p:val>
                                            <p:strVal val="#ppt_x"/>
                                          </p:val>
                                        </p:tav>
                                      </p:tavLst>
                                    </p:anim>
                                    <p:anim calcmode="lin" valueType="num">
                                      <p:cBhvr additive="base">
                                        <p:cTn id="39" dur="1250" fill="hold"/>
                                        <p:tgtEl>
                                          <p:spTgt spid="3"/>
                                        </p:tgtEl>
                                        <p:attrNameLst>
                                          <p:attrName>ppt_y</p:attrName>
                                        </p:attrNameLst>
                                      </p:cBhvr>
                                      <p:tavLst>
                                        <p:tav tm="0">
                                          <p:val>
                                            <p:strVal val="1+#ppt_h/2"/>
                                          </p:val>
                                        </p:tav>
                                        <p:tav tm="100000">
                                          <p:val>
                                            <p:strVal val="#ppt_y"/>
                                          </p:val>
                                        </p:tav>
                                      </p:tavLst>
                                    </p:anim>
                                  </p:childTnLst>
                                </p:cTn>
                              </p:par>
                              <p:par>
                                <p:cTn id="40" presetID="22" presetClass="entr" presetSubtype="1" fill="hold" nodeType="withEffect">
                                  <p:stCondLst>
                                    <p:cond delay="25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1000"/>
                                        <p:tgtEl>
                                          <p:spTgt spid="5"/>
                                        </p:tgtEl>
                                      </p:cBhvr>
                                    </p:animEffect>
                                  </p:childTnLst>
                                </p:cTn>
                              </p:par>
                              <p:par>
                                <p:cTn id="43" presetID="2" presetClass="entr" presetSubtype="4" decel="100000" fill="hold" nodeType="withEffect">
                                  <p:stCondLst>
                                    <p:cond delay="25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1250" fill="hold"/>
                                        <p:tgtEl>
                                          <p:spTgt spid="5"/>
                                        </p:tgtEl>
                                        <p:attrNameLst>
                                          <p:attrName>ppt_x</p:attrName>
                                        </p:attrNameLst>
                                      </p:cBhvr>
                                      <p:tavLst>
                                        <p:tav tm="0">
                                          <p:val>
                                            <p:strVal val="#ppt_x"/>
                                          </p:val>
                                        </p:tav>
                                        <p:tav tm="100000">
                                          <p:val>
                                            <p:strVal val="#ppt_x"/>
                                          </p:val>
                                        </p:tav>
                                      </p:tavLst>
                                    </p:anim>
                                    <p:anim calcmode="lin" valueType="num">
                                      <p:cBhvr additive="base">
                                        <p:cTn id="46"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0" grpId="0"/>
      <p:bldP spid="20" grpId="1"/>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91259" y="6305393"/>
            <a:ext cx="11157817" cy="196592"/>
          </a:xfrm>
        </p:spPr>
        <p:txBody>
          <a:bodyPr/>
          <a:lstStyle/>
          <a:p>
            <a:pPr>
              <a:lnSpc>
                <a:spcPct val="100000"/>
              </a:lnSpc>
            </a:pPr>
            <a:r>
              <a:rPr lang="da-DK" sz="1100" i="1" noProof="0" dirty="0">
                <a:solidFill>
                  <a:schemeClr val="tx1"/>
                </a:solidFill>
                <a:latin typeface="+mn-lt"/>
              </a:rPr>
              <a:t>*Disse omkostninger vil blive trukket fra restværdien.</a:t>
            </a:r>
          </a:p>
        </p:txBody>
      </p:sp>
      <p:sp>
        <p:nvSpPr>
          <p:cNvPr id="3" name="Title 2"/>
          <p:cNvSpPr>
            <a:spLocks noGrp="1"/>
          </p:cNvSpPr>
          <p:nvPr>
            <p:ph type="title"/>
          </p:nvPr>
        </p:nvSpPr>
        <p:spPr>
          <a:xfrm>
            <a:off x="517091" y="729648"/>
            <a:ext cx="11157817" cy="445500"/>
          </a:xfrm>
        </p:spPr>
        <p:txBody>
          <a:bodyPr/>
          <a:lstStyle/>
          <a:p>
            <a:r>
              <a:rPr lang="da-DK" b="0" noProof="0" dirty="0">
                <a:latin typeface="Playfair Display" pitchFamily="2" charset="77"/>
              </a:rPr>
              <a:t>Hvad koster vores </a:t>
            </a:r>
            <a:r>
              <a:rPr lang="da-DK" b="0" noProof="0" dirty="0">
                <a:solidFill>
                  <a:srgbClr val="00A274"/>
                </a:solidFill>
                <a:latin typeface="Playfair Display" pitchFamily="2" charset="77"/>
              </a:rPr>
              <a:t>serviceydelser?</a:t>
            </a:r>
          </a:p>
        </p:txBody>
      </p:sp>
      <p:sp>
        <p:nvSpPr>
          <p:cNvPr id="7" name="Freeform 6"/>
          <p:cNvSpPr/>
          <p:nvPr/>
        </p:nvSpPr>
        <p:spPr bwMode="auto">
          <a:xfrm>
            <a:off x="683768" y="1511802"/>
            <a:ext cx="2594864" cy="4527337"/>
          </a:xfrm>
          <a:custGeom>
            <a:avLst/>
            <a:gdLst>
              <a:gd name="connsiteX0" fmla="*/ 0 w 1946148"/>
              <a:gd name="connsiteY0" fmla="*/ 0 h 1930634"/>
              <a:gd name="connsiteX1" fmla="*/ 1946148 w 1946148"/>
              <a:gd name="connsiteY1" fmla="*/ 0 h 1930634"/>
              <a:gd name="connsiteX2" fmla="*/ 1946148 w 1946148"/>
              <a:gd name="connsiteY2" fmla="*/ 1930634 h 1930634"/>
              <a:gd name="connsiteX3" fmla="*/ 0 w 1946148"/>
              <a:gd name="connsiteY3" fmla="*/ 1930634 h 1930634"/>
            </a:gdLst>
            <a:ahLst/>
            <a:cxnLst>
              <a:cxn ang="0">
                <a:pos x="connsiteX0" y="connsiteY0"/>
              </a:cxn>
              <a:cxn ang="0">
                <a:pos x="connsiteX1" y="connsiteY1"/>
              </a:cxn>
              <a:cxn ang="0">
                <a:pos x="connsiteX2" y="connsiteY2"/>
              </a:cxn>
              <a:cxn ang="0">
                <a:pos x="connsiteX3" y="connsiteY3"/>
              </a:cxn>
            </a:cxnLst>
            <a:rect l="l" t="t" r="r" b="b"/>
            <a:pathLst>
              <a:path w="1946148" h="1930634">
                <a:moveTo>
                  <a:pt x="0" y="0"/>
                </a:moveTo>
                <a:lnTo>
                  <a:pt x="1946148" y="0"/>
                </a:lnTo>
                <a:lnTo>
                  <a:pt x="1946148" y="1930634"/>
                </a:lnTo>
                <a:lnTo>
                  <a:pt x="0" y="1930634"/>
                </a:lnTo>
                <a:close/>
              </a:path>
            </a:pathLst>
          </a:custGeom>
          <a:solidFill>
            <a:schemeClr val="bg1">
              <a:lumMod val="95000"/>
              <a:alpha val="50000"/>
            </a:schemeClr>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da-DK" sz="1333" noProof="0" dirty="0">
              <a:latin typeface="Montserrat (Body)"/>
            </a:endParaRPr>
          </a:p>
        </p:txBody>
      </p:sp>
      <p:sp>
        <p:nvSpPr>
          <p:cNvPr id="8" name="Freeform 7"/>
          <p:cNvSpPr/>
          <p:nvPr/>
        </p:nvSpPr>
        <p:spPr bwMode="auto">
          <a:xfrm>
            <a:off x="683768" y="1511802"/>
            <a:ext cx="2594864" cy="105757"/>
          </a:xfrm>
          <a:custGeom>
            <a:avLst/>
            <a:gdLst>
              <a:gd name="connsiteX0" fmla="*/ 0 w 1946148"/>
              <a:gd name="connsiteY0" fmla="*/ 0 h 455432"/>
              <a:gd name="connsiteX1" fmla="*/ 1946148 w 1946148"/>
              <a:gd name="connsiteY1" fmla="*/ 0 h 455432"/>
              <a:gd name="connsiteX2" fmla="*/ 1946148 w 1946148"/>
              <a:gd name="connsiteY2" fmla="*/ 455432 h 455432"/>
              <a:gd name="connsiteX3" fmla="*/ 0 w 1946148"/>
              <a:gd name="connsiteY3" fmla="*/ 455432 h 455432"/>
            </a:gdLst>
            <a:ahLst/>
            <a:cxnLst>
              <a:cxn ang="0">
                <a:pos x="connsiteX0" y="connsiteY0"/>
              </a:cxn>
              <a:cxn ang="0">
                <a:pos x="connsiteX1" y="connsiteY1"/>
              </a:cxn>
              <a:cxn ang="0">
                <a:pos x="connsiteX2" y="connsiteY2"/>
              </a:cxn>
              <a:cxn ang="0">
                <a:pos x="connsiteX3" y="connsiteY3"/>
              </a:cxn>
            </a:cxnLst>
            <a:rect l="l" t="t" r="r" b="b"/>
            <a:pathLst>
              <a:path w="1946148" h="455432">
                <a:moveTo>
                  <a:pt x="0" y="0"/>
                </a:moveTo>
                <a:lnTo>
                  <a:pt x="1946148" y="0"/>
                </a:lnTo>
                <a:lnTo>
                  <a:pt x="1946148" y="455432"/>
                </a:lnTo>
                <a:lnTo>
                  <a:pt x="0" y="455432"/>
                </a:lnTo>
                <a:close/>
              </a:path>
            </a:pathLst>
          </a:custGeom>
          <a:solidFill>
            <a:srgbClr val="00A274"/>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da-DK" sz="3200" b="1" noProof="0" dirty="0">
              <a:solidFill>
                <a:schemeClr val="bg1"/>
              </a:solidFill>
              <a:latin typeface="Montserrat (Body)"/>
            </a:endParaRPr>
          </a:p>
        </p:txBody>
      </p:sp>
      <p:sp>
        <p:nvSpPr>
          <p:cNvPr id="40" name="Rectangle 39"/>
          <p:cNvSpPr/>
          <p:nvPr/>
        </p:nvSpPr>
        <p:spPr>
          <a:xfrm>
            <a:off x="1178215" y="4669285"/>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GDPR </a:t>
            </a:r>
            <a:r>
              <a:rPr lang="da-DK" sz="900" noProof="0" dirty="0" err="1">
                <a:solidFill>
                  <a:schemeClr val="tx1">
                    <a:lumMod val="75000"/>
                    <a:lumOff val="25000"/>
                  </a:schemeClr>
                </a:solidFill>
              </a:rPr>
              <a:t>Compliant</a:t>
            </a:r>
            <a:endParaRPr lang="da-DK" sz="900" noProof="0" dirty="0">
              <a:solidFill>
                <a:schemeClr val="tx1">
                  <a:lumMod val="75000"/>
                  <a:lumOff val="25000"/>
                </a:schemeClr>
              </a:solidFill>
            </a:endParaRPr>
          </a:p>
        </p:txBody>
      </p:sp>
      <p:sp>
        <p:nvSpPr>
          <p:cNvPr id="41" name="Rectangle 40"/>
          <p:cNvSpPr/>
          <p:nvPr/>
        </p:nvSpPr>
        <p:spPr>
          <a:xfrm>
            <a:off x="1178215" y="3565301"/>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NIST-800-88r1 </a:t>
            </a:r>
            <a:r>
              <a:rPr lang="da-DK" sz="900" noProof="0" dirty="0" err="1">
                <a:solidFill>
                  <a:schemeClr val="tx1">
                    <a:lumMod val="75000"/>
                    <a:lumOff val="25000"/>
                  </a:schemeClr>
                </a:solidFill>
              </a:rPr>
              <a:t>Purge</a:t>
            </a:r>
            <a:r>
              <a:rPr lang="da-DK" sz="900" noProof="0" dirty="0">
                <a:solidFill>
                  <a:schemeClr val="tx1">
                    <a:lumMod val="75000"/>
                    <a:lumOff val="25000"/>
                  </a:schemeClr>
                </a:solidFill>
              </a:rPr>
              <a:t> Standard</a:t>
            </a:r>
          </a:p>
        </p:txBody>
      </p:sp>
      <p:sp>
        <p:nvSpPr>
          <p:cNvPr id="42" name="Rectangle 41"/>
          <p:cNvSpPr/>
          <p:nvPr/>
        </p:nvSpPr>
        <p:spPr>
          <a:xfrm>
            <a:off x="1178215" y="3841297"/>
            <a:ext cx="1879787" cy="184346"/>
          </a:xfrm>
          <a:prstGeom prst="rect">
            <a:avLst/>
          </a:prstGeom>
        </p:spPr>
        <p:txBody>
          <a:bodyPr wrap="square" lIns="0" tIns="0" rIns="0" bIns="0" anchor="ctr">
            <a:spAutoFit/>
          </a:bodyPr>
          <a:lstStyle/>
          <a:p>
            <a:pPr>
              <a:lnSpc>
                <a:spcPct val="150000"/>
              </a:lnSpc>
            </a:pPr>
            <a:r>
              <a:rPr lang="da-DK" sz="900" dirty="0">
                <a:solidFill>
                  <a:schemeClr val="tx1">
                    <a:lumMod val="75000"/>
                    <a:lumOff val="25000"/>
                  </a:schemeClr>
                </a:solidFill>
              </a:rPr>
              <a:t>Unik certifikat per enhed</a:t>
            </a:r>
            <a:endParaRPr lang="da-DK" sz="900" noProof="0" dirty="0">
              <a:solidFill>
                <a:schemeClr val="tx1">
                  <a:lumMod val="75000"/>
                  <a:lumOff val="25000"/>
                </a:schemeClr>
              </a:solidFill>
            </a:endParaRPr>
          </a:p>
        </p:txBody>
      </p:sp>
      <p:sp>
        <p:nvSpPr>
          <p:cNvPr id="43" name="Rectangle 42"/>
          <p:cNvSpPr/>
          <p:nvPr/>
        </p:nvSpPr>
        <p:spPr>
          <a:xfrm>
            <a:off x="1178215" y="4117292"/>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Vi gemmer certifikater i 5 år</a:t>
            </a:r>
          </a:p>
        </p:txBody>
      </p:sp>
      <p:sp>
        <p:nvSpPr>
          <p:cNvPr id="44" name="Rectangle 43"/>
          <p:cNvSpPr/>
          <p:nvPr/>
        </p:nvSpPr>
        <p:spPr>
          <a:xfrm>
            <a:off x="1178215" y="4393288"/>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Godkendt af Datatilsynet</a:t>
            </a:r>
          </a:p>
        </p:txBody>
      </p:sp>
      <p:sp>
        <p:nvSpPr>
          <p:cNvPr id="46" name="Freeform 13"/>
          <p:cNvSpPr>
            <a:spLocks/>
          </p:cNvSpPr>
          <p:nvPr/>
        </p:nvSpPr>
        <p:spPr bwMode="auto">
          <a:xfrm>
            <a:off x="904400" y="3587789"/>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47" name="Freeform 13"/>
          <p:cNvSpPr>
            <a:spLocks/>
          </p:cNvSpPr>
          <p:nvPr/>
        </p:nvSpPr>
        <p:spPr bwMode="auto">
          <a:xfrm>
            <a:off x="904400" y="3863785"/>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48" name="Freeform 13"/>
          <p:cNvSpPr>
            <a:spLocks/>
          </p:cNvSpPr>
          <p:nvPr/>
        </p:nvSpPr>
        <p:spPr bwMode="auto">
          <a:xfrm>
            <a:off x="904400" y="412588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49" name="Freeform 13"/>
          <p:cNvSpPr>
            <a:spLocks/>
          </p:cNvSpPr>
          <p:nvPr/>
        </p:nvSpPr>
        <p:spPr bwMode="auto">
          <a:xfrm>
            <a:off x="904400" y="441577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50" name="Freeform 13"/>
          <p:cNvSpPr>
            <a:spLocks/>
          </p:cNvSpPr>
          <p:nvPr/>
        </p:nvSpPr>
        <p:spPr bwMode="auto">
          <a:xfrm>
            <a:off x="904400" y="4691773"/>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52" name="Rectangle 51"/>
          <p:cNvSpPr/>
          <p:nvPr/>
        </p:nvSpPr>
        <p:spPr>
          <a:xfrm>
            <a:off x="1235586" y="1762469"/>
            <a:ext cx="1491242" cy="307777"/>
          </a:xfrm>
          <a:prstGeom prst="rect">
            <a:avLst/>
          </a:prstGeom>
        </p:spPr>
        <p:txBody>
          <a:bodyPr wrap="none" anchor="ctr">
            <a:spAutoFit/>
          </a:bodyPr>
          <a:lstStyle/>
          <a:p>
            <a:pPr algn="ctr"/>
            <a:r>
              <a:rPr lang="da-DK" sz="1400" b="1" noProof="0" dirty="0">
                <a:solidFill>
                  <a:srgbClr val="00A274"/>
                </a:solidFill>
                <a:latin typeface="+mj-lt"/>
              </a:rPr>
              <a:t>DATASLETNING</a:t>
            </a:r>
          </a:p>
        </p:txBody>
      </p:sp>
      <p:cxnSp>
        <p:nvCxnSpPr>
          <p:cNvPr id="54" name="Straight Connector 53"/>
          <p:cNvCxnSpPr/>
          <p:nvPr/>
        </p:nvCxnSpPr>
        <p:spPr>
          <a:xfrm>
            <a:off x="696883" y="3015855"/>
            <a:ext cx="25686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49489" y="2739843"/>
            <a:ext cx="1863425" cy="143565"/>
          </a:xfrm>
          <a:prstGeom prst="rect">
            <a:avLst/>
          </a:prstGeom>
        </p:spPr>
        <p:txBody>
          <a:bodyPr wrap="square" lIns="0" tIns="0" rIns="0" bIns="0" anchor="ctr">
            <a:spAutoFit/>
          </a:bodyPr>
          <a:lstStyle/>
          <a:p>
            <a:pPr algn="ctr"/>
            <a:r>
              <a:rPr lang="da-DK" sz="933" noProof="0" dirty="0">
                <a:solidFill>
                  <a:schemeClr val="bg1">
                    <a:lumMod val="65000"/>
                  </a:schemeClr>
                </a:solidFill>
              </a:rPr>
              <a:t>Per enhed</a:t>
            </a:r>
          </a:p>
        </p:txBody>
      </p:sp>
      <p:grpSp>
        <p:nvGrpSpPr>
          <p:cNvPr id="53" name="Group 52"/>
          <p:cNvGrpSpPr/>
          <p:nvPr/>
        </p:nvGrpSpPr>
        <p:grpSpPr>
          <a:xfrm>
            <a:off x="1113171" y="2085337"/>
            <a:ext cx="1828656" cy="666785"/>
            <a:chOff x="1730716" y="1965325"/>
            <a:chExt cx="1371492" cy="500089"/>
          </a:xfrm>
        </p:grpSpPr>
        <p:sp>
          <p:nvSpPr>
            <p:cNvPr id="63" name="Rectangle 62"/>
            <p:cNvSpPr/>
            <p:nvPr/>
          </p:nvSpPr>
          <p:spPr>
            <a:xfrm>
              <a:off x="1730716" y="1965325"/>
              <a:ext cx="907112" cy="500089"/>
            </a:xfrm>
            <a:prstGeom prst="rect">
              <a:avLst/>
            </a:prstGeom>
          </p:spPr>
          <p:txBody>
            <a:bodyPr wrap="square" anchor="ctr">
              <a:spAutoFit/>
            </a:bodyPr>
            <a:lstStyle/>
            <a:p>
              <a:pPr algn="ctr"/>
              <a:r>
                <a:rPr lang="da-DK" sz="3733" noProof="0" dirty="0">
                  <a:solidFill>
                    <a:schemeClr val="tx1">
                      <a:lumMod val="75000"/>
                      <a:lumOff val="25000"/>
                    </a:schemeClr>
                  </a:solidFill>
                  <a:latin typeface="+mj-lt"/>
                </a:rPr>
                <a:t>49</a:t>
              </a:r>
              <a:endParaRPr lang="da-DK" sz="2667" noProof="0" dirty="0">
                <a:solidFill>
                  <a:schemeClr val="tx1">
                    <a:lumMod val="75000"/>
                    <a:lumOff val="25000"/>
                  </a:schemeClr>
                </a:solidFill>
                <a:latin typeface="+mj-lt"/>
              </a:endParaRPr>
            </a:p>
          </p:txBody>
        </p:sp>
        <p:sp>
          <p:nvSpPr>
            <p:cNvPr id="64" name="Rectangle 63"/>
            <p:cNvSpPr/>
            <p:nvPr/>
          </p:nvSpPr>
          <p:spPr>
            <a:xfrm>
              <a:off x="2321856" y="2090709"/>
              <a:ext cx="780352" cy="173124"/>
            </a:xfrm>
            <a:prstGeom prst="rect">
              <a:avLst/>
            </a:prstGeom>
          </p:spPr>
          <p:txBody>
            <a:bodyPr wrap="square" anchor="ctr">
              <a:spAutoFit/>
            </a:bodyPr>
            <a:lstStyle/>
            <a:p>
              <a:pPr algn="ctr"/>
              <a:r>
                <a:rPr lang="da-DK" sz="900" noProof="0" dirty="0" err="1">
                  <a:solidFill>
                    <a:schemeClr val="tx1">
                      <a:lumMod val="75000"/>
                      <a:lumOff val="25000"/>
                    </a:schemeClr>
                  </a:solidFill>
                </a:rPr>
                <a:t>Eks.moms</a:t>
              </a:r>
              <a:endParaRPr lang="da-DK" sz="3200" noProof="0" dirty="0">
                <a:solidFill>
                  <a:schemeClr val="tx1">
                    <a:lumMod val="75000"/>
                    <a:lumOff val="25000"/>
                  </a:schemeClr>
                </a:solidFill>
              </a:endParaRPr>
            </a:p>
          </p:txBody>
        </p:sp>
      </p:grpSp>
      <p:sp>
        <p:nvSpPr>
          <p:cNvPr id="68" name="Freeform 6">
            <a:extLst>
              <a:ext uri="{FF2B5EF4-FFF2-40B4-BE49-F238E27FC236}">
                <a16:creationId xmlns:a16="http://schemas.microsoft.com/office/drawing/2014/main" id="{281D995D-852C-4154-8AEE-DBF1BDE73D13}"/>
              </a:ext>
            </a:extLst>
          </p:cNvPr>
          <p:cNvSpPr/>
          <p:nvPr/>
        </p:nvSpPr>
        <p:spPr bwMode="auto">
          <a:xfrm>
            <a:off x="3426968" y="1511802"/>
            <a:ext cx="2594864" cy="4527337"/>
          </a:xfrm>
          <a:custGeom>
            <a:avLst/>
            <a:gdLst>
              <a:gd name="connsiteX0" fmla="*/ 0 w 1946148"/>
              <a:gd name="connsiteY0" fmla="*/ 0 h 1930634"/>
              <a:gd name="connsiteX1" fmla="*/ 1946148 w 1946148"/>
              <a:gd name="connsiteY1" fmla="*/ 0 h 1930634"/>
              <a:gd name="connsiteX2" fmla="*/ 1946148 w 1946148"/>
              <a:gd name="connsiteY2" fmla="*/ 1930634 h 1930634"/>
              <a:gd name="connsiteX3" fmla="*/ 0 w 1946148"/>
              <a:gd name="connsiteY3" fmla="*/ 1930634 h 1930634"/>
            </a:gdLst>
            <a:ahLst/>
            <a:cxnLst>
              <a:cxn ang="0">
                <a:pos x="connsiteX0" y="connsiteY0"/>
              </a:cxn>
              <a:cxn ang="0">
                <a:pos x="connsiteX1" y="connsiteY1"/>
              </a:cxn>
              <a:cxn ang="0">
                <a:pos x="connsiteX2" y="connsiteY2"/>
              </a:cxn>
              <a:cxn ang="0">
                <a:pos x="connsiteX3" y="connsiteY3"/>
              </a:cxn>
            </a:cxnLst>
            <a:rect l="l" t="t" r="r" b="b"/>
            <a:pathLst>
              <a:path w="1946148" h="1930634">
                <a:moveTo>
                  <a:pt x="0" y="0"/>
                </a:moveTo>
                <a:lnTo>
                  <a:pt x="1946148" y="0"/>
                </a:lnTo>
                <a:lnTo>
                  <a:pt x="1946148" y="1930634"/>
                </a:lnTo>
                <a:lnTo>
                  <a:pt x="0" y="1930634"/>
                </a:lnTo>
                <a:close/>
              </a:path>
            </a:pathLst>
          </a:custGeom>
          <a:solidFill>
            <a:schemeClr val="bg1">
              <a:lumMod val="95000"/>
              <a:alpha val="50000"/>
            </a:schemeClr>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da-DK" sz="1333" noProof="0" dirty="0">
              <a:latin typeface="Montserrat (Body)"/>
            </a:endParaRPr>
          </a:p>
        </p:txBody>
      </p:sp>
      <p:sp>
        <p:nvSpPr>
          <p:cNvPr id="69" name="Freeform 7">
            <a:extLst>
              <a:ext uri="{FF2B5EF4-FFF2-40B4-BE49-F238E27FC236}">
                <a16:creationId xmlns:a16="http://schemas.microsoft.com/office/drawing/2014/main" id="{FAAD4088-5FFF-4A79-9E93-8F4DA1BD5B97}"/>
              </a:ext>
            </a:extLst>
          </p:cNvPr>
          <p:cNvSpPr/>
          <p:nvPr/>
        </p:nvSpPr>
        <p:spPr bwMode="auto">
          <a:xfrm>
            <a:off x="3426968" y="1511802"/>
            <a:ext cx="2594864" cy="105757"/>
          </a:xfrm>
          <a:custGeom>
            <a:avLst/>
            <a:gdLst>
              <a:gd name="connsiteX0" fmla="*/ 0 w 1946148"/>
              <a:gd name="connsiteY0" fmla="*/ 0 h 455432"/>
              <a:gd name="connsiteX1" fmla="*/ 1946148 w 1946148"/>
              <a:gd name="connsiteY1" fmla="*/ 0 h 455432"/>
              <a:gd name="connsiteX2" fmla="*/ 1946148 w 1946148"/>
              <a:gd name="connsiteY2" fmla="*/ 455432 h 455432"/>
              <a:gd name="connsiteX3" fmla="*/ 0 w 1946148"/>
              <a:gd name="connsiteY3" fmla="*/ 455432 h 455432"/>
            </a:gdLst>
            <a:ahLst/>
            <a:cxnLst>
              <a:cxn ang="0">
                <a:pos x="connsiteX0" y="connsiteY0"/>
              </a:cxn>
              <a:cxn ang="0">
                <a:pos x="connsiteX1" y="connsiteY1"/>
              </a:cxn>
              <a:cxn ang="0">
                <a:pos x="connsiteX2" y="connsiteY2"/>
              </a:cxn>
              <a:cxn ang="0">
                <a:pos x="connsiteX3" y="connsiteY3"/>
              </a:cxn>
            </a:cxnLst>
            <a:rect l="l" t="t" r="r" b="b"/>
            <a:pathLst>
              <a:path w="1946148" h="455432">
                <a:moveTo>
                  <a:pt x="0" y="0"/>
                </a:moveTo>
                <a:lnTo>
                  <a:pt x="1946148" y="0"/>
                </a:lnTo>
                <a:lnTo>
                  <a:pt x="1946148" y="455432"/>
                </a:lnTo>
                <a:lnTo>
                  <a:pt x="0" y="455432"/>
                </a:lnTo>
                <a:close/>
              </a:path>
            </a:pathLst>
          </a:custGeom>
          <a:solidFill>
            <a:srgbClr val="007050"/>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da-DK" sz="3200" b="1" noProof="0" dirty="0">
              <a:solidFill>
                <a:schemeClr val="bg1"/>
              </a:solidFill>
              <a:latin typeface="Montserrat (Body)"/>
            </a:endParaRPr>
          </a:p>
        </p:txBody>
      </p:sp>
      <p:sp>
        <p:nvSpPr>
          <p:cNvPr id="71" name="Rectangle 70">
            <a:extLst>
              <a:ext uri="{FF2B5EF4-FFF2-40B4-BE49-F238E27FC236}">
                <a16:creationId xmlns:a16="http://schemas.microsoft.com/office/drawing/2014/main" id="{B3550074-29E7-419F-9750-F5030A398429}"/>
              </a:ext>
            </a:extLst>
          </p:cNvPr>
          <p:cNvSpPr/>
          <p:nvPr/>
        </p:nvSpPr>
        <p:spPr>
          <a:xfrm>
            <a:off x="3921415" y="4669285"/>
            <a:ext cx="2087303"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Test af </a:t>
            </a:r>
            <a:r>
              <a:rPr lang="da-DK" sz="900" noProof="0" dirty="0" err="1">
                <a:solidFill>
                  <a:schemeClr val="tx1">
                    <a:lumMod val="75000"/>
                    <a:lumOff val="25000"/>
                  </a:schemeClr>
                </a:solidFill>
              </a:rPr>
              <a:t>touchpad</a:t>
            </a:r>
            <a:r>
              <a:rPr lang="da-DK" sz="900" noProof="0" dirty="0">
                <a:solidFill>
                  <a:schemeClr val="tx1">
                    <a:lumMod val="75000"/>
                    <a:lumOff val="25000"/>
                  </a:schemeClr>
                </a:solidFill>
              </a:rPr>
              <a:t>, skærm etc.</a:t>
            </a:r>
          </a:p>
        </p:txBody>
      </p:sp>
      <p:sp>
        <p:nvSpPr>
          <p:cNvPr id="72" name="Rectangle 71">
            <a:extLst>
              <a:ext uri="{FF2B5EF4-FFF2-40B4-BE49-F238E27FC236}">
                <a16:creationId xmlns:a16="http://schemas.microsoft.com/office/drawing/2014/main" id="{19AF2811-87AD-464C-A26B-BE74800387E0}"/>
              </a:ext>
            </a:extLst>
          </p:cNvPr>
          <p:cNvSpPr/>
          <p:nvPr/>
        </p:nvSpPr>
        <p:spPr>
          <a:xfrm>
            <a:off x="3921415" y="3564692"/>
            <a:ext cx="2028123" cy="185564"/>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Kosmetisk </a:t>
            </a:r>
            <a:r>
              <a:rPr lang="da-DK" sz="900" noProof="0" dirty="0" err="1">
                <a:solidFill>
                  <a:schemeClr val="tx1">
                    <a:lumMod val="75000"/>
                    <a:lumOff val="25000"/>
                  </a:schemeClr>
                </a:solidFill>
              </a:rPr>
              <a:t>Grading</a:t>
            </a:r>
            <a:endParaRPr lang="da-DK" sz="900" noProof="0" dirty="0">
              <a:solidFill>
                <a:schemeClr val="tx1">
                  <a:lumMod val="75000"/>
                  <a:lumOff val="25000"/>
                </a:schemeClr>
              </a:solidFill>
            </a:endParaRPr>
          </a:p>
        </p:txBody>
      </p:sp>
      <p:sp>
        <p:nvSpPr>
          <p:cNvPr id="73" name="Rectangle 72">
            <a:extLst>
              <a:ext uri="{FF2B5EF4-FFF2-40B4-BE49-F238E27FC236}">
                <a16:creationId xmlns:a16="http://schemas.microsoft.com/office/drawing/2014/main" id="{1D912A45-BC31-4AC8-B315-361F1E2EC71A}"/>
              </a:ext>
            </a:extLst>
          </p:cNvPr>
          <p:cNvSpPr/>
          <p:nvPr/>
        </p:nvSpPr>
        <p:spPr>
          <a:xfrm>
            <a:off x="3921415" y="3841297"/>
            <a:ext cx="1879787" cy="184346"/>
          </a:xfrm>
          <a:prstGeom prst="rect">
            <a:avLst/>
          </a:prstGeom>
        </p:spPr>
        <p:txBody>
          <a:bodyPr wrap="square" lIns="0" tIns="0" rIns="0" bIns="0" anchor="ctr">
            <a:spAutoFit/>
          </a:bodyPr>
          <a:lstStyle/>
          <a:p>
            <a:pPr>
              <a:lnSpc>
                <a:spcPct val="150000"/>
              </a:lnSpc>
            </a:pPr>
            <a:r>
              <a:rPr lang="da-DK" sz="900" dirty="0">
                <a:solidFill>
                  <a:schemeClr val="tx1">
                    <a:lumMod val="75000"/>
                    <a:lumOff val="25000"/>
                  </a:schemeClr>
                </a:solidFill>
              </a:rPr>
              <a:t>Batteri og funktionstest</a:t>
            </a:r>
            <a:endParaRPr lang="da-DK" sz="900" noProof="0" dirty="0">
              <a:solidFill>
                <a:schemeClr val="tx1">
                  <a:lumMod val="75000"/>
                  <a:lumOff val="25000"/>
                </a:schemeClr>
              </a:solidFill>
            </a:endParaRPr>
          </a:p>
        </p:txBody>
      </p:sp>
      <p:sp>
        <p:nvSpPr>
          <p:cNvPr id="74" name="Rectangle 73">
            <a:extLst>
              <a:ext uri="{FF2B5EF4-FFF2-40B4-BE49-F238E27FC236}">
                <a16:creationId xmlns:a16="http://schemas.microsoft.com/office/drawing/2014/main" id="{9EC9DD18-7CA9-4685-8119-49B6023F3C59}"/>
              </a:ext>
            </a:extLst>
          </p:cNvPr>
          <p:cNvSpPr/>
          <p:nvPr/>
        </p:nvSpPr>
        <p:spPr>
          <a:xfrm>
            <a:off x="3921415" y="4117292"/>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Test af alle porte </a:t>
            </a:r>
          </a:p>
        </p:txBody>
      </p:sp>
      <p:sp>
        <p:nvSpPr>
          <p:cNvPr id="75" name="Rectangle 74">
            <a:extLst>
              <a:ext uri="{FF2B5EF4-FFF2-40B4-BE49-F238E27FC236}">
                <a16:creationId xmlns:a16="http://schemas.microsoft.com/office/drawing/2014/main" id="{9DDDD25D-C5A1-4BF8-AF78-ADFCF990CC20}"/>
              </a:ext>
            </a:extLst>
          </p:cNvPr>
          <p:cNvSpPr/>
          <p:nvPr/>
        </p:nvSpPr>
        <p:spPr>
          <a:xfrm>
            <a:off x="3921415" y="4288805"/>
            <a:ext cx="1879787" cy="393313"/>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Test a WLAN/WLAN, mikrofon, </a:t>
            </a:r>
            <a:r>
              <a:rPr lang="da-DK" sz="900" noProof="0" dirty="0" err="1">
                <a:solidFill>
                  <a:schemeClr val="tx1">
                    <a:lumMod val="75000"/>
                    <a:lumOff val="25000"/>
                  </a:schemeClr>
                </a:solidFill>
              </a:rPr>
              <a:t>kameta</a:t>
            </a:r>
            <a:r>
              <a:rPr lang="da-DK" sz="900" noProof="0" dirty="0">
                <a:solidFill>
                  <a:schemeClr val="tx1">
                    <a:lumMod val="75000"/>
                    <a:lumOff val="25000"/>
                  </a:schemeClr>
                </a:solidFill>
              </a:rPr>
              <a:t> et.</a:t>
            </a:r>
          </a:p>
        </p:txBody>
      </p:sp>
      <p:sp>
        <p:nvSpPr>
          <p:cNvPr id="77" name="Freeform 13">
            <a:extLst>
              <a:ext uri="{FF2B5EF4-FFF2-40B4-BE49-F238E27FC236}">
                <a16:creationId xmlns:a16="http://schemas.microsoft.com/office/drawing/2014/main" id="{C55AA2BB-D8DA-40CD-912B-49D66ADF26F0}"/>
              </a:ext>
            </a:extLst>
          </p:cNvPr>
          <p:cNvSpPr>
            <a:spLocks/>
          </p:cNvSpPr>
          <p:nvPr/>
        </p:nvSpPr>
        <p:spPr bwMode="auto">
          <a:xfrm>
            <a:off x="3647600" y="3587789"/>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705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78" name="Freeform 13">
            <a:extLst>
              <a:ext uri="{FF2B5EF4-FFF2-40B4-BE49-F238E27FC236}">
                <a16:creationId xmlns:a16="http://schemas.microsoft.com/office/drawing/2014/main" id="{AD2C14F1-CF8B-4A90-8CAD-7BC42A7974A5}"/>
              </a:ext>
            </a:extLst>
          </p:cNvPr>
          <p:cNvSpPr>
            <a:spLocks/>
          </p:cNvSpPr>
          <p:nvPr/>
        </p:nvSpPr>
        <p:spPr bwMode="auto">
          <a:xfrm>
            <a:off x="3647600" y="3863785"/>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705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79" name="Freeform 13">
            <a:extLst>
              <a:ext uri="{FF2B5EF4-FFF2-40B4-BE49-F238E27FC236}">
                <a16:creationId xmlns:a16="http://schemas.microsoft.com/office/drawing/2014/main" id="{88B924CB-9EAC-419D-BE42-5DD88A3FA9A6}"/>
              </a:ext>
            </a:extLst>
          </p:cNvPr>
          <p:cNvSpPr>
            <a:spLocks/>
          </p:cNvSpPr>
          <p:nvPr/>
        </p:nvSpPr>
        <p:spPr bwMode="auto">
          <a:xfrm>
            <a:off x="3647600" y="412588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705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80" name="Freeform 13">
            <a:extLst>
              <a:ext uri="{FF2B5EF4-FFF2-40B4-BE49-F238E27FC236}">
                <a16:creationId xmlns:a16="http://schemas.microsoft.com/office/drawing/2014/main" id="{6515E2C7-3ED3-4F7B-A9F6-EF7CBDF98894}"/>
              </a:ext>
            </a:extLst>
          </p:cNvPr>
          <p:cNvSpPr>
            <a:spLocks/>
          </p:cNvSpPr>
          <p:nvPr/>
        </p:nvSpPr>
        <p:spPr bwMode="auto">
          <a:xfrm>
            <a:off x="3647600" y="441577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705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81" name="Freeform 13">
            <a:extLst>
              <a:ext uri="{FF2B5EF4-FFF2-40B4-BE49-F238E27FC236}">
                <a16:creationId xmlns:a16="http://schemas.microsoft.com/office/drawing/2014/main" id="{8E14C91A-9A53-48AA-8E0C-A5819BD62364}"/>
              </a:ext>
            </a:extLst>
          </p:cNvPr>
          <p:cNvSpPr>
            <a:spLocks/>
          </p:cNvSpPr>
          <p:nvPr/>
        </p:nvSpPr>
        <p:spPr bwMode="auto">
          <a:xfrm>
            <a:off x="3647600" y="4691773"/>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7050"/>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83" name="Rectangle 82">
            <a:extLst>
              <a:ext uri="{FF2B5EF4-FFF2-40B4-BE49-F238E27FC236}">
                <a16:creationId xmlns:a16="http://schemas.microsoft.com/office/drawing/2014/main" id="{9363D3EE-1C0E-4321-B1F6-F5AAB1BF80A5}"/>
              </a:ext>
            </a:extLst>
          </p:cNvPr>
          <p:cNvSpPr/>
          <p:nvPr/>
        </p:nvSpPr>
        <p:spPr>
          <a:xfrm>
            <a:off x="3864232" y="1747081"/>
            <a:ext cx="1720343" cy="338554"/>
          </a:xfrm>
          <a:prstGeom prst="rect">
            <a:avLst/>
          </a:prstGeom>
        </p:spPr>
        <p:txBody>
          <a:bodyPr wrap="none" anchor="ctr">
            <a:spAutoFit/>
          </a:bodyPr>
          <a:lstStyle/>
          <a:p>
            <a:pPr algn="ctr"/>
            <a:r>
              <a:rPr lang="da-DK" sz="1400" b="1" noProof="0" dirty="0">
                <a:solidFill>
                  <a:srgbClr val="007050"/>
                </a:solidFill>
                <a:latin typeface="+mj-lt"/>
              </a:rPr>
              <a:t>GRADING</a:t>
            </a:r>
            <a:r>
              <a:rPr lang="da-DK" sz="1600" b="1" noProof="0" dirty="0">
                <a:solidFill>
                  <a:srgbClr val="007050"/>
                </a:solidFill>
                <a:latin typeface="+mj-lt"/>
              </a:rPr>
              <a:t> &amp; TEST</a:t>
            </a:r>
          </a:p>
        </p:txBody>
      </p:sp>
      <p:cxnSp>
        <p:nvCxnSpPr>
          <p:cNvPr id="84" name="Straight Connector 83">
            <a:extLst>
              <a:ext uri="{FF2B5EF4-FFF2-40B4-BE49-F238E27FC236}">
                <a16:creationId xmlns:a16="http://schemas.microsoft.com/office/drawing/2014/main" id="{320FC4DA-3255-4194-8E25-D8B6D3DDF28D}"/>
              </a:ext>
            </a:extLst>
          </p:cNvPr>
          <p:cNvCxnSpPr/>
          <p:nvPr/>
        </p:nvCxnSpPr>
        <p:spPr>
          <a:xfrm>
            <a:off x="3440083" y="3015855"/>
            <a:ext cx="25686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15549398-CDBD-44E3-B766-80FC0341AACD}"/>
              </a:ext>
            </a:extLst>
          </p:cNvPr>
          <p:cNvSpPr/>
          <p:nvPr/>
        </p:nvSpPr>
        <p:spPr>
          <a:xfrm>
            <a:off x="3792689" y="2739843"/>
            <a:ext cx="1863425" cy="143565"/>
          </a:xfrm>
          <a:prstGeom prst="rect">
            <a:avLst/>
          </a:prstGeom>
        </p:spPr>
        <p:txBody>
          <a:bodyPr wrap="square" lIns="0" tIns="0" rIns="0" bIns="0" anchor="ctr">
            <a:spAutoFit/>
          </a:bodyPr>
          <a:lstStyle/>
          <a:p>
            <a:pPr algn="ctr"/>
            <a:r>
              <a:rPr lang="da-DK" sz="933" noProof="0" dirty="0">
                <a:solidFill>
                  <a:schemeClr val="bg1">
                    <a:lumMod val="65000"/>
                  </a:schemeClr>
                </a:solidFill>
              </a:rPr>
              <a:t>Per enhed</a:t>
            </a:r>
          </a:p>
        </p:txBody>
      </p:sp>
      <p:grpSp>
        <p:nvGrpSpPr>
          <p:cNvPr id="86" name="Group 85">
            <a:extLst>
              <a:ext uri="{FF2B5EF4-FFF2-40B4-BE49-F238E27FC236}">
                <a16:creationId xmlns:a16="http://schemas.microsoft.com/office/drawing/2014/main" id="{6D202C19-BFC0-4ADA-8F8F-1FA874C6DC75}"/>
              </a:ext>
            </a:extLst>
          </p:cNvPr>
          <p:cNvGrpSpPr/>
          <p:nvPr/>
        </p:nvGrpSpPr>
        <p:grpSpPr>
          <a:xfrm>
            <a:off x="3856371" y="2085337"/>
            <a:ext cx="1828656" cy="666785"/>
            <a:chOff x="1730716" y="1965325"/>
            <a:chExt cx="1371492" cy="500089"/>
          </a:xfrm>
        </p:grpSpPr>
        <p:sp>
          <p:nvSpPr>
            <p:cNvPr id="87" name="Rectangle 86">
              <a:extLst>
                <a:ext uri="{FF2B5EF4-FFF2-40B4-BE49-F238E27FC236}">
                  <a16:creationId xmlns:a16="http://schemas.microsoft.com/office/drawing/2014/main" id="{349B2740-E886-4522-BA7C-C86EC22ECA1F}"/>
                </a:ext>
              </a:extLst>
            </p:cNvPr>
            <p:cNvSpPr/>
            <p:nvPr/>
          </p:nvSpPr>
          <p:spPr>
            <a:xfrm>
              <a:off x="1730716" y="1965325"/>
              <a:ext cx="907112" cy="500089"/>
            </a:xfrm>
            <a:prstGeom prst="rect">
              <a:avLst/>
            </a:prstGeom>
          </p:spPr>
          <p:txBody>
            <a:bodyPr wrap="square" anchor="ctr">
              <a:spAutoFit/>
            </a:bodyPr>
            <a:lstStyle/>
            <a:p>
              <a:pPr algn="ctr"/>
              <a:r>
                <a:rPr lang="da-DK" sz="3733" b="1" noProof="0" dirty="0">
                  <a:solidFill>
                    <a:schemeClr val="tx1">
                      <a:lumMod val="75000"/>
                      <a:lumOff val="25000"/>
                    </a:schemeClr>
                  </a:solidFill>
                  <a:latin typeface="+mj-lt"/>
                </a:rPr>
                <a:t>66</a:t>
              </a:r>
              <a:endParaRPr lang="da-DK" sz="2667" b="1" noProof="0" dirty="0">
                <a:solidFill>
                  <a:schemeClr val="tx1">
                    <a:lumMod val="75000"/>
                    <a:lumOff val="25000"/>
                  </a:schemeClr>
                </a:solidFill>
                <a:latin typeface="+mj-lt"/>
              </a:endParaRPr>
            </a:p>
          </p:txBody>
        </p:sp>
        <p:sp>
          <p:nvSpPr>
            <p:cNvPr id="88" name="Rectangle 87">
              <a:extLst>
                <a:ext uri="{FF2B5EF4-FFF2-40B4-BE49-F238E27FC236}">
                  <a16:creationId xmlns:a16="http://schemas.microsoft.com/office/drawing/2014/main" id="{0C323621-3711-4D84-B553-37800258E7A7}"/>
                </a:ext>
              </a:extLst>
            </p:cNvPr>
            <p:cNvSpPr/>
            <p:nvPr/>
          </p:nvSpPr>
          <p:spPr>
            <a:xfrm>
              <a:off x="2321856" y="2090709"/>
              <a:ext cx="780352" cy="173124"/>
            </a:xfrm>
            <a:prstGeom prst="rect">
              <a:avLst/>
            </a:prstGeom>
          </p:spPr>
          <p:txBody>
            <a:bodyPr wrap="square" anchor="ctr">
              <a:spAutoFit/>
            </a:bodyPr>
            <a:lstStyle/>
            <a:p>
              <a:pPr algn="ctr"/>
              <a:r>
                <a:rPr lang="da-DK" sz="900" noProof="0" dirty="0">
                  <a:solidFill>
                    <a:schemeClr val="tx1">
                      <a:lumMod val="75000"/>
                      <a:lumOff val="25000"/>
                    </a:schemeClr>
                  </a:solidFill>
                </a:rPr>
                <a:t>Eks. moms</a:t>
              </a:r>
            </a:p>
          </p:txBody>
        </p:sp>
      </p:grpSp>
      <p:sp>
        <p:nvSpPr>
          <p:cNvPr id="90" name="Freeform 6">
            <a:extLst>
              <a:ext uri="{FF2B5EF4-FFF2-40B4-BE49-F238E27FC236}">
                <a16:creationId xmlns:a16="http://schemas.microsoft.com/office/drawing/2014/main" id="{B2BE4298-171D-4C08-A7B5-E32DB1CAD49A}"/>
              </a:ext>
            </a:extLst>
          </p:cNvPr>
          <p:cNvSpPr/>
          <p:nvPr/>
        </p:nvSpPr>
        <p:spPr bwMode="auto">
          <a:xfrm>
            <a:off x="6170168" y="1511802"/>
            <a:ext cx="2594864" cy="4527337"/>
          </a:xfrm>
          <a:custGeom>
            <a:avLst/>
            <a:gdLst>
              <a:gd name="connsiteX0" fmla="*/ 0 w 1946148"/>
              <a:gd name="connsiteY0" fmla="*/ 0 h 1930634"/>
              <a:gd name="connsiteX1" fmla="*/ 1946148 w 1946148"/>
              <a:gd name="connsiteY1" fmla="*/ 0 h 1930634"/>
              <a:gd name="connsiteX2" fmla="*/ 1946148 w 1946148"/>
              <a:gd name="connsiteY2" fmla="*/ 1930634 h 1930634"/>
              <a:gd name="connsiteX3" fmla="*/ 0 w 1946148"/>
              <a:gd name="connsiteY3" fmla="*/ 1930634 h 1930634"/>
            </a:gdLst>
            <a:ahLst/>
            <a:cxnLst>
              <a:cxn ang="0">
                <a:pos x="connsiteX0" y="connsiteY0"/>
              </a:cxn>
              <a:cxn ang="0">
                <a:pos x="connsiteX1" y="connsiteY1"/>
              </a:cxn>
              <a:cxn ang="0">
                <a:pos x="connsiteX2" y="connsiteY2"/>
              </a:cxn>
              <a:cxn ang="0">
                <a:pos x="connsiteX3" y="connsiteY3"/>
              </a:cxn>
            </a:cxnLst>
            <a:rect l="l" t="t" r="r" b="b"/>
            <a:pathLst>
              <a:path w="1946148" h="1930634">
                <a:moveTo>
                  <a:pt x="0" y="0"/>
                </a:moveTo>
                <a:lnTo>
                  <a:pt x="1946148" y="0"/>
                </a:lnTo>
                <a:lnTo>
                  <a:pt x="1946148" y="1930634"/>
                </a:lnTo>
                <a:lnTo>
                  <a:pt x="0" y="1930634"/>
                </a:lnTo>
                <a:close/>
              </a:path>
            </a:pathLst>
          </a:custGeom>
          <a:solidFill>
            <a:schemeClr val="bg1">
              <a:lumMod val="95000"/>
              <a:alpha val="50000"/>
            </a:schemeClr>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da-DK" sz="1333" noProof="0" dirty="0">
              <a:latin typeface="Montserrat (Body)"/>
            </a:endParaRPr>
          </a:p>
        </p:txBody>
      </p:sp>
      <p:sp>
        <p:nvSpPr>
          <p:cNvPr id="91" name="Freeform 7">
            <a:extLst>
              <a:ext uri="{FF2B5EF4-FFF2-40B4-BE49-F238E27FC236}">
                <a16:creationId xmlns:a16="http://schemas.microsoft.com/office/drawing/2014/main" id="{8F4D972A-6FFC-49E0-95F0-87617445CC93}"/>
              </a:ext>
            </a:extLst>
          </p:cNvPr>
          <p:cNvSpPr/>
          <p:nvPr/>
        </p:nvSpPr>
        <p:spPr bwMode="auto">
          <a:xfrm>
            <a:off x="6170168" y="1511802"/>
            <a:ext cx="2594864" cy="105757"/>
          </a:xfrm>
          <a:custGeom>
            <a:avLst/>
            <a:gdLst>
              <a:gd name="connsiteX0" fmla="*/ 0 w 1946148"/>
              <a:gd name="connsiteY0" fmla="*/ 0 h 455432"/>
              <a:gd name="connsiteX1" fmla="*/ 1946148 w 1946148"/>
              <a:gd name="connsiteY1" fmla="*/ 0 h 455432"/>
              <a:gd name="connsiteX2" fmla="*/ 1946148 w 1946148"/>
              <a:gd name="connsiteY2" fmla="*/ 455432 h 455432"/>
              <a:gd name="connsiteX3" fmla="*/ 0 w 1946148"/>
              <a:gd name="connsiteY3" fmla="*/ 455432 h 455432"/>
            </a:gdLst>
            <a:ahLst/>
            <a:cxnLst>
              <a:cxn ang="0">
                <a:pos x="connsiteX0" y="connsiteY0"/>
              </a:cxn>
              <a:cxn ang="0">
                <a:pos x="connsiteX1" y="connsiteY1"/>
              </a:cxn>
              <a:cxn ang="0">
                <a:pos x="connsiteX2" y="connsiteY2"/>
              </a:cxn>
              <a:cxn ang="0">
                <a:pos x="connsiteX3" y="connsiteY3"/>
              </a:cxn>
            </a:cxnLst>
            <a:rect l="l" t="t" r="r" b="b"/>
            <a:pathLst>
              <a:path w="1946148" h="455432">
                <a:moveTo>
                  <a:pt x="0" y="0"/>
                </a:moveTo>
                <a:lnTo>
                  <a:pt x="1946148" y="0"/>
                </a:lnTo>
                <a:lnTo>
                  <a:pt x="1946148" y="455432"/>
                </a:lnTo>
                <a:lnTo>
                  <a:pt x="0" y="455432"/>
                </a:lnTo>
                <a:close/>
              </a:path>
            </a:pathLst>
          </a:custGeom>
          <a:solidFill>
            <a:srgbClr val="005941"/>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da-DK" sz="3200" b="1" noProof="0" dirty="0">
              <a:solidFill>
                <a:schemeClr val="bg1"/>
              </a:solidFill>
              <a:latin typeface="Montserrat (Body)"/>
            </a:endParaRPr>
          </a:p>
        </p:txBody>
      </p:sp>
      <p:sp>
        <p:nvSpPr>
          <p:cNvPr id="94" name="Rectangle 93">
            <a:extLst>
              <a:ext uri="{FF2B5EF4-FFF2-40B4-BE49-F238E27FC236}">
                <a16:creationId xmlns:a16="http://schemas.microsoft.com/office/drawing/2014/main" id="{318B7AAD-86D2-4066-8A6E-E6995976051A}"/>
              </a:ext>
            </a:extLst>
          </p:cNvPr>
          <p:cNvSpPr/>
          <p:nvPr/>
        </p:nvSpPr>
        <p:spPr>
          <a:xfrm>
            <a:off x="6664615" y="3564692"/>
            <a:ext cx="2028123" cy="185564"/>
          </a:xfrm>
          <a:prstGeom prst="rect">
            <a:avLst/>
          </a:prstGeom>
        </p:spPr>
        <p:txBody>
          <a:bodyPr wrap="square" lIns="0" tIns="0" rIns="0" bIns="0" anchor="ctr">
            <a:spAutoFit/>
          </a:bodyPr>
          <a:lstStyle/>
          <a:p>
            <a:pPr>
              <a:lnSpc>
                <a:spcPct val="150000"/>
              </a:lnSpc>
            </a:pPr>
            <a:r>
              <a:rPr lang="da-DK" sz="900" dirty="0">
                <a:solidFill>
                  <a:schemeClr val="tx1">
                    <a:lumMod val="75000"/>
                    <a:lumOff val="25000"/>
                  </a:schemeClr>
                </a:solidFill>
              </a:rPr>
              <a:t>Hele Danmark ( Øer mod ekstra gebyr)</a:t>
            </a:r>
            <a:endParaRPr lang="da-DK" sz="900" noProof="0" dirty="0">
              <a:solidFill>
                <a:schemeClr val="tx1">
                  <a:lumMod val="75000"/>
                  <a:lumOff val="25000"/>
                </a:schemeClr>
              </a:solidFill>
            </a:endParaRPr>
          </a:p>
        </p:txBody>
      </p:sp>
      <p:sp>
        <p:nvSpPr>
          <p:cNvPr id="95" name="Rectangle 94">
            <a:extLst>
              <a:ext uri="{FF2B5EF4-FFF2-40B4-BE49-F238E27FC236}">
                <a16:creationId xmlns:a16="http://schemas.microsoft.com/office/drawing/2014/main" id="{AFE30192-FDBF-4065-9965-3EC530E936AF}"/>
              </a:ext>
            </a:extLst>
          </p:cNvPr>
          <p:cNvSpPr/>
          <p:nvPr/>
        </p:nvSpPr>
        <p:spPr>
          <a:xfrm>
            <a:off x="6664615" y="3841297"/>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Egne biler</a:t>
            </a:r>
          </a:p>
        </p:txBody>
      </p:sp>
      <p:sp>
        <p:nvSpPr>
          <p:cNvPr id="96" name="Rectangle 95">
            <a:extLst>
              <a:ext uri="{FF2B5EF4-FFF2-40B4-BE49-F238E27FC236}">
                <a16:creationId xmlns:a16="http://schemas.microsoft.com/office/drawing/2014/main" id="{4EB4CA97-2575-4CBE-B045-3CE6885D8E41}"/>
              </a:ext>
            </a:extLst>
          </p:cNvPr>
          <p:cNvSpPr/>
          <p:nvPr/>
        </p:nvSpPr>
        <p:spPr>
          <a:xfrm>
            <a:off x="6664615" y="4117292"/>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Aflåst transport</a:t>
            </a:r>
          </a:p>
        </p:txBody>
      </p:sp>
      <p:sp>
        <p:nvSpPr>
          <p:cNvPr id="97" name="Rectangle 96">
            <a:extLst>
              <a:ext uri="{FF2B5EF4-FFF2-40B4-BE49-F238E27FC236}">
                <a16:creationId xmlns:a16="http://schemas.microsoft.com/office/drawing/2014/main" id="{6DB243CE-1AFC-4C3C-921C-EB3D2AAC3DB9}"/>
              </a:ext>
            </a:extLst>
          </p:cNvPr>
          <p:cNvSpPr/>
          <p:nvPr/>
        </p:nvSpPr>
        <p:spPr>
          <a:xfrm>
            <a:off x="6664615" y="4393288"/>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Mulighed for </a:t>
            </a:r>
            <a:r>
              <a:rPr lang="da-DK" sz="900" noProof="0" dirty="0" err="1">
                <a:solidFill>
                  <a:schemeClr val="tx1">
                    <a:lumMod val="75000"/>
                    <a:lumOff val="25000"/>
                  </a:schemeClr>
                </a:solidFill>
              </a:rPr>
              <a:t>onsite</a:t>
            </a:r>
            <a:r>
              <a:rPr lang="da-DK" sz="900" noProof="0" dirty="0">
                <a:solidFill>
                  <a:schemeClr val="tx1">
                    <a:lumMod val="75000"/>
                    <a:lumOff val="25000"/>
                  </a:schemeClr>
                </a:solidFill>
              </a:rPr>
              <a:t> pakning</a:t>
            </a:r>
          </a:p>
        </p:txBody>
      </p:sp>
      <p:sp>
        <p:nvSpPr>
          <p:cNvPr id="99" name="Freeform 13">
            <a:extLst>
              <a:ext uri="{FF2B5EF4-FFF2-40B4-BE49-F238E27FC236}">
                <a16:creationId xmlns:a16="http://schemas.microsoft.com/office/drawing/2014/main" id="{57D7B59B-F1BC-471B-8DED-E4FFA5FF6CB1}"/>
              </a:ext>
            </a:extLst>
          </p:cNvPr>
          <p:cNvSpPr>
            <a:spLocks/>
          </p:cNvSpPr>
          <p:nvPr/>
        </p:nvSpPr>
        <p:spPr bwMode="auto">
          <a:xfrm>
            <a:off x="6390800" y="3587789"/>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5941"/>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00" name="Freeform 13">
            <a:extLst>
              <a:ext uri="{FF2B5EF4-FFF2-40B4-BE49-F238E27FC236}">
                <a16:creationId xmlns:a16="http://schemas.microsoft.com/office/drawing/2014/main" id="{670D1AC2-0552-4DC8-8F8D-80649BA29FA2}"/>
              </a:ext>
            </a:extLst>
          </p:cNvPr>
          <p:cNvSpPr>
            <a:spLocks/>
          </p:cNvSpPr>
          <p:nvPr/>
        </p:nvSpPr>
        <p:spPr bwMode="auto">
          <a:xfrm>
            <a:off x="6390800" y="3863785"/>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5941"/>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01" name="Freeform 13">
            <a:extLst>
              <a:ext uri="{FF2B5EF4-FFF2-40B4-BE49-F238E27FC236}">
                <a16:creationId xmlns:a16="http://schemas.microsoft.com/office/drawing/2014/main" id="{DF6FFAE7-022D-4F60-A4F2-B3510B737B09}"/>
              </a:ext>
            </a:extLst>
          </p:cNvPr>
          <p:cNvSpPr>
            <a:spLocks/>
          </p:cNvSpPr>
          <p:nvPr/>
        </p:nvSpPr>
        <p:spPr bwMode="auto">
          <a:xfrm>
            <a:off x="6390800" y="412588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5941"/>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02" name="Freeform 13">
            <a:extLst>
              <a:ext uri="{FF2B5EF4-FFF2-40B4-BE49-F238E27FC236}">
                <a16:creationId xmlns:a16="http://schemas.microsoft.com/office/drawing/2014/main" id="{2467CBAF-6C15-4A8B-80A0-BC6ADA17ADB2}"/>
              </a:ext>
            </a:extLst>
          </p:cNvPr>
          <p:cNvSpPr>
            <a:spLocks/>
          </p:cNvSpPr>
          <p:nvPr/>
        </p:nvSpPr>
        <p:spPr bwMode="auto">
          <a:xfrm>
            <a:off x="6390800" y="441577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5941"/>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05" name="Rectangle 104">
            <a:extLst>
              <a:ext uri="{FF2B5EF4-FFF2-40B4-BE49-F238E27FC236}">
                <a16:creationId xmlns:a16="http://schemas.microsoft.com/office/drawing/2014/main" id="{522D08A4-EDF3-45C1-ABAB-7788E8B21C66}"/>
              </a:ext>
            </a:extLst>
          </p:cNvPr>
          <p:cNvSpPr/>
          <p:nvPr/>
        </p:nvSpPr>
        <p:spPr>
          <a:xfrm>
            <a:off x="6795793" y="1762469"/>
            <a:ext cx="1343638" cy="307777"/>
          </a:xfrm>
          <a:prstGeom prst="rect">
            <a:avLst/>
          </a:prstGeom>
        </p:spPr>
        <p:txBody>
          <a:bodyPr wrap="none" anchor="ctr">
            <a:spAutoFit/>
          </a:bodyPr>
          <a:lstStyle/>
          <a:p>
            <a:pPr algn="ctr"/>
            <a:r>
              <a:rPr lang="da-DK" sz="1400" b="1" noProof="0" dirty="0">
                <a:solidFill>
                  <a:srgbClr val="005941"/>
                </a:solidFill>
                <a:latin typeface="+mj-lt"/>
              </a:rPr>
              <a:t>AFHENTNING</a:t>
            </a:r>
            <a:endParaRPr lang="da-DK" sz="1600" b="1" noProof="0" dirty="0">
              <a:solidFill>
                <a:srgbClr val="005941"/>
              </a:solidFill>
              <a:latin typeface="+mj-lt"/>
            </a:endParaRPr>
          </a:p>
        </p:txBody>
      </p:sp>
      <p:cxnSp>
        <p:nvCxnSpPr>
          <p:cNvPr id="106" name="Straight Connector 105">
            <a:extLst>
              <a:ext uri="{FF2B5EF4-FFF2-40B4-BE49-F238E27FC236}">
                <a16:creationId xmlns:a16="http://schemas.microsoft.com/office/drawing/2014/main" id="{FB2DBCD9-0309-4B59-879A-20E860A45259}"/>
              </a:ext>
            </a:extLst>
          </p:cNvPr>
          <p:cNvCxnSpPr/>
          <p:nvPr/>
        </p:nvCxnSpPr>
        <p:spPr>
          <a:xfrm>
            <a:off x="6183283" y="3015855"/>
            <a:ext cx="25686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B9BD630E-60A6-4783-88AB-DEC397C1C356}"/>
              </a:ext>
            </a:extLst>
          </p:cNvPr>
          <p:cNvSpPr/>
          <p:nvPr/>
        </p:nvSpPr>
        <p:spPr>
          <a:xfrm>
            <a:off x="6535889" y="2739843"/>
            <a:ext cx="1863425" cy="143565"/>
          </a:xfrm>
          <a:prstGeom prst="rect">
            <a:avLst/>
          </a:prstGeom>
        </p:spPr>
        <p:txBody>
          <a:bodyPr wrap="square" lIns="0" tIns="0" rIns="0" bIns="0" anchor="ctr">
            <a:spAutoFit/>
          </a:bodyPr>
          <a:lstStyle/>
          <a:p>
            <a:pPr algn="ctr"/>
            <a:r>
              <a:rPr lang="da-DK" sz="933" noProof="0" dirty="0">
                <a:solidFill>
                  <a:schemeClr val="bg1">
                    <a:lumMod val="65000"/>
                  </a:schemeClr>
                </a:solidFill>
              </a:rPr>
              <a:t>Per Flightcase / Palle</a:t>
            </a:r>
          </a:p>
        </p:txBody>
      </p:sp>
      <p:grpSp>
        <p:nvGrpSpPr>
          <p:cNvPr id="108" name="Group 107">
            <a:extLst>
              <a:ext uri="{FF2B5EF4-FFF2-40B4-BE49-F238E27FC236}">
                <a16:creationId xmlns:a16="http://schemas.microsoft.com/office/drawing/2014/main" id="{7B15775C-7A26-45A0-B9D5-91987DDD0409}"/>
              </a:ext>
            </a:extLst>
          </p:cNvPr>
          <p:cNvGrpSpPr/>
          <p:nvPr/>
        </p:nvGrpSpPr>
        <p:grpSpPr>
          <a:xfrm>
            <a:off x="6599571" y="2085336"/>
            <a:ext cx="1828656" cy="666785"/>
            <a:chOff x="1730716" y="1965325"/>
            <a:chExt cx="1371492" cy="500089"/>
          </a:xfrm>
        </p:grpSpPr>
        <p:sp>
          <p:nvSpPr>
            <p:cNvPr id="109" name="Rectangle 108">
              <a:extLst>
                <a:ext uri="{FF2B5EF4-FFF2-40B4-BE49-F238E27FC236}">
                  <a16:creationId xmlns:a16="http://schemas.microsoft.com/office/drawing/2014/main" id="{3D3260F8-3CCF-44E2-8B77-51E929304FD6}"/>
                </a:ext>
              </a:extLst>
            </p:cNvPr>
            <p:cNvSpPr/>
            <p:nvPr/>
          </p:nvSpPr>
          <p:spPr>
            <a:xfrm>
              <a:off x="1730716" y="1965325"/>
              <a:ext cx="907112" cy="500089"/>
            </a:xfrm>
            <a:prstGeom prst="rect">
              <a:avLst/>
            </a:prstGeom>
          </p:spPr>
          <p:txBody>
            <a:bodyPr wrap="square" anchor="ctr">
              <a:spAutoFit/>
            </a:bodyPr>
            <a:lstStyle/>
            <a:p>
              <a:pPr algn="ctr"/>
              <a:r>
                <a:rPr lang="da-DK" sz="3733" b="1" noProof="0" dirty="0">
                  <a:solidFill>
                    <a:schemeClr val="tx1">
                      <a:lumMod val="75000"/>
                      <a:lumOff val="25000"/>
                    </a:schemeClr>
                  </a:solidFill>
                  <a:latin typeface="+mj-lt"/>
                </a:rPr>
                <a:t>250</a:t>
              </a:r>
              <a:endParaRPr lang="da-DK" sz="2667" b="1" noProof="0" dirty="0">
                <a:solidFill>
                  <a:schemeClr val="tx1">
                    <a:lumMod val="75000"/>
                    <a:lumOff val="25000"/>
                  </a:schemeClr>
                </a:solidFill>
                <a:latin typeface="+mj-lt"/>
              </a:endParaRPr>
            </a:p>
          </p:txBody>
        </p:sp>
        <p:sp>
          <p:nvSpPr>
            <p:cNvPr id="110" name="Rectangle 109">
              <a:extLst>
                <a:ext uri="{FF2B5EF4-FFF2-40B4-BE49-F238E27FC236}">
                  <a16:creationId xmlns:a16="http://schemas.microsoft.com/office/drawing/2014/main" id="{8B9CB238-5F8A-47A6-8166-6CCFE3E92488}"/>
                </a:ext>
              </a:extLst>
            </p:cNvPr>
            <p:cNvSpPr/>
            <p:nvPr/>
          </p:nvSpPr>
          <p:spPr>
            <a:xfrm>
              <a:off x="2321856" y="2090709"/>
              <a:ext cx="780352" cy="173124"/>
            </a:xfrm>
            <a:prstGeom prst="rect">
              <a:avLst/>
            </a:prstGeom>
          </p:spPr>
          <p:txBody>
            <a:bodyPr wrap="square" anchor="ctr">
              <a:spAutoFit/>
            </a:bodyPr>
            <a:lstStyle/>
            <a:p>
              <a:pPr algn="ctr"/>
              <a:r>
                <a:rPr lang="da-DK" sz="900" noProof="0" dirty="0" err="1">
                  <a:solidFill>
                    <a:schemeClr val="tx1">
                      <a:lumMod val="75000"/>
                      <a:lumOff val="25000"/>
                    </a:schemeClr>
                  </a:solidFill>
                </a:rPr>
                <a:t>Eks.moms</a:t>
              </a:r>
              <a:endParaRPr lang="da-DK" sz="1050" noProof="0" dirty="0">
                <a:solidFill>
                  <a:schemeClr val="tx1">
                    <a:lumMod val="75000"/>
                    <a:lumOff val="25000"/>
                  </a:schemeClr>
                </a:solidFill>
              </a:endParaRPr>
            </a:p>
          </p:txBody>
        </p:sp>
      </p:grpSp>
      <p:sp>
        <p:nvSpPr>
          <p:cNvPr id="112" name="Freeform 6">
            <a:extLst>
              <a:ext uri="{FF2B5EF4-FFF2-40B4-BE49-F238E27FC236}">
                <a16:creationId xmlns:a16="http://schemas.microsoft.com/office/drawing/2014/main" id="{C777EC64-175B-498B-9301-E741A697E07D}"/>
              </a:ext>
            </a:extLst>
          </p:cNvPr>
          <p:cNvSpPr/>
          <p:nvPr/>
        </p:nvSpPr>
        <p:spPr bwMode="auto">
          <a:xfrm>
            <a:off x="8913368" y="1511802"/>
            <a:ext cx="2594864" cy="4527337"/>
          </a:xfrm>
          <a:custGeom>
            <a:avLst/>
            <a:gdLst>
              <a:gd name="connsiteX0" fmla="*/ 0 w 1946148"/>
              <a:gd name="connsiteY0" fmla="*/ 0 h 1930634"/>
              <a:gd name="connsiteX1" fmla="*/ 1946148 w 1946148"/>
              <a:gd name="connsiteY1" fmla="*/ 0 h 1930634"/>
              <a:gd name="connsiteX2" fmla="*/ 1946148 w 1946148"/>
              <a:gd name="connsiteY2" fmla="*/ 1930634 h 1930634"/>
              <a:gd name="connsiteX3" fmla="*/ 0 w 1946148"/>
              <a:gd name="connsiteY3" fmla="*/ 1930634 h 1930634"/>
            </a:gdLst>
            <a:ahLst/>
            <a:cxnLst>
              <a:cxn ang="0">
                <a:pos x="connsiteX0" y="connsiteY0"/>
              </a:cxn>
              <a:cxn ang="0">
                <a:pos x="connsiteX1" y="connsiteY1"/>
              </a:cxn>
              <a:cxn ang="0">
                <a:pos x="connsiteX2" y="connsiteY2"/>
              </a:cxn>
              <a:cxn ang="0">
                <a:pos x="connsiteX3" y="connsiteY3"/>
              </a:cxn>
            </a:cxnLst>
            <a:rect l="l" t="t" r="r" b="b"/>
            <a:pathLst>
              <a:path w="1946148" h="1930634">
                <a:moveTo>
                  <a:pt x="0" y="0"/>
                </a:moveTo>
                <a:lnTo>
                  <a:pt x="1946148" y="0"/>
                </a:lnTo>
                <a:lnTo>
                  <a:pt x="1946148" y="1930634"/>
                </a:lnTo>
                <a:lnTo>
                  <a:pt x="0" y="1930634"/>
                </a:lnTo>
                <a:close/>
              </a:path>
            </a:pathLst>
          </a:custGeom>
          <a:solidFill>
            <a:schemeClr val="bg1">
              <a:lumMod val="95000"/>
              <a:alpha val="50000"/>
            </a:schemeClr>
          </a:solidFill>
          <a:ln w="9525">
            <a:noFill/>
            <a:round/>
            <a:headEnd/>
            <a:tailEnd/>
          </a:ln>
          <a:effectLst/>
        </p:spPr>
        <p:txBody>
          <a:bodyPr vert="horz" wrap="square" lIns="121920" tIns="60960" rIns="121920" bIns="60960" numCol="1" rtlCol="0" anchor="t" anchorCtr="0" compatLnSpc="1">
            <a:prstTxWarp prst="textNoShape">
              <a:avLst/>
            </a:prstTxWarp>
          </a:bodyPr>
          <a:lstStyle/>
          <a:p>
            <a:pPr algn="ctr"/>
            <a:endParaRPr lang="da-DK" sz="1333" noProof="0" dirty="0">
              <a:latin typeface="Montserrat (Body)"/>
            </a:endParaRPr>
          </a:p>
        </p:txBody>
      </p:sp>
      <p:sp>
        <p:nvSpPr>
          <p:cNvPr id="113" name="Freeform 7">
            <a:extLst>
              <a:ext uri="{FF2B5EF4-FFF2-40B4-BE49-F238E27FC236}">
                <a16:creationId xmlns:a16="http://schemas.microsoft.com/office/drawing/2014/main" id="{E0A4A132-EBED-46F0-AD1C-713EC29412E2}"/>
              </a:ext>
            </a:extLst>
          </p:cNvPr>
          <p:cNvSpPr/>
          <p:nvPr/>
        </p:nvSpPr>
        <p:spPr bwMode="auto">
          <a:xfrm>
            <a:off x="8913368" y="1511802"/>
            <a:ext cx="2594864" cy="105757"/>
          </a:xfrm>
          <a:custGeom>
            <a:avLst/>
            <a:gdLst>
              <a:gd name="connsiteX0" fmla="*/ 0 w 1946148"/>
              <a:gd name="connsiteY0" fmla="*/ 0 h 455432"/>
              <a:gd name="connsiteX1" fmla="*/ 1946148 w 1946148"/>
              <a:gd name="connsiteY1" fmla="*/ 0 h 455432"/>
              <a:gd name="connsiteX2" fmla="*/ 1946148 w 1946148"/>
              <a:gd name="connsiteY2" fmla="*/ 455432 h 455432"/>
              <a:gd name="connsiteX3" fmla="*/ 0 w 1946148"/>
              <a:gd name="connsiteY3" fmla="*/ 455432 h 455432"/>
            </a:gdLst>
            <a:ahLst/>
            <a:cxnLst>
              <a:cxn ang="0">
                <a:pos x="connsiteX0" y="connsiteY0"/>
              </a:cxn>
              <a:cxn ang="0">
                <a:pos x="connsiteX1" y="connsiteY1"/>
              </a:cxn>
              <a:cxn ang="0">
                <a:pos x="connsiteX2" y="connsiteY2"/>
              </a:cxn>
              <a:cxn ang="0">
                <a:pos x="connsiteX3" y="connsiteY3"/>
              </a:cxn>
            </a:cxnLst>
            <a:rect l="l" t="t" r="r" b="b"/>
            <a:pathLst>
              <a:path w="1946148" h="455432">
                <a:moveTo>
                  <a:pt x="0" y="0"/>
                </a:moveTo>
                <a:lnTo>
                  <a:pt x="1946148" y="0"/>
                </a:lnTo>
                <a:lnTo>
                  <a:pt x="1946148" y="455432"/>
                </a:lnTo>
                <a:lnTo>
                  <a:pt x="0" y="455432"/>
                </a:lnTo>
                <a:close/>
              </a:path>
            </a:pathLst>
          </a:custGeom>
          <a:solidFill>
            <a:srgbClr val="00A274"/>
          </a:solidFill>
          <a:ln w="9525">
            <a:noFill/>
            <a:round/>
            <a:headEnd/>
            <a:tailEnd/>
          </a:ln>
        </p:spPr>
        <p:txBody>
          <a:bodyPr vert="horz" wrap="square" lIns="121920" tIns="60960" rIns="121920" bIns="60960" numCol="1" rtlCol="0" anchor="ctr" anchorCtr="0" compatLnSpc="1">
            <a:prstTxWarp prst="textNoShape">
              <a:avLst/>
            </a:prstTxWarp>
          </a:bodyPr>
          <a:lstStyle/>
          <a:p>
            <a:pPr algn="ctr"/>
            <a:endParaRPr lang="da-DK" sz="3200" b="1" noProof="0" dirty="0">
              <a:solidFill>
                <a:schemeClr val="bg1"/>
              </a:solidFill>
              <a:latin typeface="Montserrat (Body)"/>
            </a:endParaRPr>
          </a:p>
        </p:txBody>
      </p:sp>
      <p:sp>
        <p:nvSpPr>
          <p:cNvPr id="116" name="Rectangle 115">
            <a:extLst>
              <a:ext uri="{FF2B5EF4-FFF2-40B4-BE49-F238E27FC236}">
                <a16:creationId xmlns:a16="http://schemas.microsoft.com/office/drawing/2014/main" id="{49E5C6AF-72D9-469D-A183-341D2414792A}"/>
              </a:ext>
            </a:extLst>
          </p:cNvPr>
          <p:cNvSpPr/>
          <p:nvPr/>
        </p:nvSpPr>
        <p:spPr>
          <a:xfrm>
            <a:off x="9407815" y="3565301"/>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Dokumentation</a:t>
            </a:r>
          </a:p>
        </p:txBody>
      </p:sp>
      <p:sp>
        <p:nvSpPr>
          <p:cNvPr id="117" name="Rectangle 116">
            <a:extLst>
              <a:ext uri="{FF2B5EF4-FFF2-40B4-BE49-F238E27FC236}">
                <a16:creationId xmlns:a16="http://schemas.microsoft.com/office/drawing/2014/main" id="{D55F5DE7-B3A0-4AC6-B035-8C384452379B}"/>
              </a:ext>
            </a:extLst>
          </p:cNvPr>
          <p:cNvSpPr/>
          <p:nvPr/>
        </p:nvSpPr>
        <p:spPr>
          <a:xfrm>
            <a:off x="9407815" y="3841297"/>
            <a:ext cx="1879787" cy="184346"/>
          </a:xfrm>
          <a:prstGeom prst="rect">
            <a:avLst/>
          </a:prstGeom>
        </p:spPr>
        <p:txBody>
          <a:bodyPr wrap="square" lIns="0" tIns="0" rIns="0" bIns="0" anchor="ctr">
            <a:spAutoFit/>
          </a:bodyPr>
          <a:lstStyle/>
          <a:p>
            <a:pPr>
              <a:lnSpc>
                <a:spcPct val="150000"/>
              </a:lnSpc>
            </a:pPr>
            <a:r>
              <a:rPr lang="da-DK" sz="900" dirty="0">
                <a:solidFill>
                  <a:schemeClr val="tx1">
                    <a:lumMod val="75000"/>
                    <a:lumOff val="25000"/>
                  </a:schemeClr>
                </a:solidFill>
              </a:rPr>
              <a:t>Kan ikke gendannes</a:t>
            </a:r>
            <a:endParaRPr lang="da-DK" sz="900" noProof="0" dirty="0">
              <a:solidFill>
                <a:schemeClr val="tx1">
                  <a:lumMod val="75000"/>
                  <a:lumOff val="25000"/>
                </a:schemeClr>
              </a:solidFill>
            </a:endParaRPr>
          </a:p>
        </p:txBody>
      </p:sp>
      <p:sp>
        <p:nvSpPr>
          <p:cNvPr id="118" name="Rectangle 117">
            <a:extLst>
              <a:ext uri="{FF2B5EF4-FFF2-40B4-BE49-F238E27FC236}">
                <a16:creationId xmlns:a16="http://schemas.microsoft.com/office/drawing/2014/main" id="{1B894BA9-8E47-438D-A0E4-6395416FF729}"/>
              </a:ext>
            </a:extLst>
          </p:cNvPr>
          <p:cNvSpPr/>
          <p:nvPr/>
        </p:nvSpPr>
        <p:spPr>
          <a:xfrm>
            <a:off x="9407815" y="4117292"/>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GDPR </a:t>
            </a:r>
            <a:r>
              <a:rPr lang="da-DK" sz="900" noProof="0" dirty="0" err="1">
                <a:solidFill>
                  <a:schemeClr val="tx1">
                    <a:lumMod val="75000"/>
                    <a:lumOff val="25000"/>
                  </a:schemeClr>
                </a:solidFill>
              </a:rPr>
              <a:t>Compliant</a:t>
            </a:r>
            <a:endParaRPr lang="da-DK" sz="900" noProof="0" dirty="0">
              <a:solidFill>
                <a:schemeClr val="tx1">
                  <a:lumMod val="75000"/>
                  <a:lumOff val="25000"/>
                </a:schemeClr>
              </a:solidFill>
            </a:endParaRPr>
          </a:p>
        </p:txBody>
      </p:sp>
      <p:sp>
        <p:nvSpPr>
          <p:cNvPr id="121" name="Freeform 13">
            <a:extLst>
              <a:ext uri="{FF2B5EF4-FFF2-40B4-BE49-F238E27FC236}">
                <a16:creationId xmlns:a16="http://schemas.microsoft.com/office/drawing/2014/main" id="{0E4CA890-0F28-41C5-A4A8-58CB9D5338C4}"/>
              </a:ext>
            </a:extLst>
          </p:cNvPr>
          <p:cNvSpPr>
            <a:spLocks/>
          </p:cNvSpPr>
          <p:nvPr/>
        </p:nvSpPr>
        <p:spPr bwMode="auto">
          <a:xfrm>
            <a:off x="9134000" y="3587789"/>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22" name="Freeform 13">
            <a:extLst>
              <a:ext uri="{FF2B5EF4-FFF2-40B4-BE49-F238E27FC236}">
                <a16:creationId xmlns:a16="http://schemas.microsoft.com/office/drawing/2014/main" id="{34C6E91C-122F-4131-95B3-7D8B72D68675}"/>
              </a:ext>
            </a:extLst>
          </p:cNvPr>
          <p:cNvSpPr>
            <a:spLocks/>
          </p:cNvSpPr>
          <p:nvPr/>
        </p:nvSpPr>
        <p:spPr bwMode="auto">
          <a:xfrm>
            <a:off x="9134000" y="3863785"/>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23" name="Freeform 13">
            <a:extLst>
              <a:ext uri="{FF2B5EF4-FFF2-40B4-BE49-F238E27FC236}">
                <a16:creationId xmlns:a16="http://schemas.microsoft.com/office/drawing/2014/main" id="{9FCD9C03-1F8B-4BC6-8E29-CCDE3F9BC841}"/>
              </a:ext>
            </a:extLst>
          </p:cNvPr>
          <p:cNvSpPr>
            <a:spLocks/>
          </p:cNvSpPr>
          <p:nvPr/>
        </p:nvSpPr>
        <p:spPr bwMode="auto">
          <a:xfrm>
            <a:off x="9134000" y="4125887"/>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27" name="Rectangle 126">
            <a:extLst>
              <a:ext uri="{FF2B5EF4-FFF2-40B4-BE49-F238E27FC236}">
                <a16:creationId xmlns:a16="http://schemas.microsoft.com/office/drawing/2014/main" id="{7D973310-4915-4AFA-9B6A-6AD597DD3834}"/>
              </a:ext>
            </a:extLst>
          </p:cNvPr>
          <p:cNvSpPr/>
          <p:nvPr/>
        </p:nvSpPr>
        <p:spPr>
          <a:xfrm>
            <a:off x="9153466" y="1726530"/>
            <a:ext cx="2114682" cy="379656"/>
          </a:xfrm>
          <a:prstGeom prst="rect">
            <a:avLst/>
          </a:prstGeom>
        </p:spPr>
        <p:txBody>
          <a:bodyPr wrap="none" anchor="ctr">
            <a:spAutoFit/>
          </a:bodyPr>
          <a:lstStyle/>
          <a:p>
            <a:pPr algn="ctr"/>
            <a:r>
              <a:rPr lang="da-DK" sz="1867" b="1" noProof="0" dirty="0">
                <a:solidFill>
                  <a:srgbClr val="00A274"/>
                </a:solidFill>
                <a:latin typeface="+mj-lt"/>
              </a:rPr>
              <a:t>HDD </a:t>
            </a:r>
            <a:r>
              <a:rPr lang="da-DK" b="1" noProof="0" dirty="0">
                <a:solidFill>
                  <a:srgbClr val="00A274"/>
                </a:solidFill>
                <a:latin typeface="+mj-lt"/>
              </a:rPr>
              <a:t>SHREDDING</a:t>
            </a:r>
            <a:endParaRPr lang="da-DK" sz="1867" b="1" noProof="0" dirty="0">
              <a:solidFill>
                <a:srgbClr val="00A274"/>
              </a:solidFill>
              <a:latin typeface="+mj-lt"/>
            </a:endParaRPr>
          </a:p>
        </p:txBody>
      </p:sp>
      <p:cxnSp>
        <p:nvCxnSpPr>
          <p:cNvPr id="128" name="Straight Connector 127">
            <a:extLst>
              <a:ext uri="{FF2B5EF4-FFF2-40B4-BE49-F238E27FC236}">
                <a16:creationId xmlns:a16="http://schemas.microsoft.com/office/drawing/2014/main" id="{DB0332FC-ECD1-4D3B-9070-2101414D3307}"/>
              </a:ext>
            </a:extLst>
          </p:cNvPr>
          <p:cNvCxnSpPr/>
          <p:nvPr/>
        </p:nvCxnSpPr>
        <p:spPr>
          <a:xfrm>
            <a:off x="8926483" y="3015855"/>
            <a:ext cx="256863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A07CCDE5-3063-4D3C-91D6-71B21A7D617D}"/>
              </a:ext>
            </a:extLst>
          </p:cNvPr>
          <p:cNvSpPr/>
          <p:nvPr/>
        </p:nvSpPr>
        <p:spPr>
          <a:xfrm>
            <a:off x="9279089" y="2739843"/>
            <a:ext cx="1863425" cy="143565"/>
          </a:xfrm>
          <a:prstGeom prst="rect">
            <a:avLst/>
          </a:prstGeom>
        </p:spPr>
        <p:txBody>
          <a:bodyPr wrap="square" lIns="0" tIns="0" rIns="0" bIns="0" anchor="ctr">
            <a:spAutoFit/>
          </a:bodyPr>
          <a:lstStyle/>
          <a:p>
            <a:pPr algn="ctr"/>
            <a:r>
              <a:rPr lang="da-DK" sz="933" noProof="0" dirty="0">
                <a:solidFill>
                  <a:schemeClr val="bg1">
                    <a:lumMod val="65000"/>
                  </a:schemeClr>
                </a:solidFill>
              </a:rPr>
              <a:t>Per Harddisk</a:t>
            </a:r>
          </a:p>
        </p:txBody>
      </p:sp>
      <p:grpSp>
        <p:nvGrpSpPr>
          <p:cNvPr id="130" name="Group 129">
            <a:extLst>
              <a:ext uri="{FF2B5EF4-FFF2-40B4-BE49-F238E27FC236}">
                <a16:creationId xmlns:a16="http://schemas.microsoft.com/office/drawing/2014/main" id="{5D5C83A7-704E-4878-8155-46500C782FD4}"/>
              </a:ext>
            </a:extLst>
          </p:cNvPr>
          <p:cNvGrpSpPr/>
          <p:nvPr/>
        </p:nvGrpSpPr>
        <p:grpSpPr>
          <a:xfrm>
            <a:off x="9342771" y="2085337"/>
            <a:ext cx="1828656" cy="666785"/>
            <a:chOff x="1730716" y="1965325"/>
            <a:chExt cx="1371492" cy="500089"/>
          </a:xfrm>
        </p:grpSpPr>
        <p:sp>
          <p:nvSpPr>
            <p:cNvPr id="131" name="Rectangle 130">
              <a:extLst>
                <a:ext uri="{FF2B5EF4-FFF2-40B4-BE49-F238E27FC236}">
                  <a16:creationId xmlns:a16="http://schemas.microsoft.com/office/drawing/2014/main" id="{9B480AD0-A113-4BC1-A4DE-6EB225AEA77B}"/>
                </a:ext>
              </a:extLst>
            </p:cNvPr>
            <p:cNvSpPr/>
            <p:nvPr/>
          </p:nvSpPr>
          <p:spPr>
            <a:xfrm>
              <a:off x="1730716" y="1965325"/>
              <a:ext cx="907112" cy="500089"/>
            </a:xfrm>
            <a:prstGeom prst="rect">
              <a:avLst/>
            </a:prstGeom>
          </p:spPr>
          <p:txBody>
            <a:bodyPr wrap="square" anchor="ctr">
              <a:spAutoFit/>
            </a:bodyPr>
            <a:lstStyle/>
            <a:p>
              <a:pPr algn="ctr"/>
              <a:r>
                <a:rPr lang="da-DK" sz="3733" noProof="0" dirty="0">
                  <a:solidFill>
                    <a:schemeClr val="tx1">
                      <a:lumMod val="75000"/>
                      <a:lumOff val="25000"/>
                    </a:schemeClr>
                  </a:solidFill>
                  <a:latin typeface="+mj-lt"/>
                </a:rPr>
                <a:t>49</a:t>
              </a:r>
              <a:endParaRPr lang="da-DK" sz="2667" noProof="0" dirty="0">
                <a:solidFill>
                  <a:schemeClr val="tx1">
                    <a:lumMod val="75000"/>
                    <a:lumOff val="25000"/>
                  </a:schemeClr>
                </a:solidFill>
                <a:latin typeface="+mj-lt"/>
              </a:endParaRPr>
            </a:p>
          </p:txBody>
        </p:sp>
        <p:sp>
          <p:nvSpPr>
            <p:cNvPr id="132" name="Rectangle 131">
              <a:extLst>
                <a:ext uri="{FF2B5EF4-FFF2-40B4-BE49-F238E27FC236}">
                  <a16:creationId xmlns:a16="http://schemas.microsoft.com/office/drawing/2014/main" id="{E0B41035-9A5E-43B4-9E2F-769E6B751EF3}"/>
                </a:ext>
              </a:extLst>
            </p:cNvPr>
            <p:cNvSpPr/>
            <p:nvPr/>
          </p:nvSpPr>
          <p:spPr>
            <a:xfrm>
              <a:off x="2321856" y="2090708"/>
              <a:ext cx="780352" cy="173124"/>
            </a:xfrm>
            <a:prstGeom prst="rect">
              <a:avLst/>
            </a:prstGeom>
          </p:spPr>
          <p:txBody>
            <a:bodyPr wrap="square" anchor="ctr">
              <a:spAutoFit/>
            </a:bodyPr>
            <a:lstStyle/>
            <a:p>
              <a:pPr algn="ctr"/>
              <a:r>
                <a:rPr lang="da-DK" sz="900" noProof="0" dirty="0" err="1">
                  <a:solidFill>
                    <a:schemeClr val="tx1">
                      <a:lumMod val="75000"/>
                      <a:lumOff val="25000"/>
                    </a:schemeClr>
                  </a:solidFill>
                </a:rPr>
                <a:t>Eks.smoms</a:t>
              </a:r>
              <a:endParaRPr lang="da-DK" sz="1050" noProof="0" dirty="0">
                <a:solidFill>
                  <a:schemeClr val="tx1">
                    <a:lumMod val="75000"/>
                    <a:lumOff val="25000"/>
                  </a:schemeClr>
                </a:solidFill>
              </a:endParaRPr>
            </a:p>
          </p:txBody>
        </p:sp>
      </p:grpSp>
      <p:sp>
        <p:nvSpPr>
          <p:cNvPr id="5" name="Rectangle 7">
            <a:extLst>
              <a:ext uri="{FF2B5EF4-FFF2-40B4-BE49-F238E27FC236}">
                <a16:creationId xmlns:a16="http://schemas.microsoft.com/office/drawing/2014/main" id="{5639EA4F-A621-FF61-6D9E-BC0C63FE62F8}"/>
              </a:ext>
            </a:extLst>
          </p:cNvPr>
          <p:cNvSpPr/>
          <p:nvPr/>
        </p:nvSpPr>
        <p:spPr>
          <a:xfrm>
            <a:off x="3720324" y="401957"/>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SERVICEYDELSER</a:t>
            </a:r>
          </a:p>
        </p:txBody>
      </p:sp>
      <p:sp>
        <p:nvSpPr>
          <p:cNvPr id="6" name="Rectangle 5">
            <a:extLst>
              <a:ext uri="{FF2B5EF4-FFF2-40B4-BE49-F238E27FC236}">
                <a16:creationId xmlns:a16="http://schemas.microsoft.com/office/drawing/2014/main" id="{36D9B903-B09E-41BB-FCB9-D2D54D454550}"/>
              </a:ext>
            </a:extLst>
          </p:cNvPr>
          <p:cNvSpPr/>
          <p:nvPr/>
        </p:nvSpPr>
        <p:spPr>
          <a:xfrm>
            <a:off x="1180971" y="4951614"/>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Jf. ISO 27001 </a:t>
            </a:r>
          </a:p>
        </p:txBody>
      </p:sp>
      <p:sp>
        <p:nvSpPr>
          <p:cNvPr id="9" name="Freeform 13">
            <a:extLst>
              <a:ext uri="{FF2B5EF4-FFF2-40B4-BE49-F238E27FC236}">
                <a16:creationId xmlns:a16="http://schemas.microsoft.com/office/drawing/2014/main" id="{4A529514-3B06-E6A8-30F5-E1C99B02601C}"/>
              </a:ext>
            </a:extLst>
          </p:cNvPr>
          <p:cNvSpPr>
            <a:spLocks/>
          </p:cNvSpPr>
          <p:nvPr/>
        </p:nvSpPr>
        <p:spPr bwMode="auto">
          <a:xfrm>
            <a:off x="907156" y="4974102"/>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
        <p:nvSpPr>
          <p:cNvPr id="11" name="Rectangle 10">
            <a:extLst>
              <a:ext uri="{FF2B5EF4-FFF2-40B4-BE49-F238E27FC236}">
                <a16:creationId xmlns:a16="http://schemas.microsoft.com/office/drawing/2014/main" id="{6CFB7001-A8BE-B476-DF2D-3FC59EE8293A}"/>
              </a:ext>
            </a:extLst>
          </p:cNvPr>
          <p:cNvSpPr/>
          <p:nvPr/>
        </p:nvSpPr>
        <p:spPr>
          <a:xfrm>
            <a:off x="9407813" y="4393288"/>
            <a:ext cx="1879787" cy="184346"/>
          </a:xfrm>
          <a:prstGeom prst="rect">
            <a:avLst/>
          </a:prstGeom>
        </p:spPr>
        <p:txBody>
          <a:bodyPr wrap="square" lIns="0" tIns="0" rIns="0" bIns="0" anchor="ctr">
            <a:spAutoFit/>
          </a:bodyPr>
          <a:lstStyle/>
          <a:p>
            <a:pPr>
              <a:lnSpc>
                <a:spcPct val="150000"/>
              </a:lnSpc>
            </a:pPr>
            <a:r>
              <a:rPr lang="da-DK" sz="900" noProof="0" dirty="0">
                <a:solidFill>
                  <a:schemeClr val="tx1">
                    <a:lumMod val="75000"/>
                    <a:lumOff val="25000"/>
                  </a:schemeClr>
                </a:solidFill>
              </a:rPr>
              <a:t>Jf. ISO 27001 </a:t>
            </a:r>
          </a:p>
        </p:txBody>
      </p:sp>
      <p:sp>
        <p:nvSpPr>
          <p:cNvPr id="12" name="Freeform 13">
            <a:extLst>
              <a:ext uri="{FF2B5EF4-FFF2-40B4-BE49-F238E27FC236}">
                <a16:creationId xmlns:a16="http://schemas.microsoft.com/office/drawing/2014/main" id="{EB0992D5-9C68-47E5-CB03-9B45337952AE}"/>
              </a:ext>
            </a:extLst>
          </p:cNvPr>
          <p:cNvSpPr>
            <a:spLocks/>
          </p:cNvSpPr>
          <p:nvPr/>
        </p:nvSpPr>
        <p:spPr bwMode="auto">
          <a:xfrm>
            <a:off x="9133998" y="4415776"/>
            <a:ext cx="200464" cy="166557"/>
          </a:xfrm>
          <a:custGeom>
            <a:avLst/>
            <a:gdLst/>
            <a:ahLst/>
            <a:cxnLst>
              <a:cxn ang="0">
                <a:pos x="320" y="0"/>
              </a:cxn>
              <a:cxn ang="0">
                <a:pos x="337" y="19"/>
              </a:cxn>
              <a:cxn ang="0">
                <a:pos x="123" y="280"/>
              </a:cxn>
              <a:cxn ang="0">
                <a:pos x="0" y="136"/>
              </a:cxn>
              <a:cxn ang="0">
                <a:pos x="20" y="114"/>
              </a:cxn>
              <a:cxn ang="0">
                <a:pos x="123" y="165"/>
              </a:cxn>
              <a:cxn ang="0">
                <a:pos x="320" y="0"/>
              </a:cxn>
            </a:cxnLst>
            <a:rect l="0" t="0" r="r" b="b"/>
            <a:pathLst>
              <a:path w="337" h="280">
                <a:moveTo>
                  <a:pt x="320" y="0"/>
                </a:moveTo>
                <a:lnTo>
                  <a:pt x="337" y="19"/>
                </a:lnTo>
                <a:lnTo>
                  <a:pt x="123" y="280"/>
                </a:lnTo>
                <a:lnTo>
                  <a:pt x="0" y="136"/>
                </a:lnTo>
                <a:lnTo>
                  <a:pt x="20" y="114"/>
                </a:lnTo>
                <a:lnTo>
                  <a:pt x="123" y="165"/>
                </a:lnTo>
                <a:lnTo>
                  <a:pt x="320" y="0"/>
                </a:lnTo>
                <a:close/>
              </a:path>
            </a:pathLst>
          </a:custGeom>
          <a:solidFill>
            <a:srgbClr val="00A274"/>
          </a:solidFill>
          <a:ln w="0">
            <a:noFill/>
            <a:prstDash val="solid"/>
            <a:round/>
            <a:headEnd/>
            <a:tailEnd/>
          </a:ln>
        </p:spPr>
        <p:txBody>
          <a:bodyPr vert="horz" wrap="square" lIns="121920" tIns="60960" rIns="121920" bIns="60960" numCol="1" anchor="ctr" anchorCtr="0" compatLnSpc="1">
            <a:prstTxWarp prst="textNoShape">
              <a:avLst/>
            </a:prstTxWarp>
          </a:bodyPr>
          <a:lstStyle/>
          <a:p>
            <a:endParaRPr lang="da-DK" sz="2000" noProof="0" dirty="0">
              <a:latin typeface="Montserrat (Body)"/>
            </a:endParaRPr>
          </a:p>
        </p:txBody>
      </p:sp>
    </p:spTree>
    <p:extLst>
      <p:ext uri="{BB962C8B-B14F-4D97-AF65-F5344CB8AC3E}">
        <p14:creationId xmlns:p14="http://schemas.microsoft.com/office/powerpoint/2010/main" val="249065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ladsholder til billede 36" descr="Et billede, der indeholder Bagage og tasker, accessories/tilbehør, taske, bagage&#10;&#10;Automatisk genereret beskrivelse">
            <a:extLst>
              <a:ext uri="{FF2B5EF4-FFF2-40B4-BE49-F238E27FC236}">
                <a16:creationId xmlns:a16="http://schemas.microsoft.com/office/drawing/2014/main" id="{C21590C9-6051-DB15-1596-267EFDE6758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316" r="10316"/>
          <a:stretch>
            <a:fillRect/>
          </a:stretch>
        </p:blipFill>
        <p:spPr>
          <a:xfrm>
            <a:off x="0" y="2316814"/>
            <a:ext cx="3240000" cy="1980000"/>
          </a:xfrm>
        </p:spPr>
      </p:pic>
      <p:pic>
        <p:nvPicPr>
          <p:cNvPr id="33" name="Pladsholder til billede 32" descr="Et billede, der indeholder accessories/tilbehør, etui/kuffert/omslag, kuffert&#10;&#10;Automatisk genereret beskrivelse">
            <a:extLst>
              <a:ext uri="{FF2B5EF4-FFF2-40B4-BE49-F238E27FC236}">
                <a16:creationId xmlns:a16="http://schemas.microsoft.com/office/drawing/2014/main" id="{A9823A3C-0571-56AA-D47C-ECEA9AFDD95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25" r="2225"/>
          <a:stretch>
            <a:fillRect/>
          </a:stretch>
        </p:blipFill>
        <p:spPr>
          <a:xfrm>
            <a:off x="3240000" y="2292394"/>
            <a:ext cx="3240000" cy="1980000"/>
          </a:xfrm>
        </p:spPr>
      </p:pic>
      <p:pic>
        <p:nvPicPr>
          <p:cNvPr id="21" name="Pladsholder til billede 20">
            <a:extLst>
              <a:ext uri="{FF2B5EF4-FFF2-40B4-BE49-F238E27FC236}">
                <a16:creationId xmlns:a16="http://schemas.microsoft.com/office/drawing/2014/main" id="{C24E6140-7B7E-0E73-A235-BC72D59F46B2}"/>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637" r="8644" b="2637"/>
          <a:stretch>
            <a:fillRect/>
          </a:stretch>
        </p:blipFill>
        <p:spPr>
          <a:xfrm>
            <a:off x="9193004" y="2317201"/>
            <a:ext cx="2960028" cy="1979613"/>
          </a:xfrm>
        </p:spPr>
      </p:pic>
      <p:sp>
        <p:nvSpPr>
          <p:cNvPr id="5" name="Title 4">
            <a:extLst>
              <a:ext uri="{FF2B5EF4-FFF2-40B4-BE49-F238E27FC236}">
                <a16:creationId xmlns:a16="http://schemas.microsoft.com/office/drawing/2014/main" id="{8EFCECCA-857B-4D69-9E4F-515F4BDD30C4}"/>
              </a:ext>
            </a:extLst>
          </p:cNvPr>
          <p:cNvSpPr>
            <a:spLocks noGrp="1"/>
          </p:cNvSpPr>
          <p:nvPr>
            <p:ph type="title"/>
          </p:nvPr>
        </p:nvSpPr>
        <p:spPr/>
        <p:txBody>
          <a:bodyPr/>
          <a:lstStyle/>
          <a:p>
            <a:r>
              <a:rPr lang="da-DK" dirty="0">
                <a:solidFill>
                  <a:schemeClr val="bg2"/>
                </a:solidFill>
                <a:latin typeface="Playfair Display" pitchFamily="2" charset="77"/>
              </a:rPr>
              <a:t>Vi passer på dit </a:t>
            </a:r>
            <a:r>
              <a:rPr lang="da-DK" i="1" dirty="0">
                <a:solidFill>
                  <a:srgbClr val="00A274"/>
                </a:solidFill>
                <a:latin typeface="Playfair Display" pitchFamily="2" charset="77"/>
              </a:rPr>
              <a:t>udtjente it-udstyr</a:t>
            </a:r>
            <a:endParaRPr lang="da-DK" i="1" noProof="0" dirty="0">
              <a:solidFill>
                <a:srgbClr val="00A274"/>
              </a:solidFill>
              <a:latin typeface="Playfair Display" pitchFamily="2" charset="77"/>
            </a:endParaRPr>
          </a:p>
        </p:txBody>
      </p:sp>
      <p:sp>
        <p:nvSpPr>
          <p:cNvPr id="6" name="Subtitle 5">
            <a:extLst>
              <a:ext uri="{FF2B5EF4-FFF2-40B4-BE49-F238E27FC236}">
                <a16:creationId xmlns:a16="http://schemas.microsoft.com/office/drawing/2014/main" id="{AC49F9D3-7FB8-4BD9-8D68-2AE231937579}"/>
              </a:ext>
            </a:extLst>
          </p:cNvPr>
          <p:cNvSpPr>
            <a:spLocks noGrp="1"/>
          </p:cNvSpPr>
          <p:nvPr>
            <p:ph type="subTitle" idx="1"/>
          </p:nvPr>
        </p:nvSpPr>
        <p:spPr>
          <a:xfrm>
            <a:off x="1524000" y="1214954"/>
            <a:ext cx="9144000" cy="830365"/>
          </a:xfrm>
        </p:spPr>
        <p:txBody>
          <a:bodyPr>
            <a:noAutofit/>
          </a:bodyPr>
          <a:lstStyle/>
          <a:p>
            <a:r>
              <a:rPr lang="da-DK" sz="1200" dirty="0"/>
              <a:t>Vi passer på udstyret for at undgå skader og ridser, da det bibeholder en højere restværdi og samtidig kan vores Flightcases og Containere låses, som sikrer datasikkerhed. De kan også alle sammen enten rulles eller bæres ind på et hvert kontor, hvilket gør det nemt at pakke udstyret ned on-site selv. </a:t>
            </a:r>
          </a:p>
        </p:txBody>
      </p:sp>
      <p:sp>
        <p:nvSpPr>
          <p:cNvPr id="7" name="Rectangle 6">
            <a:extLst>
              <a:ext uri="{FF2B5EF4-FFF2-40B4-BE49-F238E27FC236}">
                <a16:creationId xmlns:a16="http://schemas.microsoft.com/office/drawing/2014/main" id="{72FC213F-664F-47A4-BF52-1D37A7BD2E7E}"/>
              </a:ext>
            </a:extLst>
          </p:cNvPr>
          <p:cNvSpPr/>
          <p:nvPr/>
        </p:nvSpPr>
        <p:spPr>
          <a:xfrm>
            <a:off x="0" y="4272394"/>
            <a:ext cx="2998996" cy="1980000"/>
          </a:xfrm>
          <a:prstGeom prst="rect">
            <a:avLst/>
          </a:prstGeom>
          <a:solidFill>
            <a:srgbClr val="00A27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LAPTOP &amp; TABLET FLIGHTCASE</a:t>
            </a:r>
          </a:p>
          <a:p>
            <a:pPr lvl="0" algn="ctr">
              <a:lnSpc>
                <a:spcPct val="125000"/>
              </a:lnSpc>
            </a:pPr>
            <a:r>
              <a:rPr lang="da-DK" sz="1200" b="1"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80 x 60 x 45</a:t>
            </a:r>
            <a:endParaRPr lang="da-DK" sz="1200" b="1"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p>
            <a:pPr lvl="0" algn="ctr">
              <a:lnSpc>
                <a:spcPct val="125000"/>
              </a:lnSpc>
            </a:pP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Op til 40 </a:t>
            </a:r>
            <a:r>
              <a:rPr lang="da-DK" sz="11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laptops</a:t>
            </a: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og 100 tablets</a:t>
            </a:r>
            <a:endPar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987425D2-53E7-4A79-9074-0E4E1CE2B2F8}"/>
              </a:ext>
            </a:extLst>
          </p:cNvPr>
          <p:cNvSpPr/>
          <p:nvPr/>
        </p:nvSpPr>
        <p:spPr>
          <a:xfrm>
            <a:off x="2998996" y="4272394"/>
            <a:ext cx="3240000" cy="1980000"/>
          </a:xfrm>
          <a:prstGeom prst="rect">
            <a:avLst/>
          </a:prstGeom>
          <a:solidFill>
            <a:srgbClr val="007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SMARTPHONES FLIGHTCASE</a:t>
            </a:r>
          </a:p>
          <a:p>
            <a:pPr lvl="0" algn="ctr">
              <a:lnSpc>
                <a:spcPct val="125000"/>
              </a:lnSpc>
            </a:pPr>
            <a:r>
              <a:rPr lang="da-DK" sz="1200" b="1" noProof="0" dirty="0">
                <a:solidFill>
                  <a:srgbClr val="FFFFFF"/>
                </a:solidFill>
                <a:latin typeface="+mj-lt"/>
                <a:ea typeface="Open Sans Light" panose="020B0306030504020204" pitchFamily="34" charset="0"/>
                <a:cs typeface="Open Sans Light" panose="020B0306030504020204" pitchFamily="34" charset="0"/>
              </a:rPr>
              <a:t>60 x 40 x 27</a:t>
            </a:r>
          </a:p>
          <a:p>
            <a:pPr lvl="0" algn="ctr">
              <a:lnSpc>
                <a:spcPct val="125000"/>
              </a:lnSpc>
            </a:pPr>
            <a:r>
              <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Op til 120 smartphones</a:t>
            </a:r>
          </a:p>
        </p:txBody>
      </p:sp>
      <p:sp>
        <p:nvSpPr>
          <p:cNvPr id="9" name="Rectangle 8">
            <a:extLst>
              <a:ext uri="{FF2B5EF4-FFF2-40B4-BE49-F238E27FC236}">
                <a16:creationId xmlns:a16="http://schemas.microsoft.com/office/drawing/2014/main" id="{E14CAF7D-AAFE-4BD8-AB37-99EFE5815743}"/>
              </a:ext>
            </a:extLst>
          </p:cNvPr>
          <p:cNvSpPr/>
          <p:nvPr/>
        </p:nvSpPr>
        <p:spPr>
          <a:xfrm>
            <a:off x="9193004" y="4272394"/>
            <a:ext cx="2998996" cy="1980000"/>
          </a:xfrm>
          <a:prstGeom prst="rect">
            <a:avLst/>
          </a:prstGeom>
          <a:solidFill>
            <a:srgbClr val="00382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SAFE BIGBOX LAPTOP &amp; MONITOR</a:t>
            </a:r>
          </a:p>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120 x 80 x 90 </a:t>
            </a:r>
            <a:endParaRPr lang="da-DK" sz="12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p>
            <a:pPr lvl="0" algn="ctr">
              <a:lnSpc>
                <a:spcPct val="125000"/>
              </a:lnSpc>
            </a:pPr>
            <a:r>
              <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Perfekt til monitors eller større mængde </a:t>
            </a:r>
            <a:r>
              <a:rPr lang="da-DK" sz="1100" noProof="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laptops</a:t>
            </a:r>
            <a:r>
              <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 op til 200 ) </a:t>
            </a:r>
          </a:p>
        </p:txBody>
      </p:sp>
      <p:sp>
        <p:nvSpPr>
          <p:cNvPr id="3" name="Rectangle 2">
            <a:extLst>
              <a:ext uri="{FF2B5EF4-FFF2-40B4-BE49-F238E27FC236}">
                <a16:creationId xmlns:a16="http://schemas.microsoft.com/office/drawing/2014/main" id="{32D584B6-D6B5-8D6D-2B00-C555C3DA8720}"/>
              </a:ext>
            </a:extLst>
          </p:cNvPr>
          <p:cNvSpPr/>
          <p:nvPr/>
        </p:nvSpPr>
        <p:spPr>
          <a:xfrm>
            <a:off x="6232976" y="4272394"/>
            <a:ext cx="2960028" cy="1980000"/>
          </a:xfrm>
          <a:prstGeom prst="rect">
            <a:avLst/>
          </a:prstGeom>
          <a:solidFill>
            <a:srgbClr val="00594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CAGE</a:t>
            </a:r>
          </a:p>
          <a:p>
            <a:pPr lvl="0" algn="ctr">
              <a:lnSpc>
                <a:spcPct val="125000"/>
              </a:lnSpc>
            </a:pPr>
            <a:r>
              <a:rPr lang="da-DK" sz="1200" b="1" noProof="0" dirty="0">
                <a:solidFill>
                  <a:srgbClr val="FFFFFF"/>
                </a:solidFill>
                <a:latin typeface="+mj-lt"/>
                <a:ea typeface="Open Sans Light" panose="020B0306030504020204" pitchFamily="34" charset="0"/>
                <a:cs typeface="Open Sans Light" panose="020B0306030504020204" pitchFamily="34" charset="0"/>
              </a:rPr>
              <a:t>180 x 80 x 40 </a:t>
            </a:r>
          </a:p>
          <a:p>
            <a:pPr lvl="0" algn="ctr">
              <a:lnSpc>
                <a:spcPct val="125000"/>
              </a:lnSpc>
            </a:pP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Til blandet IT – </a:t>
            </a:r>
            <a:r>
              <a:rPr lang="da-DK" sz="11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maks</a:t>
            </a: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 400kg</a:t>
            </a:r>
            <a:endPar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Picture 14">
            <a:extLst>
              <a:ext uri="{FF2B5EF4-FFF2-40B4-BE49-F238E27FC236}">
                <a16:creationId xmlns:a16="http://schemas.microsoft.com/office/drawing/2014/main" id="{2C46E0C1-8777-9262-5FA5-39F84F039BCE}"/>
              </a:ext>
            </a:extLst>
          </p:cNvPr>
          <p:cNvPicPr>
            <a:picLocks noChangeAspect="1"/>
          </p:cNvPicPr>
          <p:nvPr/>
        </p:nvPicPr>
        <p:blipFill>
          <a:blip r:embed="rId5">
            <a:extLst>
              <a:ext uri="{28A0092B-C50C-407E-A947-70E740481C1C}">
                <a14:useLocalDpi xmlns:a14="http://schemas.microsoft.com/office/drawing/2010/main" val="0"/>
              </a:ext>
            </a:extLst>
          </a:blip>
          <a:srcRect r="2566" b="2579"/>
          <a:stretch>
            <a:fillRect/>
          </a:stretch>
        </p:blipFill>
        <p:spPr>
          <a:xfrm>
            <a:off x="6673282" y="2172002"/>
            <a:ext cx="2079415" cy="2083301"/>
          </a:xfrm>
          <a:prstGeom prst="rect">
            <a:avLst/>
          </a:prstGeom>
        </p:spPr>
      </p:pic>
      <p:sp>
        <p:nvSpPr>
          <p:cNvPr id="19" name="TextBox 18">
            <a:extLst>
              <a:ext uri="{FF2B5EF4-FFF2-40B4-BE49-F238E27FC236}">
                <a16:creationId xmlns:a16="http://schemas.microsoft.com/office/drawing/2014/main" id="{E8DFF4B3-F7A7-A4F2-C9EF-30C69611AAF7}"/>
              </a:ext>
            </a:extLst>
          </p:cNvPr>
          <p:cNvSpPr txBox="1"/>
          <p:nvPr/>
        </p:nvSpPr>
        <p:spPr>
          <a:xfrm>
            <a:off x="3984372" y="171673"/>
            <a:ext cx="4497207" cy="400110"/>
          </a:xfrm>
          <a:prstGeom prst="rect">
            <a:avLst/>
          </a:prstGeom>
          <a:noFill/>
        </p:spPr>
        <p:txBody>
          <a:bodyPr wrap="square" rtlCol="0">
            <a:spAutoFit/>
          </a:bodyPr>
          <a:lstStyle/>
          <a:p>
            <a:pPr algn="ctr"/>
            <a:r>
              <a:rPr lang="da-DK" sz="2000" noProof="0" dirty="0">
                <a:solidFill>
                  <a:srgbClr val="00A274"/>
                </a:solidFill>
                <a:latin typeface="+mj-lt"/>
                <a:cs typeface="Plus Jakarta Sans" pitchFamily="2" charset="0"/>
              </a:rPr>
              <a:t>PACKAGIND</a:t>
            </a:r>
          </a:p>
        </p:txBody>
      </p:sp>
    </p:spTree>
    <p:extLst>
      <p:ext uri="{BB962C8B-B14F-4D97-AF65-F5344CB8AC3E}">
        <p14:creationId xmlns:p14="http://schemas.microsoft.com/office/powerpoint/2010/main" val="49704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ppt_x"/>
                                          </p:val>
                                        </p:tav>
                                        <p:tav tm="100000">
                                          <p:val>
                                            <p:strVal val="#ppt_x"/>
                                          </p:val>
                                        </p:tav>
                                      </p:tavLst>
                                    </p:anim>
                                    <p:anim calcmode="lin" valueType="num">
                                      <p:cBhvr additive="base">
                                        <p:cTn id="8" dur="7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00" fill="hold"/>
                                        <p:tgtEl>
                                          <p:spTgt spid="8"/>
                                        </p:tgtEl>
                                        <p:attrNameLst>
                                          <p:attrName>ppt_x</p:attrName>
                                        </p:attrNameLst>
                                      </p:cBhvr>
                                      <p:tavLst>
                                        <p:tav tm="0">
                                          <p:val>
                                            <p:strVal val="#ppt_x"/>
                                          </p:val>
                                        </p:tav>
                                        <p:tav tm="100000">
                                          <p:val>
                                            <p:strVal val="#ppt_x"/>
                                          </p:val>
                                        </p:tav>
                                      </p:tavLst>
                                    </p:anim>
                                    <p:anim calcmode="lin" valueType="num">
                                      <p:cBhvr additive="base">
                                        <p:cTn id="12" dur="7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8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00" fill="hold"/>
                                        <p:tgtEl>
                                          <p:spTgt spid="9"/>
                                        </p:tgtEl>
                                        <p:attrNameLst>
                                          <p:attrName>ppt_x</p:attrName>
                                        </p:attrNameLst>
                                      </p:cBhvr>
                                      <p:tavLst>
                                        <p:tav tm="0">
                                          <p:val>
                                            <p:strVal val="#ppt_x"/>
                                          </p:val>
                                        </p:tav>
                                        <p:tav tm="100000">
                                          <p:val>
                                            <p:strVal val="#ppt_x"/>
                                          </p:val>
                                        </p:tav>
                                      </p:tavLst>
                                    </p:anim>
                                    <p:anim calcmode="lin" valueType="num">
                                      <p:cBhvr additive="base">
                                        <p:cTn id="16" dur="7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00" fill="hold"/>
                                        <p:tgtEl>
                                          <p:spTgt spid="3"/>
                                        </p:tgtEl>
                                        <p:attrNameLst>
                                          <p:attrName>ppt_x</p:attrName>
                                        </p:attrNameLst>
                                      </p:cBhvr>
                                      <p:tavLst>
                                        <p:tav tm="0">
                                          <p:val>
                                            <p:strVal val="#ppt_x"/>
                                          </p:val>
                                        </p:tav>
                                        <p:tav tm="100000">
                                          <p:val>
                                            <p:strVal val="#ppt_x"/>
                                          </p:val>
                                        </p:tav>
                                      </p:tavLst>
                                    </p:anim>
                                    <p:anim calcmode="lin" valueType="num">
                                      <p:cBhvr additive="base">
                                        <p:cTn id="20" dur="700" fill="hold"/>
                                        <p:tgtEl>
                                          <p:spTgt spid="3"/>
                                        </p:tgtEl>
                                        <p:attrNameLst>
                                          <p:attrName>ppt_y</p:attrName>
                                        </p:attrNameLst>
                                      </p:cBhvr>
                                      <p:tavLst>
                                        <p:tav tm="0">
                                          <p:val>
                                            <p:strVal val="1+#ppt_h/2"/>
                                          </p:val>
                                        </p:tav>
                                        <p:tav tm="100000">
                                          <p:val>
                                            <p:strVal val="#ppt_y"/>
                                          </p:val>
                                        </p:tav>
                                      </p:tavLst>
                                    </p:anim>
                                  </p:childTnLst>
                                </p:cTn>
                              </p:par>
                              <p:par>
                                <p:cTn id="21" presetID="22" presetClass="entr" presetSubtype="1"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par>
                                <p:cTn id="24" presetID="2" presetClass="entr" presetSubtype="4" decel="100000" fill="hold" grpId="1"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250" fill="hold"/>
                                        <p:tgtEl>
                                          <p:spTgt spid="19"/>
                                        </p:tgtEl>
                                        <p:attrNameLst>
                                          <p:attrName>ppt_x</p:attrName>
                                        </p:attrNameLst>
                                      </p:cBhvr>
                                      <p:tavLst>
                                        <p:tav tm="0">
                                          <p:val>
                                            <p:strVal val="#ppt_x"/>
                                          </p:val>
                                        </p:tav>
                                        <p:tav tm="100000">
                                          <p:val>
                                            <p:strVal val="#ppt_x"/>
                                          </p:val>
                                        </p:tav>
                                      </p:tavLst>
                                    </p:anim>
                                    <p:anim calcmode="lin" valueType="num">
                                      <p:cBhvr additive="base">
                                        <p:cTn id="27"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P spid="19" grpId="0"/>
      <p:bldP spid="1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8506E-D523-DDA5-C808-C7FF1AB03180}"/>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36906F53-7EC4-2F69-AE8E-EA573FD44BF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rot="1800000">
            <a:off x="2190839" y="-979595"/>
            <a:ext cx="1920560" cy="3948913"/>
          </a:xfrm>
          <a:prstGeom prst="rect">
            <a:avLst/>
          </a:prstGeom>
          <a:effectLst>
            <a:outerShdw blurRad="266700" dist="76200" dir="2700000" algn="tl" rotWithShape="0">
              <a:prstClr val="black">
                <a:alpha val="17000"/>
              </a:prstClr>
            </a:outerShdw>
          </a:effectLst>
        </p:spPr>
      </p:pic>
      <p:pic>
        <p:nvPicPr>
          <p:cNvPr id="56" name="Picture 55">
            <a:extLst>
              <a:ext uri="{FF2B5EF4-FFF2-40B4-BE49-F238E27FC236}">
                <a16:creationId xmlns:a16="http://schemas.microsoft.com/office/drawing/2014/main" id="{407C9863-56A2-3384-979E-50FBC9C552B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rot="1800000">
            <a:off x="-586496" y="334047"/>
            <a:ext cx="1779419" cy="3642648"/>
          </a:xfrm>
          <a:prstGeom prst="rect">
            <a:avLst/>
          </a:prstGeom>
          <a:effectLst>
            <a:outerShdw blurRad="266700" dist="76200" dir="2700000" algn="tl" rotWithShape="0">
              <a:prstClr val="black">
                <a:alpha val="17000"/>
              </a:prstClr>
            </a:outerShdw>
          </a:effectLst>
        </p:spPr>
      </p:pic>
      <p:grpSp>
        <p:nvGrpSpPr>
          <p:cNvPr id="35" name="Group 34">
            <a:extLst>
              <a:ext uri="{FF2B5EF4-FFF2-40B4-BE49-F238E27FC236}">
                <a16:creationId xmlns:a16="http://schemas.microsoft.com/office/drawing/2014/main" id="{A7033DCC-3560-E5D7-B8C7-914141BFE69E}"/>
              </a:ext>
            </a:extLst>
          </p:cNvPr>
          <p:cNvGrpSpPr/>
          <p:nvPr/>
        </p:nvGrpSpPr>
        <p:grpSpPr>
          <a:xfrm>
            <a:off x="5741541" y="3689346"/>
            <a:ext cx="7107471" cy="2700656"/>
            <a:chOff x="457200" y="3073400"/>
            <a:chExt cx="4244340" cy="1793875"/>
          </a:xfrm>
          <a:solidFill>
            <a:srgbClr val="00A274"/>
          </a:solidFill>
        </p:grpSpPr>
        <p:sp>
          <p:nvSpPr>
            <p:cNvPr id="36" name="Rectangle: Rounded Corners 35">
              <a:extLst>
                <a:ext uri="{FF2B5EF4-FFF2-40B4-BE49-F238E27FC236}">
                  <a16:creationId xmlns:a16="http://schemas.microsoft.com/office/drawing/2014/main" id="{4D6D8F82-7E9A-4237-489F-69990D7E0707}"/>
                </a:ext>
              </a:extLst>
            </p:cNvPr>
            <p:cNvSpPr/>
            <p:nvPr/>
          </p:nvSpPr>
          <p:spPr>
            <a:xfrm>
              <a:off x="457200" y="3073400"/>
              <a:ext cx="4244340" cy="1793875"/>
            </a:xfrm>
            <a:prstGeom prst="roundRect">
              <a:avLst>
                <a:gd name="adj" fmla="val 12752"/>
              </a:avLst>
            </a:prstGeom>
            <a:grpFill/>
            <a:ln>
              <a:noFill/>
            </a:ln>
            <a:effectLst>
              <a:outerShdw blurRad="1016000" dist="762000" dir="3000000" algn="t"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37" name="TextBox 36">
              <a:extLst>
                <a:ext uri="{FF2B5EF4-FFF2-40B4-BE49-F238E27FC236}">
                  <a16:creationId xmlns:a16="http://schemas.microsoft.com/office/drawing/2014/main" id="{82740881-0344-B9D0-8A43-58AF7F3F40CE}"/>
                </a:ext>
              </a:extLst>
            </p:cNvPr>
            <p:cNvSpPr txBox="1"/>
            <p:nvPr/>
          </p:nvSpPr>
          <p:spPr>
            <a:xfrm>
              <a:off x="701349" y="3207765"/>
              <a:ext cx="3416513" cy="1533913"/>
            </a:xfrm>
            <a:prstGeom prst="rect">
              <a:avLst/>
            </a:prstGeom>
            <a:grpFill/>
          </p:spPr>
          <p:txBody>
            <a:bodyPr wrap="square" rtlCol="0">
              <a:spAutoFit/>
            </a:bodyPr>
            <a:lstStyle/>
            <a:p>
              <a:pPr>
                <a:lnSpc>
                  <a:spcPct val="130000"/>
                </a:lnSpc>
              </a:pPr>
              <a:r>
                <a:rPr lang="da-DK" sz="1400" noProof="0" dirty="0">
                  <a:solidFill>
                    <a:schemeClr val="bg1"/>
                  </a:solidFill>
                </a:rPr>
                <a:t>Ikke alt det udstyr I kommer til at indlevere kommer til at have en funktionsdygtig stand og noget af udstyret er direkte elektronikskrot. Vores første skrift i håndteringen af disse er reparation eller komponentgenbrug. Såfremt vi ikke kan trække noget værdifuld ud af udstyret, vil udstyret blive skilt af i fraktioner og sendt til genanvendelse hvor op til 90% bliver til genbrugsmaterialer som kobber, guld, aluminium, granulat mm. Du bliver afregnet en kilopris på udvalgte kategorier.</a:t>
              </a:r>
            </a:p>
          </p:txBody>
        </p:sp>
      </p:grpSp>
      <p:grpSp>
        <p:nvGrpSpPr>
          <p:cNvPr id="44" name="Group 43">
            <a:extLst>
              <a:ext uri="{FF2B5EF4-FFF2-40B4-BE49-F238E27FC236}">
                <a16:creationId xmlns:a16="http://schemas.microsoft.com/office/drawing/2014/main" id="{9249C847-5EAE-0FD3-4CFD-989B0F440128}"/>
              </a:ext>
            </a:extLst>
          </p:cNvPr>
          <p:cNvGrpSpPr/>
          <p:nvPr/>
        </p:nvGrpSpPr>
        <p:grpSpPr>
          <a:xfrm rot="18000000">
            <a:off x="808328" y="2608568"/>
            <a:ext cx="3592274" cy="4852864"/>
            <a:chOff x="8162247" y="1394903"/>
            <a:chExt cx="8071060" cy="10903333"/>
          </a:xfrm>
          <a:effectLst/>
        </p:grpSpPr>
        <p:sp>
          <p:nvSpPr>
            <p:cNvPr id="45" name="Rectangle: Rounded Corners 44">
              <a:extLst>
                <a:ext uri="{FF2B5EF4-FFF2-40B4-BE49-F238E27FC236}">
                  <a16:creationId xmlns:a16="http://schemas.microsoft.com/office/drawing/2014/main" id="{F8CFB66B-330A-4E88-8B5E-4CC9C304FF57}"/>
                </a:ext>
              </a:extLst>
            </p:cNvPr>
            <p:cNvSpPr/>
            <p:nvPr/>
          </p:nvSpPr>
          <p:spPr>
            <a:xfrm>
              <a:off x="16187588" y="2861559"/>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46" name="AutoShape 3">
              <a:extLst>
                <a:ext uri="{FF2B5EF4-FFF2-40B4-BE49-F238E27FC236}">
                  <a16:creationId xmlns:a16="http://schemas.microsoft.com/office/drawing/2014/main" id="{CC3BD5D3-B5F8-5C3C-31AC-A96499F86D11}"/>
                </a:ext>
              </a:extLst>
            </p:cNvPr>
            <p:cNvSpPr>
              <a:spLocks noChangeAspect="1" noChangeArrowheads="1" noTextEdit="1"/>
            </p:cNvSpPr>
            <p:nvPr/>
          </p:nvSpPr>
          <p:spPr bwMode="auto">
            <a:xfrm>
              <a:off x="8162247" y="1420441"/>
              <a:ext cx="8060004" cy="108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47" name="Freeform: Shape 46">
              <a:extLst>
                <a:ext uri="{FF2B5EF4-FFF2-40B4-BE49-F238E27FC236}">
                  <a16:creationId xmlns:a16="http://schemas.microsoft.com/office/drawing/2014/main" id="{67DC3437-BAFD-401F-DC78-958C09031B81}"/>
                </a:ext>
              </a:extLst>
            </p:cNvPr>
            <p:cNvSpPr>
              <a:spLocks/>
            </p:cNvSpPr>
            <p:nvPr/>
          </p:nvSpPr>
          <p:spPr bwMode="auto">
            <a:xfrm>
              <a:off x="8164923" y="1468608"/>
              <a:ext cx="8015851" cy="10829628"/>
            </a:xfrm>
            <a:custGeom>
              <a:avLst/>
              <a:gdLst>
                <a:gd name="connsiteX0" fmla="*/ 457819 w 8015851"/>
                <a:gd name="connsiteY0" fmla="*/ 272949 h 10829628"/>
                <a:gd name="connsiteX1" fmla="*/ 260907 w 8015851"/>
                <a:gd name="connsiteY1" fmla="*/ 469749 h 10829628"/>
                <a:gd name="connsiteX2" fmla="*/ 260907 w 8015851"/>
                <a:gd name="connsiteY2" fmla="*/ 10347839 h 10829628"/>
                <a:gd name="connsiteX3" fmla="*/ 457819 w 8015851"/>
                <a:gd name="connsiteY3" fmla="*/ 10544639 h 10829628"/>
                <a:gd name="connsiteX4" fmla="*/ 7559371 w 8015851"/>
                <a:gd name="connsiteY4" fmla="*/ 10544639 h 10829628"/>
                <a:gd name="connsiteX5" fmla="*/ 7756283 w 8015851"/>
                <a:gd name="connsiteY5" fmla="*/ 10347839 h 10829628"/>
                <a:gd name="connsiteX6" fmla="*/ 7756283 w 8015851"/>
                <a:gd name="connsiteY6" fmla="*/ 469749 h 10829628"/>
                <a:gd name="connsiteX7" fmla="*/ 7559371 w 8015851"/>
                <a:gd name="connsiteY7" fmla="*/ 272949 h 10829628"/>
                <a:gd name="connsiteX8" fmla="*/ 457819 w 8015851"/>
                <a:gd name="connsiteY8" fmla="*/ 272949 h 10829628"/>
                <a:gd name="connsiteX9" fmla="*/ 460499 w 8015851"/>
                <a:gd name="connsiteY9" fmla="*/ 0 h 10829628"/>
                <a:gd name="connsiteX10" fmla="*/ 7555353 w 8015851"/>
                <a:gd name="connsiteY10" fmla="*/ 0 h 10829628"/>
                <a:gd name="connsiteX11" fmla="*/ 8015851 w 8015851"/>
                <a:gd name="connsiteY11" fmla="*/ 460228 h 10829628"/>
                <a:gd name="connsiteX12" fmla="*/ 8015851 w 8015851"/>
                <a:gd name="connsiteY12" fmla="*/ 10369401 h 10829628"/>
                <a:gd name="connsiteX13" fmla="*/ 7555353 w 8015851"/>
                <a:gd name="connsiteY13" fmla="*/ 10829628 h 10829628"/>
                <a:gd name="connsiteX14" fmla="*/ 460499 w 8015851"/>
                <a:gd name="connsiteY14" fmla="*/ 10829628 h 10829628"/>
                <a:gd name="connsiteX15" fmla="*/ 0 w 8015851"/>
                <a:gd name="connsiteY15" fmla="*/ 10369401 h 10829628"/>
                <a:gd name="connsiteX16" fmla="*/ 0 w 8015851"/>
                <a:gd name="connsiteY16" fmla="*/ 460228 h 10829628"/>
                <a:gd name="connsiteX17" fmla="*/ 460499 w 8015851"/>
                <a:gd name="connsiteY17" fmla="*/ 0 h 1082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15851" h="10829628">
                  <a:moveTo>
                    <a:pt x="457819" y="272949"/>
                  </a:moveTo>
                  <a:cubicBezTo>
                    <a:pt x="349835" y="272949"/>
                    <a:pt x="260907" y="361827"/>
                    <a:pt x="260907" y="469749"/>
                  </a:cubicBezTo>
                  <a:cubicBezTo>
                    <a:pt x="260907" y="469749"/>
                    <a:pt x="260907" y="469749"/>
                    <a:pt x="260907" y="10347839"/>
                  </a:cubicBezTo>
                  <a:cubicBezTo>
                    <a:pt x="260907" y="10455762"/>
                    <a:pt x="349835" y="10544639"/>
                    <a:pt x="457819" y="10544639"/>
                  </a:cubicBezTo>
                  <a:cubicBezTo>
                    <a:pt x="457819" y="10544639"/>
                    <a:pt x="457819" y="10544639"/>
                    <a:pt x="7559371" y="10544639"/>
                  </a:cubicBezTo>
                  <a:cubicBezTo>
                    <a:pt x="7667355" y="10544639"/>
                    <a:pt x="7756283" y="10455762"/>
                    <a:pt x="7756283" y="10347839"/>
                  </a:cubicBezTo>
                  <a:cubicBezTo>
                    <a:pt x="7756283" y="10347839"/>
                    <a:pt x="7756283" y="10347839"/>
                    <a:pt x="7756283" y="469749"/>
                  </a:cubicBezTo>
                  <a:cubicBezTo>
                    <a:pt x="7756283" y="361827"/>
                    <a:pt x="7667355" y="272949"/>
                    <a:pt x="7559371" y="272949"/>
                  </a:cubicBezTo>
                  <a:cubicBezTo>
                    <a:pt x="7559371" y="272949"/>
                    <a:pt x="7559371" y="272949"/>
                    <a:pt x="457819" y="272949"/>
                  </a:cubicBezTo>
                  <a:close/>
                  <a:moveTo>
                    <a:pt x="460499" y="0"/>
                  </a:moveTo>
                  <a:cubicBezTo>
                    <a:pt x="7555353" y="0"/>
                    <a:pt x="7555353" y="0"/>
                    <a:pt x="7555353" y="0"/>
                  </a:cubicBezTo>
                  <a:cubicBezTo>
                    <a:pt x="7809421" y="0"/>
                    <a:pt x="8015851" y="206309"/>
                    <a:pt x="8015851" y="460228"/>
                  </a:cubicBezTo>
                  <a:cubicBezTo>
                    <a:pt x="8015851" y="10369401"/>
                    <a:pt x="8015851" y="10369401"/>
                    <a:pt x="8015851" y="10369401"/>
                  </a:cubicBezTo>
                  <a:cubicBezTo>
                    <a:pt x="8015851" y="10623319"/>
                    <a:pt x="7809421" y="10829628"/>
                    <a:pt x="7555353" y="10829628"/>
                  </a:cubicBezTo>
                  <a:cubicBezTo>
                    <a:pt x="460499" y="10829628"/>
                    <a:pt x="460499" y="10829628"/>
                    <a:pt x="460499" y="10829628"/>
                  </a:cubicBezTo>
                  <a:cubicBezTo>
                    <a:pt x="206431" y="10829628"/>
                    <a:pt x="0" y="10623319"/>
                    <a:pt x="0" y="10369401"/>
                  </a:cubicBezTo>
                  <a:cubicBezTo>
                    <a:pt x="0" y="460228"/>
                    <a:pt x="0" y="460228"/>
                    <a:pt x="0" y="460228"/>
                  </a:cubicBezTo>
                  <a:cubicBezTo>
                    <a:pt x="0" y="206309"/>
                    <a:pt x="206431" y="0"/>
                    <a:pt x="460499" y="0"/>
                  </a:cubicBezTo>
                  <a:close/>
                </a:path>
              </a:pathLst>
            </a:custGeom>
            <a:solidFill>
              <a:srgbClr val="111111"/>
            </a:solidFill>
            <a:ln w="25400">
              <a:noFill/>
              <a:round/>
              <a:headEnd/>
              <a:tailEnd/>
            </a:ln>
          </p:spPr>
          <p:txBody>
            <a:bodyPr vert="horz" wrap="square" lIns="91440" tIns="45720" rIns="91440" bIns="45720" numCol="1" anchor="t" anchorCtr="0" compatLnSpc="1">
              <a:prstTxWarp prst="textNoShape">
                <a:avLst/>
              </a:prstTxWarp>
              <a:noAutofit/>
            </a:bodyPr>
            <a:lstStyle/>
            <a:p>
              <a:endParaRPr lang="da-DK" noProof="0" dirty="0">
                <a:latin typeface="Arial" panose="020B0604020202020204" pitchFamily="34" charset="0"/>
              </a:endParaRPr>
            </a:p>
          </p:txBody>
        </p:sp>
        <p:sp>
          <p:nvSpPr>
            <p:cNvPr id="48" name="Rectangle: Rounded Corners 47">
              <a:extLst>
                <a:ext uri="{FF2B5EF4-FFF2-40B4-BE49-F238E27FC236}">
                  <a16:creationId xmlns:a16="http://schemas.microsoft.com/office/drawing/2014/main" id="{40DB088A-872F-6BD0-A37A-4A482C0D4D21}"/>
                </a:ext>
              </a:extLst>
            </p:cNvPr>
            <p:cNvSpPr/>
            <p:nvPr/>
          </p:nvSpPr>
          <p:spPr>
            <a:xfrm>
              <a:off x="16187588" y="3572759"/>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49" name="Rectangle: Rounded Corners 48">
              <a:extLst>
                <a:ext uri="{FF2B5EF4-FFF2-40B4-BE49-F238E27FC236}">
                  <a16:creationId xmlns:a16="http://schemas.microsoft.com/office/drawing/2014/main" id="{4EC1517E-4B06-FD3C-FBBF-9D4FEF0A85DB}"/>
                </a:ext>
              </a:extLst>
            </p:cNvPr>
            <p:cNvSpPr/>
            <p:nvPr/>
          </p:nvSpPr>
          <p:spPr>
            <a:xfrm rot="16200000">
              <a:off x="15069377" y="1188883"/>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0" name="Freeform 5">
              <a:extLst>
                <a:ext uri="{FF2B5EF4-FFF2-40B4-BE49-F238E27FC236}">
                  <a16:creationId xmlns:a16="http://schemas.microsoft.com/office/drawing/2014/main" id="{41EE66D4-DCEC-06DA-CA2D-FC40EA9CEA10}"/>
                </a:ext>
              </a:extLst>
            </p:cNvPr>
            <p:cNvSpPr>
              <a:spLocks/>
            </p:cNvSpPr>
            <p:nvPr/>
          </p:nvSpPr>
          <p:spPr bwMode="auto">
            <a:xfrm>
              <a:off x="8164923" y="1468609"/>
              <a:ext cx="8015852" cy="10829627"/>
            </a:xfrm>
            <a:custGeom>
              <a:avLst/>
              <a:gdLst>
                <a:gd name="T0" fmla="*/ 2379 w 2524"/>
                <a:gd name="T1" fmla="*/ 3412 h 3412"/>
                <a:gd name="T2" fmla="*/ 145 w 2524"/>
                <a:gd name="T3" fmla="*/ 3412 h 3412"/>
                <a:gd name="T4" fmla="*/ 0 w 2524"/>
                <a:gd name="T5" fmla="*/ 3267 h 3412"/>
                <a:gd name="T6" fmla="*/ 0 w 2524"/>
                <a:gd name="T7" fmla="*/ 145 h 3412"/>
                <a:gd name="T8" fmla="*/ 145 w 2524"/>
                <a:gd name="T9" fmla="*/ 0 h 3412"/>
                <a:gd name="T10" fmla="*/ 2379 w 2524"/>
                <a:gd name="T11" fmla="*/ 0 h 3412"/>
                <a:gd name="T12" fmla="*/ 2524 w 2524"/>
                <a:gd name="T13" fmla="*/ 145 h 3412"/>
                <a:gd name="T14" fmla="*/ 2524 w 2524"/>
                <a:gd name="T15" fmla="*/ 3267 h 3412"/>
                <a:gd name="T16" fmla="*/ 2379 w 2524"/>
                <a:gd name="T17" fmla="*/ 3412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4" h="3412">
                  <a:moveTo>
                    <a:pt x="2379" y="3412"/>
                  </a:moveTo>
                  <a:cubicBezTo>
                    <a:pt x="145" y="3412"/>
                    <a:pt x="145" y="3412"/>
                    <a:pt x="145" y="3412"/>
                  </a:cubicBezTo>
                  <a:cubicBezTo>
                    <a:pt x="65" y="3412"/>
                    <a:pt x="0" y="3347"/>
                    <a:pt x="0" y="3267"/>
                  </a:cubicBezTo>
                  <a:cubicBezTo>
                    <a:pt x="0" y="145"/>
                    <a:pt x="0" y="145"/>
                    <a:pt x="0" y="145"/>
                  </a:cubicBezTo>
                  <a:cubicBezTo>
                    <a:pt x="0" y="65"/>
                    <a:pt x="65" y="0"/>
                    <a:pt x="145" y="0"/>
                  </a:cubicBezTo>
                  <a:cubicBezTo>
                    <a:pt x="2379" y="0"/>
                    <a:pt x="2379" y="0"/>
                    <a:pt x="2379" y="0"/>
                  </a:cubicBezTo>
                  <a:cubicBezTo>
                    <a:pt x="2459" y="0"/>
                    <a:pt x="2524" y="65"/>
                    <a:pt x="2524" y="145"/>
                  </a:cubicBezTo>
                  <a:cubicBezTo>
                    <a:pt x="2524" y="3267"/>
                    <a:pt x="2524" y="3267"/>
                    <a:pt x="2524" y="3267"/>
                  </a:cubicBezTo>
                  <a:cubicBezTo>
                    <a:pt x="2524" y="3347"/>
                    <a:pt x="2459" y="3412"/>
                    <a:pt x="2379" y="3412"/>
                  </a:cubicBezTo>
                  <a:close/>
                </a:path>
              </a:pathLst>
            </a:custGeom>
            <a:noFill/>
            <a:ln w="25400">
              <a:gradFill>
                <a:gsLst>
                  <a:gs pos="0">
                    <a:srgbClr val="DDDDDD"/>
                  </a:gs>
                  <a:gs pos="100000">
                    <a:srgbClr val="5F5F5F"/>
                  </a:gs>
                </a:gsLst>
                <a:lin ang="5400000" scaled="1"/>
              </a:gradFill>
              <a:round/>
              <a:headEnd/>
              <a:tailEnd/>
            </a:ln>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51" name="Oval 50">
              <a:extLst>
                <a:ext uri="{FF2B5EF4-FFF2-40B4-BE49-F238E27FC236}">
                  <a16:creationId xmlns:a16="http://schemas.microsoft.com/office/drawing/2014/main" id="{F6F51F54-40CA-9CF2-BB8C-735482282552}"/>
                </a:ext>
              </a:extLst>
            </p:cNvPr>
            <p:cNvSpPr>
              <a:spLocks noChangeAspect="1"/>
            </p:cNvSpPr>
            <p:nvPr/>
          </p:nvSpPr>
          <p:spPr>
            <a:xfrm>
              <a:off x="12148048" y="1571443"/>
              <a:ext cx="91079" cy="91079"/>
            </a:xfrm>
            <a:prstGeom prst="ellipse">
              <a:avLst/>
            </a:prstGeom>
            <a:gradFill flip="none" rotWithShape="1">
              <a:gsLst>
                <a:gs pos="44000">
                  <a:srgbClr val="000066"/>
                </a:gs>
                <a:gs pos="98230">
                  <a:srgbClr val="0066FF"/>
                </a:gs>
                <a:gs pos="0">
                  <a:srgbClr val="0066FF"/>
                </a:gs>
              </a:gsLst>
              <a:path path="circle">
                <a:fillToRect l="100000" t="100000"/>
              </a:path>
              <a:tileRect r="-100000" b="-100000"/>
            </a:gradFill>
            <a:ln w="317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2" name="Oval 51">
              <a:extLst>
                <a:ext uri="{FF2B5EF4-FFF2-40B4-BE49-F238E27FC236}">
                  <a16:creationId xmlns:a16="http://schemas.microsoft.com/office/drawing/2014/main" id="{70C12E5C-54FE-154E-8143-CCB30E620ACC}"/>
                </a:ext>
              </a:extLst>
            </p:cNvPr>
            <p:cNvSpPr>
              <a:spLocks noChangeAspect="1"/>
            </p:cNvSpPr>
            <p:nvPr/>
          </p:nvSpPr>
          <p:spPr>
            <a:xfrm>
              <a:off x="12383843" y="1604990"/>
              <a:ext cx="23985" cy="23985"/>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3" name="Oval 52">
              <a:extLst>
                <a:ext uri="{FF2B5EF4-FFF2-40B4-BE49-F238E27FC236}">
                  <a16:creationId xmlns:a16="http://schemas.microsoft.com/office/drawing/2014/main" id="{45413FD9-80D1-C7E1-AACD-ADB1D9170E8F}"/>
                </a:ext>
              </a:extLst>
            </p:cNvPr>
            <p:cNvSpPr>
              <a:spLocks noChangeAspect="1"/>
            </p:cNvSpPr>
            <p:nvPr/>
          </p:nvSpPr>
          <p:spPr>
            <a:xfrm>
              <a:off x="12526839" y="1571443"/>
              <a:ext cx="91079" cy="91079"/>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4" name="Oval 53">
              <a:extLst>
                <a:ext uri="{FF2B5EF4-FFF2-40B4-BE49-F238E27FC236}">
                  <a16:creationId xmlns:a16="http://schemas.microsoft.com/office/drawing/2014/main" id="{8AB4D267-3112-425B-737F-2B22E5DA5364}"/>
                </a:ext>
              </a:extLst>
            </p:cNvPr>
            <p:cNvSpPr>
              <a:spLocks noChangeAspect="1"/>
            </p:cNvSpPr>
            <p:nvPr/>
          </p:nvSpPr>
          <p:spPr>
            <a:xfrm>
              <a:off x="11963387" y="1579346"/>
              <a:ext cx="75272" cy="75272"/>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5" name="Oval 54">
              <a:extLst>
                <a:ext uri="{FF2B5EF4-FFF2-40B4-BE49-F238E27FC236}">
                  <a16:creationId xmlns:a16="http://schemas.microsoft.com/office/drawing/2014/main" id="{B76EB25D-4C4C-DFA6-4610-D57D2233467A}"/>
                </a:ext>
              </a:extLst>
            </p:cNvPr>
            <p:cNvSpPr>
              <a:spLocks noChangeAspect="1"/>
            </p:cNvSpPr>
            <p:nvPr/>
          </p:nvSpPr>
          <p:spPr>
            <a:xfrm>
              <a:off x="11793825" y="1591276"/>
              <a:ext cx="51412" cy="51412"/>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grpSp>
      <p:pic>
        <p:nvPicPr>
          <p:cNvPr id="16" name="Pladsholder til billede 15" descr="Et billede, der indeholder udendørs, træ, tåge/dis, natur&#10;&#10;Automatisk genereret beskrivelse">
            <a:extLst>
              <a:ext uri="{FF2B5EF4-FFF2-40B4-BE49-F238E27FC236}">
                <a16:creationId xmlns:a16="http://schemas.microsoft.com/office/drawing/2014/main" id="{88A9FD8D-48AB-5A5B-19DD-194D727EF94D}"/>
              </a:ext>
            </a:extLst>
          </p:cNvPr>
          <p:cNvPicPr>
            <a:picLocks noGrp="1" noChangeAspect="1"/>
          </p:cNvPicPr>
          <p:nvPr>
            <p:ph type="pic" sz="quarter" idx="13"/>
          </p:nvPr>
        </p:nvPicPr>
        <p:blipFill>
          <a:blip r:embed="rId4">
            <a:duotone>
              <a:prstClr val="black"/>
              <a:srgbClr val="007050">
                <a:tint val="45000"/>
                <a:satMod val="400000"/>
              </a:srgbClr>
            </a:duotone>
            <a:extLst>
              <a:ext uri="{28A0092B-C50C-407E-A947-70E740481C1C}">
                <a14:useLocalDpi xmlns:a14="http://schemas.microsoft.com/office/drawing/2010/main" val="0"/>
              </a:ext>
            </a:extLst>
          </a:blip>
          <a:srcRect t="13961" b="13961"/>
          <a:stretch>
            <a:fillRect/>
          </a:stretch>
        </p:blipFill>
        <p:spPr>
          <a:xfrm rot="1800000">
            <a:off x="311606" y="3367524"/>
            <a:ext cx="4605059" cy="3346757"/>
          </a:xfrm>
        </p:spPr>
      </p:pic>
      <p:pic>
        <p:nvPicPr>
          <p:cNvPr id="13" name="Pladsholder til billede 12" descr="Et billede, der indeholder udendørs, træ, tåge/dis, natur&#10;&#10;Automatisk genereret beskrivelse">
            <a:extLst>
              <a:ext uri="{FF2B5EF4-FFF2-40B4-BE49-F238E27FC236}">
                <a16:creationId xmlns:a16="http://schemas.microsoft.com/office/drawing/2014/main" id="{4FE9BAD3-F911-2419-818F-599CA693FA91}"/>
              </a:ext>
            </a:extLst>
          </p:cNvPr>
          <p:cNvPicPr>
            <a:picLocks noGrp="1" noChangeAspect="1"/>
          </p:cNvPicPr>
          <p:nvPr>
            <p:ph type="pic" sz="quarter" idx="14"/>
          </p:nvPr>
        </p:nvPicPr>
        <p:blipFill>
          <a:blip r:embed="rId4">
            <a:duotone>
              <a:prstClr val="black"/>
              <a:srgbClr val="007050">
                <a:tint val="45000"/>
                <a:satMod val="400000"/>
              </a:srgbClr>
            </a:duotone>
            <a:extLst>
              <a:ext uri="{28A0092B-C50C-407E-A947-70E740481C1C}">
                <a14:useLocalDpi xmlns:a14="http://schemas.microsoft.com/office/drawing/2010/main" val="0"/>
              </a:ext>
            </a:extLst>
          </a:blip>
          <a:srcRect l="26839" r="26839"/>
          <a:stretch>
            <a:fillRect/>
          </a:stretch>
        </p:blipFill>
        <p:spPr/>
      </p:pic>
      <p:pic>
        <p:nvPicPr>
          <p:cNvPr id="9" name="Pladsholder til billede 8" descr="Et billede, der indeholder udendørs, træ, tåge/dis, natur&#10;&#10;Automatisk genereret beskrivelse">
            <a:extLst>
              <a:ext uri="{FF2B5EF4-FFF2-40B4-BE49-F238E27FC236}">
                <a16:creationId xmlns:a16="http://schemas.microsoft.com/office/drawing/2014/main" id="{60D0D604-3D90-ACC7-20BB-529075A4EC04}"/>
              </a:ext>
            </a:extLst>
          </p:cNvPr>
          <p:cNvPicPr>
            <a:picLocks noGrp="1" noChangeAspect="1"/>
          </p:cNvPicPr>
          <p:nvPr>
            <p:ph type="pic" sz="quarter" idx="15"/>
          </p:nvPr>
        </p:nvPicPr>
        <p:blipFill>
          <a:blip r:embed="rId4">
            <a:duotone>
              <a:prstClr val="black"/>
              <a:srgbClr val="007050">
                <a:tint val="45000"/>
                <a:satMod val="400000"/>
              </a:srgbClr>
            </a:duotone>
            <a:extLst>
              <a:ext uri="{28A0092B-C50C-407E-A947-70E740481C1C}">
                <a14:useLocalDpi xmlns:a14="http://schemas.microsoft.com/office/drawing/2010/main" val="0"/>
              </a:ext>
            </a:extLst>
          </a:blip>
          <a:srcRect l="26871" r="26871"/>
          <a:stretch>
            <a:fillRect/>
          </a:stretch>
        </p:blipFill>
        <p:spPr>
          <a:xfrm rot="1800000">
            <a:off x="-427102" y="488102"/>
            <a:ext cx="1510218" cy="3315896"/>
          </a:xfrm>
        </p:spPr>
      </p:pic>
      <p:sp>
        <p:nvSpPr>
          <p:cNvPr id="3" name="TextBox 2">
            <a:extLst>
              <a:ext uri="{FF2B5EF4-FFF2-40B4-BE49-F238E27FC236}">
                <a16:creationId xmlns:a16="http://schemas.microsoft.com/office/drawing/2014/main" id="{DEF66979-4761-A7CF-C097-2454D7D0AE9F}"/>
              </a:ext>
            </a:extLst>
          </p:cNvPr>
          <p:cNvSpPr txBox="1"/>
          <p:nvPr/>
        </p:nvSpPr>
        <p:spPr>
          <a:xfrm flipH="1">
            <a:off x="5507695" y="1690835"/>
            <a:ext cx="6630669" cy="1323439"/>
          </a:xfrm>
          <a:prstGeom prst="rect">
            <a:avLst/>
          </a:prstGeom>
          <a:noFill/>
        </p:spPr>
        <p:txBody>
          <a:bodyPr wrap="square" rtlCol="0">
            <a:spAutoFit/>
          </a:bodyPr>
          <a:lstStyle>
            <a:defPPr>
              <a:defRPr lang="en-US"/>
            </a:defPPr>
            <a:lvl1pPr algn="ctr">
              <a:defRPr sz="4800" b="0" spc="-200">
                <a:solidFill>
                  <a:srgbClr val="32394E"/>
                </a:solidFill>
                <a:latin typeface="+mj-lt"/>
              </a:defRPr>
            </a:lvl1pPr>
          </a:lstStyle>
          <a:p>
            <a:pPr algn="l"/>
            <a:r>
              <a:rPr lang="da-DK" sz="4000" noProof="0" dirty="0">
                <a:solidFill>
                  <a:schemeClr val="tx1"/>
                </a:solidFill>
                <a:latin typeface="Playfair Display" pitchFamily="2" charset="77"/>
              </a:rPr>
              <a:t>Bortskaffelse af </a:t>
            </a:r>
            <a:r>
              <a:rPr lang="da-DK" sz="4000" dirty="0">
                <a:solidFill>
                  <a:schemeClr val="tx1"/>
                </a:solidFill>
                <a:latin typeface="Playfair Display" pitchFamily="2" charset="77"/>
              </a:rPr>
              <a:t>elektronikskrot </a:t>
            </a:r>
          </a:p>
          <a:p>
            <a:pPr algn="l"/>
            <a:r>
              <a:rPr lang="da-DK" sz="4000" i="1" dirty="0">
                <a:solidFill>
                  <a:srgbClr val="00A274"/>
                </a:solidFill>
                <a:latin typeface="Playfair Display" pitchFamily="2" charset="77"/>
              </a:rPr>
              <a:t>- genbrug eller genanvendelse?</a:t>
            </a:r>
            <a:endParaRPr lang="da-DK" sz="4000" i="1" noProof="0" dirty="0">
              <a:solidFill>
                <a:srgbClr val="00A274"/>
              </a:solidFill>
              <a:latin typeface="Playfair Display" pitchFamily="2" charset="77"/>
            </a:endParaRPr>
          </a:p>
        </p:txBody>
      </p:sp>
      <p:sp>
        <p:nvSpPr>
          <p:cNvPr id="4" name="Rectangle 7">
            <a:extLst>
              <a:ext uri="{FF2B5EF4-FFF2-40B4-BE49-F238E27FC236}">
                <a16:creationId xmlns:a16="http://schemas.microsoft.com/office/drawing/2014/main" id="{7892A71D-7707-D21B-6EF1-C31C92A7CEE5}"/>
              </a:ext>
            </a:extLst>
          </p:cNvPr>
          <p:cNvSpPr/>
          <p:nvPr/>
        </p:nvSpPr>
        <p:spPr>
          <a:xfrm>
            <a:off x="4969717" y="1229662"/>
            <a:ext cx="4903012" cy="338554"/>
          </a:xfrm>
          <a:prstGeom prst="rect">
            <a:avLst/>
          </a:prstGeom>
          <a:noFill/>
        </p:spPr>
        <p:txBody>
          <a:bodyPr wrap="square" rtlCol="0">
            <a:spAutoFit/>
          </a:bodyPr>
          <a:lstStyle/>
          <a:p>
            <a:pPr algn="ctr"/>
            <a:r>
              <a:rPr lang="en-US" sz="1600" dirty="0"/>
              <a:t>HÅNDTERING AF ELEKTRONIKSKROT</a:t>
            </a:r>
            <a:endParaRPr lang="da-DK" sz="1600" noProof="0" dirty="0">
              <a:solidFill>
                <a:srgbClr val="00A274"/>
              </a:solidFill>
              <a:latin typeface="+mj-lt"/>
              <a:cs typeface="Poppins SemiBold" panose="00000700000000000000" pitchFamily="2" charset="0"/>
            </a:endParaRPr>
          </a:p>
        </p:txBody>
      </p:sp>
    </p:spTree>
    <p:extLst>
      <p:ext uri="{BB962C8B-B14F-4D97-AF65-F5344CB8AC3E}">
        <p14:creationId xmlns:p14="http://schemas.microsoft.com/office/powerpoint/2010/main" val="30425717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25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000"/>
                                        <p:tgtEl>
                                          <p:spTgt spid="35"/>
                                        </p:tgtEl>
                                      </p:cBhvr>
                                    </p:animEffect>
                                  </p:childTnLst>
                                </p:cTn>
                              </p:par>
                              <p:par>
                                <p:cTn id="8" presetID="2" presetClass="entr" presetSubtype="4" decel="100000"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1250" fill="hold"/>
                                        <p:tgtEl>
                                          <p:spTgt spid="35"/>
                                        </p:tgtEl>
                                        <p:attrNameLst>
                                          <p:attrName>ppt_x</p:attrName>
                                        </p:attrNameLst>
                                      </p:cBhvr>
                                      <p:tavLst>
                                        <p:tav tm="0">
                                          <p:val>
                                            <p:strVal val="#ppt_x"/>
                                          </p:val>
                                        </p:tav>
                                        <p:tav tm="100000">
                                          <p:val>
                                            <p:strVal val="#ppt_x"/>
                                          </p:val>
                                        </p:tav>
                                      </p:tavLst>
                                    </p:anim>
                                    <p:anim calcmode="lin" valueType="num">
                                      <p:cBhvr additive="base">
                                        <p:cTn id="11" dur="1250" fill="hold"/>
                                        <p:tgtEl>
                                          <p:spTgt spid="35"/>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63" presetClass="path" presetSubtype="0" accel="14000" decel="86000" fill="hold" nodeType="withEffect">
                                  <p:stCondLst>
                                    <p:cond delay="0"/>
                                  </p:stCondLst>
                                  <p:childTnLst>
                                    <p:animMotion origin="layout" path="M -3.54167E-6 2.59259E-6 L -0.14153 0.42662 " pathEditMode="relative" rAng="0" ptsTypes="AA">
                                      <p:cBhvr>
                                        <p:cTn id="16" dur="1250" spd="-100000" fill="hold"/>
                                        <p:tgtEl>
                                          <p:spTgt spid="43"/>
                                        </p:tgtEl>
                                        <p:attrNameLst>
                                          <p:attrName>ppt_x</p:attrName>
                                          <p:attrName>ppt_y</p:attrName>
                                        </p:attrNameLst>
                                      </p:cBhvr>
                                      <p:rCtr x="-7083" y="21319"/>
                                    </p:animMotion>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63" presetClass="path" presetSubtype="0" accel="14000" decel="86000" fill="hold" nodeType="withEffect">
                                  <p:stCondLst>
                                    <p:cond delay="0"/>
                                  </p:stCondLst>
                                  <p:childTnLst>
                                    <p:animMotion origin="layout" path="M 2.08333E-7 -3.7037E-7 L -0.16875 0.5088 " pathEditMode="relative" rAng="0" ptsTypes="AA">
                                      <p:cBhvr>
                                        <p:cTn id="21" dur="1250" spd="-100000" fill="hold"/>
                                        <p:tgtEl>
                                          <p:spTgt spid="56"/>
                                        </p:tgtEl>
                                        <p:attrNameLst>
                                          <p:attrName>ppt_x</p:attrName>
                                          <p:attrName>ppt_y</p:attrName>
                                        </p:attrNameLst>
                                      </p:cBhvr>
                                      <p:rCtr x="-8438" y="25440"/>
                                    </p:animMotion>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63" presetClass="path" presetSubtype="0" accel="14000" decel="86000" fill="hold" nodeType="withEffect">
                                  <p:stCondLst>
                                    <p:cond delay="0"/>
                                  </p:stCondLst>
                                  <p:childTnLst>
                                    <p:animMotion origin="layout" path="M -1.66667E-6 2.22222E-6 L -0.19036 0.57384 " pathEditMode="relative" rAng="0" ptsTypes="AA">
                                      <p:cBhvr>
                                        <p:cTn id="26" dur="1250" spd="-100000" fill="hold"/>
                                        <p:tgtEl>
                                          <p:spTgt spid="44"/>
                                        </p:tgtEl>
                                        <p:attrNameLst>
                                          <p:attrName>ppt_x</p:attrName>
                                          <p:attrName>ppt_y</p:attrName>
                                        </p:attrNameLst>
                                      </p:cBhvr>
                                      <p:rCtr x="-9518" y="28681"/>
                                    </p:animMotion>
                                  </p:childTnLst>
                                </p:cTn>
                              </p:par>
                              <p:par>
                                <p:cTn id="27" presetID="22" presetClass="entr" presetSubtype="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1000"/>
                                        <p:tgtEl>
                                          <p:spTgt spid="3"/>
                                        </p:tgtEl>
                                      </p:cBhvr>
                                    </p:animEffect>
                                  </p:childTnLst>
                                </p:cTn>
                              </p:par>
                              <p:par>
                                <p:cTn id="30" presetID="2" presetClass="entr" presetSubtype="4" decel="100000" fill="hold" grpId="1"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250" fill="hold"/>
                                        <p:tgtEl>
                                          <p:spTgt spid="3"/>
                                        </p:tgtEl>
                                        <p:attrNameLst>
                                          <p:attrName>ppt_x</p:attrName>
                                        </p:attrNameLst>
                                      </p:cBhvr>
                                      <p:tavLst>
                                        <p:tav tm="0">
                                          <p:val>
                                            <p:strVal val="#ppt_x"/>
                                          </p:val>
                                        </p:tav>
                                        <p:tav tm="100000">
                                          <p:val>
                                            <p:strVal val="#ppt_x"/>
                                          </p:val>
                                        </p:tav>
                                      </p:tavLst>
                                    </p:anim>
                                    <p:anim calcmode="lin" valueType="num">
                                      <p:cBhvr additive="base">
                                        <p:cTn id="33"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2F828DE-DFA4-4C59-8647-A21063510C9B}"/>
              </a:ext>
            </a:extLst>
          </p:cNvPr>
          <p:cNvGrpSpPr/>
          <p:nvPr/>
        </p:nvGrpSpPr>
        <p:grpSpPr>
          <a:xfrm>
            <a:off x="4656000" y="2582915"/>
            <a:ext cx="2880000" cy="2880000"/>
            <a:chOff x="8255725" y="2709000"/>
            <a:chExt cx="1440000" cy="1440000"/>
          </a:xfrm>
          <a:solidFill>
            <a:srgbClr val="007050"/>
          </a:solidFill>
        </p:grpSpPr>
        <p:sp>
          <p:nvSpPr>
            <p:cNvPr id="41" name="Oval 40">
              <a:extLst>
                <a:ext uri="{FF2B5EF4-FFF2-40B4-BE49-F238E27FC236}">
                  <a16:creationId xmlns:a16="http://schemas.microsoft.com/office/drawing/2014/main" id="{F21067F6-9FC7-4692-8101-5B9F2FC3A4E2}"/>
                </a:ext>
              </a:extLst>
            </p:cNvPr>
            <p:cNvSpPr/>
            <p:nvPr/>
          </p:nvSpPr>
          <p:spPr>
            <a:xfrm>
              <a:off x="8255725" y="2709000"/>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42" name="Oval 41">
              <a:extLst>
                <a:ext uri="{FF2B5EF4-FFF2-40B4-BE49-F238E27FC236}">
                  <a16:creationId xmlns:a16="http://schemas.microsoft.com/office/drawing/2014/main" id="{F0173E3C-F803-4CB9-BBCD-30D67D10E278}"/>
                </a:ext>
              </a:extLst>
            </p:cNvPr>
            <p:cNvSpPr/>
            <p:nvPr/>
          </p:nvSpPr>
          <p:spPr>
            <a:xfrm>
              <a:off x="8345725" y="2799000"/>
              <a:ext cx="1260000" cy="1260000"/>
            </a:xfrm>
            <a:prstGeom prst="ellipse">
              <a:avLst/>
            </a:prstGeom>
            <a:grpFill/>
            <a:ln>
              <a:noFill/>
            </a:ln>
            <a:effectLst>
              <a:outerShdw blurRad="381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38" name="Group 37">
            <a:extLst>
              <a:ext uri="{FF2B5EF4-FFF2-40B4-BE49-F238E27FC236}">
                <a16:creationId xmlns:a16="http://schemas.microsoft.com/office/drawing/2014/main" id="{5D5B79B5-C0F3-45FF-9B29-59059633A750}"/>
              </a:ext>
            </a:extLst>
          </p:cNvPr>
          <p:cNvGrpSpPr/>
          <p:nvPr/>
        </p:nvGrpSpPr>
        <p:grpSpPr>
          <a:xfrm>
            <a:off x="1650100" y="3302915"/>
            <a:ext cx="1440000" cy="1440000"/>
            <a:chOff x="8255725" y="2709000"/>
            <a:chExt cx="1440000" cy="1440000"/>
          </a:xfrm>
          <a:solidFill>
            <a:srgbClr val="00A274"/>
          </a:solidFill>
        </p:grpSpPr>
        <p:sp>
          <p:nvSpPr>
            <p:cNvPr id="39" name="Oval 38">
              <a:extLst>
                <a:ext uri="{FF2B5EF4-FFF2-40B4-BE49-F238E27FC236}">
                  <a16:creationId xmlns:a16="http://schemas.microsoft.com/office/drawing/2014/main" id="{E0BBF87F-EE2C-4326-82BA-13DD46B7AADE}"/>
                </a:ext>
              </a:extLst>
            </p:cNvPr>
            <p:cNvSpPr/>
            <p:nvPr/>
          </p:nvSpPr>
          <p:spPr>
            <a:xfrm>
              <a:off x="8255725" y="2709000"/>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43" name="Oval 42">
              <a:extLst>
                <a:ext uri="{FF2B5EF4-FFF2-40B4-BE49-F238E27FC236}">
                  <a16:creationId xmlns:a16="http://schemas.microsoft.com/office/drawing/2014/main" id="{88CEC46D-5BD5-4C1D-B02E-4DDA528E4B9E}"/>
                </a:ext>
              </a:extLst>
            </p:cNvPr>
            <p:cNvSpPr/>
            <p:nvPr/>
          </p:nvSpPr>
          <p:spPr>
            <a:xfrm>
              <a:off x="8345725" y="2799000"/>
              <a:ext cx="1260000" cy="1260000"/>
            </a:xfrm>
            <a:prstGeom prst="ellipse">
              <a:avLst/>
            </a:prstGeom>
            <a:grpFill/>
            <a:ln>
              <a:noFill/>
            </a:ln>
            <a:effectLst>
              <a:outerShdw blurRad="38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49" name="Group 48">
            <a:extLst>
              <a:ext uri="{FF2B5EF4-FFF2-40B4-BE49-F238E27FC236}">
                <a16:creationId xmlns:a16="http://schemas.microsoft.com/office/drawing/2014/main" id="{FBB61292-84E9-4844-967E-1260EBC5DA6B}"/>
              </a:ext>
            </a:extLst>
          </p:cNvPr>
          <p:cNvGrpSpPr/>
          <p:nvPr/>
        </p:nvGrpSpPr>
        <p:grpSpPr>
          <a:xfrm>
            <a:off x="8467192" y="1798547"/>
            <a:ext cx="1002714" cy="1002715"/>
            <a:chOff x="8255725" y="2709000"/>
            <a:chExt cx="1440000" cy="1440000"/>
          </a:xfrm>
          <a:solidFill>
            <a:srgbClr val="00A274"/>
          </a:solidFill>
        </p:grpSpPr>
        <p:sp>
          <p:nvSpPr>
            <p:cNvPr id="50" name="Oval 49">
              <a:extLst>
                <a:ext uri="{FF2B5EF4-FFF2-40B4-BE49-F238E27FC236}">
                  <a16:creationId xmlns:a16="http://schemas.microsoft.com/office/drawing/2014/main" id="{6343D325-31FA-4235-9808-8FDCE4779B3E}"/>
                </a:ext>
              </a:extLst>
            </p:cNvPr>
            <p:cNvSpPr/>
            <p:nvPr/>
          </p:nvSpPr>
          <p:spPr>
            <a:xfrm>
              <a:off x="8255725" y="2709000"/>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51" name="Oval 50">
              <a:extLst>
                <a:ext uri="{FF2B5EF4-FFF2-40B4-BE49-F238E27FC236}">
                  <a16:creationId xmlns:a16="http://schemas.microsoft.com/office/drawing/2014/main" id="{41A18B53-98BB-4D8A-A194-D3DB504DFFD8}"/>
                </a:ext>
              </a:extLst>
            </p:cNvPr>
            <p:cNvSpPr/>
            <p:nvPr/>
          </p:nvSpPr>
          <p:spPr>
            <a:xfrm>
              <a:off x="8345725" y="2799000"/>
              <a:ext cx="1260000" cy="1260000"/>
            </a:xfrm>
            <a:prstGeom prst="ellipse">
              <a:avLst/>
            </a:prstGeom>
            <a:grpFill/>
            <a:ln>
              <a:noFill/>
            </a:ln>
            <a:effectLst>
              <a:outerShdw blurRad="38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52" name="Group 51">
            <a:extLst>
              <a:ext uri="{FF2B5EF4-FFF2-40B4-BE49-F238E27FC236}">
                <a16:creationId xmlns:a16="http://schemas.microsoft.com/office/drawing/2014/main" id="{4B63A35D-0E74-4169-912C-DCAEB4A407E4}"/>
              </a:ext>
            </a:extLst>
          </p:cNvPr>
          <p:cNvGrpSpPr/>
          <p:nvPr/>
        </p:nvGrpSpPr>
        <p:grpSpPr>
          <a:xfrm>
            <a:off x="8467192" y="5244568"/>
            <a:ext cx="1002714" cy="1002715"/>
            <a:chOff x="8255725" y="2709000"/>
            <a:chExt cx="1440000" cy="1440000"/>
          </a:xfrm>
          <a:solidFill>
            <a:srgbClr val="005941"/>
          </a:solidFill>
        </p:grpSpPr>
        <p:sp>
          <p:nvSpPr>
            <p:cNvPr id="53" name="Oval 52">
              <a:extLst>
                <a:ext uri="{FF2B5EF4-FFF2-40B4-BE49-F238E27FC236}">
                  <a16:creationId xmlns:a16="http://schemas.microsoft.com/office/drawing/2014/main" id="{2A328510-816D-4E4F-AA4A-0B25708D4A55}"/>
                </a:ext>
              </a:extLst>
            </p:cNvPr>
            <p:cNvSpPr/>
            <p:nvPr/>
          </p:nvSpPr>
          <p:spPr>
            <a:xfrm>
              <a:off x="8255725" y="2709000"/>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54" name="Oval 53">
              <a:extLst>
                <a:ext uri="{FF2B5EF4-FFF2-40B4-BE49-F238E27FC236}">
                  <a16:creationId xmlns:a16="http://schemas.microsoft.com/office/drawing/2014/main" id="{C58BC2DA-F2FD-409B-855D-F870A2797CD5}"/>
                </a:ext>
              </a:extLst>
            </p:cNvPr>
            <p:cNvSpPr/>
            <p:nvPr/>
          </p:nvSpPr>
          <p:spPr>
            <a:xfrm>
              <a:off x="8345725" y="2799000"/>
              <a:ext cx="1260000" cy="1260000"/>
            </a:xfrm>
            <a:prstGeom prst="ellipse">
              <a:avLst/>
            </a:prstGeom>
            <a:grpFill/>
            <a:ln>
              <a:noFill/>
            </a:ln>
            <a:effectLst>
              <a:outerShdw blurRad="38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55" name="Group 54">
            <a:extLst>
              <a:ext uri="{FF2B5EF4-FFF2-40B4-BE49-F238E27FC236}">
                <a16:creationId xmlns:a16="http://schemas.microsoft.com/office/drawing/2014/main" id="{03C3DBC5-9BC9-43E0-8F25-99CBAF48DFED}"/>
              </a:ext>
            </a:extLst>
          </p:cNvPr>
          <p:cNvGrpSpPr/>
          <p:nvPr/>
        </p:nvGrpSpPr>
        <p:grpSpPr>
          <a:xfrm>
            <a:off x="8467192" y="3521557"/>
            <a:ext cx="1002714" cy="1002715"/>
            <a:chOff x="8255725" y="2709000"/>
            <a:chExt cx="1440000" cy="1440000"/>
          </a:xfrm>
          <a:solidFill>
            <a:srgbClr val="007050"/>
          </a:solidFill>
        </p:grpSpPr>
        <p:sp>
          <p:nvSpPr>
            <p:cNvPr id="56" name="Oval 55">
              <a:extLst>
                <a:ext uri="{FF2B5EF4-FFF2-40B4-BE49-F238E27FC236}">
                  <a16:creationId xmlns:a16="http://schemas.microsoft.com/office/drawing/2014/main" id="{5037EC23-F709-40D9-93A4-2499FB76978D}"/>
                </a:ext>
              </a:extLst>
            </p:cNvPr>
            <p:cNvSpPr/>
            <p:nvPr/>
          </p:nvSpPr>
          <p:spPr>
            <a:xfrm>
              <a:off x="8255725" y="2709000"/>
              <a:ext cx="1440000" cy="14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57" name="Oval 56">
              <a:extLst>
                <a:ext uri="{FF2B5EF4-FFF2-40B4-BE49-F238E27FC236}">
                  <a16:creationId xmlns:a16="http://schemas.microsoft.com/office/drawing/2014/main" id="{64D9992C-52B1-405F-8BAD-9F1D91CF16C1}"/>
                </a:ext>
              </a:extLst>
            </p:cNvPr>
            <p:cNvSpPr/>
            <p:nvPr/>
          </p:nvSpPr>
          <p:spPr>
            <a:xfrm>
              <a:off x="8345725" y="2799000"/>
              <a:ext cx="1260000" cy="1260000"/>
            </a:xfrm>
            <a:prstGeom prst="ellipse">
              <a:avLst/>
            </a:prstGeom>
            <a:grpFill/>
            <a:ln>
              <a:noFill/>
            </a:ln>
            <a:effectLst>
              <a:outerShdw blurRad="381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sp>
        <p:nvSpPr>
          <p:cNvPr id="4" name="Left Brace 3">
            <a:extLst>
              <a:ext uri="{FF2B5EF4-FFF2-40B4-BE49-F238E27FC236}">
                <a16:creationId xmlns:a16="http://schemas.microsoft.com/office/drawing/2014/main" id="{F0226A9E-A744-4FB5-A319-593BE1CF37EF}"/>
              </a:ext>
            </a:extLst>
          </p:cNvPr>
          <p:cNvSpPr/>
          <p:nvPr/>
        </p:nvSpPr>
        <p:spPr>
          <a:xfrm>
            <a:off x="7697058" y="2300795"/>
            <a:ext cx="565034" cy="3444240"/>
          </a:xfrm>
          <a:prstGeom prst="leftBrace">
            <a:avLst>
              <a:gd name="adj1" fmla="val 97414"/>
              <a:gd name="adj2" fmla="val 50000"/>
            </a:avLst>
          </a:prstGeom>
          <a:ln w="25400">
            <a:solidFill>
              <a:schemeClr val="tx1">
                <a:alpha val="10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B2B2B"/>
              </a:solidFill>
              <a:effectLst/>
              <a:uLnTx/>
              <a:uFillTx/>
              <a:latin typeface="Open Sans Light"/>
              <a:ea typeface="+mn-ea"/>
              <a:cs typeface="+mn-cs"/>
            </a:endParaRPr>
          </a:p>
        </p:txBody>
      </p:sp>
      <p:cxnSp>
        <p:nvCxnSpPr>
          <p:cNvPr id="6" name="Straight Arrow Connector 5">
            <a:extLst>
              <a:ext uri="{FF2B5EF4-FFF2-40B4-BE49-F238E27FC236}">
                <a16:creationId xmlns:a16="http://schemas.microsoft.com/office/drawing/2014/main" id="{AF6777DF-BA60-4287-A474-EEB53AFDBD18}"/>
              </a:ext>
            </a:extLst>
          </p:cNvPr>
          <p:cNvCxnSpPr/>
          <p:nvPr/>
        </p:nvCxnSpPr>
        <p:spPr>
          <a:xfrm>
            <a:off x="3295200" y="4022915"/>
            <a:ext cx="1155700" cy="0"/>
          </a:xfrm>
          <a:prstGeom prst="straightConnector1">
            <a:avLst/>
          </a:prstGeom>
          <a:ln w="25400">
            <a:solidFill>
              <a:schemeClr val="tx1">
                <a:alpha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4487243-0077-4496-8F94-0D0DF35CEE66}"/>
              </a:ext>
            </a:extLst>
          </p:cNvPr>
          <p:cNvCxnSpPr>
            <a:cxnSpLocks/>
          </p:cNvCxnSpPr>
          <p:nvPr/>
        </p:nvCxnSpPr>
        <p:spPr>
          <a:xfrm>
            <a:off x="7741100" y="4022915"/>
            <a:ext cx="595624" cy="0"/>
          </a:xfrm>
          <a:prstGeom prst="straightConnector1">
            <a:avLst/>
          </a:prstGeom>
          <a:ln w="25400">
            <a:solidFill>
              <a:schemeClr val="tx1">
                <a:alpha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92521D1-1EDC-4708-93C1-B4025B0D1CBA}"/>
              </a:ext>
            </a:extLst>
          </p:cNvPr>
          <p:cNvSpPr/>
          <p:nvPr/>
        </p:nvSpPr>
        <p:spPr>
          <a:xfrm>
            <a:off x="9600374" y="1536054"/>
            <a:ext cx="2251415" cy="1459374"/>
          </a:xfrm>
          <a:prstGeom prst="rect">
            <a:avLst/>
          </a:prstGeom>
        </p:spPr>
        <p:txBody>
          <a:bodyPr wrap="square" anchor="ctr">
            <a:spAutoFit/>
          </a:bodyPr>
          <a:lstStyle/>
          <a:p>
            <a:pPr lvl="0">
              <a:lnSpc>
                <a:spcPct val="125000"/>
              </a:lnSpc>
              <a:defRPr/>
            </a:pPr>
            <a:r>
              <a:rPr lang="da-DK" sz="1200" noProof="0" dirty="0" err="1">
                <a:latin typeface="Open Sans SemiBold" panose="020B0706030804020204" pitchFamily="34" charset="0"/>
                <a:ea typeface="Open Sans SemiBold" panose="020B0706030804020204" pitchFamily="34" charset="0"/>
                <a:cs typeface="Open Sans SemiBold" panose="020B0706030804020204" pitchFamily="34" charset="0"/>
              </a:rPr>
              <a:t>Reparaton</a:t>
            </a:r>
            <a:r>
              <a:rPr lang="da-DK" sz="1200" noProof="0" dirty="0">
                <a:latin typeface="Open Sans SemiBold" panose="020B0706030804020204" pitchFamily="34" charset="0"/>
                <a:ea typeface="Open Sans SemiBold" panose="020B0706030804020204" pitchFamily="34" charset="0"/>
                <a:cs typeface="Open Sans SemiBold" panose="020B0706030804020204" pitchFamily="34" charset="0"/>
              </a:rPr>
              <a:t> &amp; Genbrug</a:t>
            </a:r>
          </a:p>
          <a:p>
            <a:pPr lvl="0">
              <a:lnSpc>
                <a:spcPct val="125000"/>
              </a:lnSpc>
              <a:defRPr/>
            </a:pPr>
            <a:r>
              <a:rPr lang="da-DK" sz="1200" noProof="0" dirty="0"/>
              <a:t>Genbrugelige produkter bliver genbrugt og solgt til anden side og dermed bliver levetiden forlænget og derefter får I en </a:t>
            </a:r>
            <a:r>
              <a:rPr lang="da-DK" sz="1200" noProof="0" dirty="0" err="1"/>
              <a:t>Kilafregning</a:t>
            </a:r>
            <a:r>
              <a:rPr lang="da-DK" sz="1200" noProof="0" dirty="0"/>
              <a:t>. </a:t>
            </a:r>
          </a:p>
        </p:txBody>
      </p:sp>
      <p:sp>
        <p:nvSpPr>
          <p:cNvPr id="30" name="Rectangle 29">
            <a:extLst>
              <a:ext uri="{FF2B5EF4-FFF2-40B4-BE49-F238E27FC236}">
                <a16:creationId xmlns:a16="http://schemas.microsoft.com/office/drawing/2014/main" id="{F9D594E1-C707-4BE3-B9EC-E331AD76AABA}"/>
              </a:ext>
            </a:extLst>
          </p:cNvPr>
          <p:cNvSpPr/>
          <p:nvPr/>
        </p:nvSpPr>
        <p:spPr>
          <a:xfrm>
            <a:off x="9600374" y="3374480"/>
            <a:ext cx="2516582" cy="1228541"/>
          </a:xfrm>
          <a:prstGeom prst="rect">
            <a:avLst/>
          </a:prstGeom>
        </p:spPr>
        <p:txBody>
          <a:bodyPr wrap="square" anchor="ctr">
            <a:spAutoFit/>
          </a:bodyPr>
          <a:lstStyle/>
          <a:p>
            <a:pPr lvl="0">
              <a:lnSpc>
                <a:spcPct val="125000"/>
              </a:lnSpc>
              <a:defRPr/>
            </a:pPr>
            <a:r>
              <a:rPr lang="da-DK" sz="1200" noProof="0" dirty="0">
                <a:latin typeface="Open Sans SemiBold" panose="020B0706030804020204" pitchFamily="34" charset="0"/>
                <a:ea typeface="Open Sans SemiBold" panose="020B0706030804020204" pitchFamily="34" charset="0"/>
                <a:cs typeface="Open Sans SemiBold" panose="020B0706030804020204" pitchFamily="34" charset="0"/>
              </a:rPr>
              <a:t>Demontering til Reservedele</a:t>
            </a:r>
          </a:p>
          <a:p>
            <a:pPr lvl="0">
              <a:lnSpc>
                <a:spcPct val="125000"/>
              </a:lnSpc>
              <a:defRPr/>
            </a:pPr>
            <a:r>
              <a:rPr lang="da-DK" sz="1200" noProof="0" dirty="0"/>
              <a:t>Produkter som ikke står til at redde bliver strippet for reservedele som vi kan bruge til reparationer af andre produkter</a:t>
            </a:r>
          </a:p>
        </p:txBody>
      </p:sp>
      <p:sp>
        <p:nvSpPr>
          <p:cNvPr id="31" name="Rectangle 30">
            <a:extLst>
              <a:ext uri="{FF2B5EF4-FFF2-40B4-BE49-F238E27FC236}">
                <a16:creationId xmlns:a16="http://schemas.microsoft.com/office/drawing/2014/main" id="{84B8EDB2-0295-42EF-AE02-D5F1AF3603C1}"/>
              </a:ext>
            </a:extLst>
          </p:cNvPr>
          <p:cNvSpPr/>
          <p:nvPr/>
        </p:nvSpPr>
        <p:spPr>
          <a:xfrm>
            <a:off x="9600374" y="4982075"/>
            <a:ext cx="2516582" cy="1459374"/>
          </a:xfrm>
          <a:prstGeom prst="rect">
            <a:avLst/>
          </a:prstGeom>
        </p:spPr>
        <p:txBody>
          <a:bodyPr wrap="square" anchor="ctr">
            <a:spAutoFit/>
          </a:bodyPr>
          <a:lstStyle/>
          <a:p>
            <a:pPr lvl="0">
              <a:lnSpc>
                <a:spcPct val="125000"/>
              </a:lnSpc>
              <a:defRPr/>
            </a:pPr>
            <a:r>
              <a:rPr lang="da-DK" sz="1200" noProof="0" dirty="0">
                <a:latin typeface="Open Sans SemiBold" panose="020B0706030804020204" pitchFamily="34" charset="0"/>
                <a:ea typeface="Open Sans SemiBold" panose="020B0706030804020204" pitchFamily="34" charset="0"/>
                <a:cs typeface="Open Sans SemiBold" panose="020B0706030804020204" pitchFamily="34" charset="0"/>
              </a:rPr>
              <a:t>Genanvendelse</a:t>
            </a:r>
          </a:p>
          <a:p>
            <a:pPr lvl="0">
              <a:lnSpc>
                <a:spcPct val="125000"/>
              </a:lnSpc>
              <a:defRPr/>
            </a:pPr>
            <a:r>
              <a:rPr lang="da-DK" sz="1200" noProof="0" dirty="0"/>
              <a:t>Det som oftest er tilbage er printkort og metal/plastik skrot som bliver sendt videre I affald strømmen til korrekt genanvendelse</a:t>
            </a:r>
          </a:p>
        </p:txBody>
      </p:sp>
      <p:sp>
        <p:nvSpPr>
          <p:cNvPr id="33" name="Rectangle 32">
            <a:extLst>
              <a:ext uri="{FF2B5EF4-FFF2-40B4-BE49-F238E27FC236}">
                <a16:creationId xmlns:a16="http://schemas.microsoft.com/office/drawing/2014/main" id="{66D568B9-0AFC-432A-94AA-A45DFD93E51D}"/>
              </a:ext>
            </a:extLst>
          </p:cNvPr>
          <p:cNvSpPr/>
          <p:nvPr/>
        </p:nvSpPr>
        <p:spPr>
          <a:xfrm>
            <a:off x="4545155" y="5642915"/>
            <a:ext cx="3101689" cy="997709"/>
          </a:xfrm>
          <a:prstGeom prst="rect">
            <a:avLst/>
          </a:prstGeom>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da-DK" sz="12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SORTERING</a:t>
            </a:r>
            <a:r>
              <a:rPr kumimoji="0" lang="da-DK" sz="1200" b="0" i="0" u="none" strike="noStrike" kern="1200" cap="none" spc="0" normalizeH="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&amp; DATASLETNING</a:t>
            </a:r>
            <a:endParaRPr kumimoji="0" lang="da-DK" sz="1200" b="0" i="0" u="none" strike="noStrike" kern="1200" cap="none" spc="0" normalizeH="0" baseline="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a:p>
            <a:pPr lvl="0" algn="ctr">
              <a:lnSpc>
                <a:spcPct val="125000"/>
              </a:lnSpc>
              <a:defRPr/>
            </a:pPr>
            <a:r>
              <a:rPr lang="da-DK" sz="1200" noProof="0" dirty="0"/>
              <a:t>Ved modtagelse sorterer vi </a:t>
            </a:r>
            <a:r>
              <a:rPr lang="da-DK" sz="1200" noProof="0" dirty="0" err="1"/>
              <a:t>eSkrot</a:t>
            </a:r>
            <a:r>
              <a:rPr lang="da-DK" sz="1200" noProof="0" dirty="0"/>
              <a:t> I 3 fraktioner for at optimere antallet af produkter vi kan genbruge.</a:t>
            </a:r>
          </a:p>
        </p:txBody>
      </p:sp>
      <p:sp>
        <p:nvSpPr>
          <p:cNvPr id="34" name="Rectangle 33">
            <a:extLst>
              <a:ext uri="{FF2B5EF4-FFF2-40B4-BE49-F238E27FC236}">
                <a16:creationId xmlns:a16="http://schemas.microsoft.com/office/drawing/2014/main" id="{9C8BA240-A32F-44F4-9BCC-BA599799F888}"/>
              </a:ext>
            </a:extLst>
          </p:cNvPr>
          <p:cNvSpPr/>
          <p:nvPr/>
        </p:nvSpPr>
        <p:spPr>
          <a:xfrm>
            <a:off x="1205583" y="4921402"/>
            <a:ext cx="2329033" cy="997709"/>
          </a:xfrm>
          <a:prstGeom prst="rect">
            <a:avLst/>
          </a:prstGeom>
        </p:spPr>
        <p:txBody>
          <a:bodyPr wrap="square">
            <a:spAutoFit/>
          </a:bodyPr>
          <a:lstStyle/>
          <a:p>
            <a:pPr lvl="0" algn="ctr">
              <a:lnSpc>
                <a:spcPct val="125000"/>
              </a:lnSpc>
              <a:defRPr/>
            </a:pPr>
            <a:r>
              <a:rPr lang="da-DK" sz="1200" noProof="0" dirty="0">
                <a:latin typeface="Open Sans SemiBold" panose="020B0706030804020204" pitchFamily="34" charset="0"/>
                <a:ea typeface="Open Sans SemiBold" panose="020B0706030804020204" pitchFamily="34" charset="0"/>
                <a:cs typeface="Open Sans SemiBold" panose="020B0706030804020204" pitchFamily="34" charset="0"/>
              </a:rPr>
              <a:t>AFHENTNING AF CONTAINER</a:t>
            </a:r>
          </a:p>
          <a:p>
            <a:pPr lvl="0" algn="ctr">
              <a:lnSpc>
                <a:spcPct val="125000"/>
              </a:lnSpc>
              <a:defRPr/>
            </a:pPr>
            <a:r>
              <a:rPr lang="da-DK" sz="1200" noProof="0" dirty="0"/>
              <a:t>Når I har bestilt en afhentning vil vi hente containeren inden for 5 dage.</a:t>
            </a:r>
          </a:p>
        </p:txBody>
      </p:sp>
      <p:pic>
        <p:nvPicPr>
          <p:cNvPr id="27" name="Graphic 26" descr="Tandhjul med massiv udfyldning">
            <a:extLst>
              <a:ext uri="{FF2B5EF4-FFF2-40B4-BE49-F238E27FC236}">
                <a16:creationId xmlns:a16="http://schemas.microsoft.com/office/drawing/2014/main" id="{6576C8C4-E5DD-4DE9-8764-D56D66C3CF2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5728824" y="3662915"/>
            <a:ext cx="720000" cy="720000"/>
          </a:xfrm>
          <a:prstGeom prst="rect">
            <a:avLst/>
          </a:prstGeom>
        </p:spPr>
      </p:pic>
      <p:pic>
        <p:nvPicPr>
          <p:cNvPr id="29" name="Graphic 28" descr="Lastbil med massiv udfyldning">
            <a:extLst>
              <a:ext uri="{FF2B5EF4-FFF2-40B4-BE49-F238E27FC236}">
                <a16:creationId xmlns:a16="http://schemas.microsoft.com/office/drawing/2014/main" id="{59411D54-627D-4303-8968-400EB925DD8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100100" y="3752915"/>
            <a:ext cx="540000" cy="540000"/>
          </a:xfrm>
          <a:prstGeom prst="rect">
            <a:avLst/>
          </a:prstGeom>
        </p:spPr>
      </p:pic>
      <p:pic>
        <p:nvPicPr>
          <p:cNvPr id="32" name="Graphic 31" descr="Cirkelpil med massiv udfyldning">
            <a:extLst>
              <a:ext uri="{FF2B5EF4-FFF2-40B4-BE49-F238E27FC236}">
                <a16:creationId xmlns:a16="http://schemas.microsoft.com/office/drawing/2014/main" id="{CD26AD3F-7B43-42DE-9A8E-102E31B6F6F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88549" y="3842914"/>
            <a:ext cx="360000" cy="360000"/>
          </a:xfrm>
          <a:prstGeom prst="rect">
            <a:avLst/>
          </a:prstGeom>
        </p:spPr>
      </p:pic>
      <p:pic>
        <p:nvPicPr>
          <p:cNvPr id="35" name="Graphic 34" descr="Cirkelpil med massiv udfyldning">
            <a:extLst>
              <a:ext uri="{FF2B5EF4-FFF2-40B4-BE49-F238E27FC236}">
                <a16:creationId xmlns:a16="http://schemas.microsoft.com/office/drawing/2014/main" id="{824041A7-CE2A-4DD0-97FA-51207E7785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88549" y="2142506"/>
            <a:ext cx="360000" cy="360000"/>
          </a:xfrm>
          <a:prstGeom prst="rect">
            <a:avLst/>
          </a:prstGeom>
        </p:spPr>
      </p:pic>
      <p:pic>
        <p:nvPicPr>
          <p:cNvPr id="36" name="Graphic 35" descr="Cirkelpil med massiv udfyldning">
            <a:extLst>
              <a:ext uri="{FF2B5EF4-FFF2-40B4-BE49-F238E27FC236}">
                <a16:creationId xmlns:a16="http://schemas.microsoft.com/office/drawing/2014/main" id="{E6FCB814-F5A6-4FA5-973E-55CC04BD320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88549" y="5565925"/>
            <a:ext cx="360000" cy="360000"/>
          </a:xfrm>
          <a:prstGeom prst="rect">
            <a:avLst/>
          </a:prstGeom>
        </p:spPr>
      </p:pic>
      <p:cxnSp>
        <p:nvCxnSpPr>
          <p:cNvPr id="2" name="Straight Arrow Connector 25">
            <a:extLst>
              <a:ext uri="{FF2B5EF4-FFF2-40B4-BE49-F238E27FC236}">
                <a16:creationId xmlns:a16="http://schemas.microsoft.com/office/drawing/2014/main" id="{7BE3D91F-AF15-6783-2297-BCB6FA8CDC11}"/>
              </a:ext>
            </a:extLst>
          </p:cNvPr>
          <p:cNvCxnSpPr>
            <a:cxnSpLocks/>
          </p:cNvCxnSpPr>
          <p:nvPr/>
        </p:nvCxnSpPr>
        <p:spPr>
          <a:xfrm flipV="1">
            <a:off x="8981701" y="2851408"/>
            <a:ext cx="0" cy="557236"/>
          </a:xfrm>
          <a:prstGeom prst="straightConnector1">
            <a:avLst/>
          </a:prstGeom>
          <a:ln w="25400">
            <a:solidFill>
              <a:schemeClr val="tx1">
                <a:alpha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7">
            <a:extLst>
              <a:ext uri="{FF2B5EF4-FFF2-40B4-BE49-F238E27FC236}">
                <a16:creationId xmlns:a16="http://schemas.microsoft.com/office/drawing/2014/main" id="{D6ACF47B-19BA-B2BE-EDA0-3A260A1D99BE}"/>
              </a:ext>
            </a:extLst>
          </p:cNvPr>
          <p:cNvSpPr/>
          <p:nvPr/>
        </p:nvSpPr>
        <p:spPr>
          <a:xfrm>
            <a:off x="2782663" y="217376"/>
            <a:ext cx="6626674"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PROCESS FOR HÅNDTERING AF ELEKTRONIKSKROT</a:t>
            </a:r>
          </a:p>
        </p:txBody>
      </p:sp>
      <p:sp>
        <p:nvSpPr>
          <p:cNvPr id="5" name="TextBox 4">
            <a:extLst>
              <a:ext uri="{FF2B5EF4-FFF2-40B4-BE49-F238E27FC236}">
                <a16:creationId xmlns:a16="http://schemas.microsoft.com/office/drawing/2014/main" id="{6F76C3E5-1AF3-E49C-441C-CE3E80417EAA}"/>
              </a:ext>
            </a:extLst>
          </p:cNvPr>
          <p:cNvSpPr txBox="1"/>
          <p:nvPr/>
        </p:nvSpPr>
        <p:spPr>
          <a:xfrm flipH="1">
            <a:off x="523451" y="606159"/>
            <a:ext cx="11372883" cy="584775"/>
          </a:xfrm>
          <a:prstGeom prst="rect">
            <a:avLst/>
          </a:prstGeom>
          <a:noFill/>
        </p:spPr>
        <p:txBody>
          <a:bodyPr wrap="square" rtlCol="0">
            <a:spAutoFit/>
          </a:bodyPr>
          <a:lstStyle>
            <a:defPPr>
              <a:defRPr lang="en-US"/>
            </a:defPPr>
            <a:lvl1pPr algn="ctr">
              <a:defRPr sz="4800" b="0" spc="-200">
                <a:solidFill>
                  <a:srgbClr val="32394E"/>
                </a:solidFill>
                <a:latin typeface="+mj-lt"/>
              </a:defRPr>
            </a:lvl1pPr>
          </a:lstStyle>
          <a:p>
            <a:r>
              <a:rPr lang="da-DK" sz="3200" noProof="0" dirty="0">
                <a:solidFill>
                  <a:schemeClr val="tx1"/>
                </a:solidFill>
                <a:latin typeface="Playfair Display" pitchFamily="2" charset="77"/>
              </a:rPr>
              <a:t>Hvordan sørger vi for elektronikskrot bliver håndteret </a:t>
            </a:r>
            <a:r>
              <a:rPr lang="da-DK" sz="3200" noProof="0" dirty="0">
                <a:solidFill>
                  <a:srgbClr val="00A274"/>
                </a:solidFill>
                <a:latin typeface="Playfair Display" pitchFamily="2" charset="77"/>
              </a:rPr>
              <a:t>korrekt? </a:t>
            </a:r>
            <a:endParaRPr lang="da-DK" sz="3200" i="1" noProof="0" dirty="0">
              <a:solidFill>
                <a:srgbClr val="00A274"/>
              </a:solidFill>
              <a:latin typeface="Playfair Display" pitchFamily="2" charset="77"/>
            </a:endParaRPr>
          </a:p>
        </p:txBody>
      </p:sp>
    </p:spTree>
    <p:extLst>
      <p:ext uri="{BB962C8B-B14F-4D97-AF65-F5344CB8AC3E}">
        <p14:creationId xmlns:p14="http://schemas.microsoft.com/office/powerpoint/2010/main" val="2919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49" presetClass="entr" presetSubtype="0" decel="100000" fill="hold" nodeType="withEffect">
                                  <p:stCondLst>
                                    <p:cond delay="300"/>
                                  </p:stCondLst>
                                  <p:childTnLst>
                                    <p:set>
                                      <p:cBhvr>
                                        <p:cTn id="9" dur="1" fill="hold">
                                          <p:stCondLst>
                                            <p:cond delay="0"/>
                                          </p:stCondLst>
                                        </p:cTn>
                                        <p:tgtEl>
                                          <p:spTgt spid="29"/>
                                        </p:tgtEl>
                                        <p:attrNameLst>
                                          <p:attrName>style.visibility</p:attrName>
                                        </p:attrNameLst>
                                      </p:cBhvr>
                                      <p:to>
                                        <p:strVal val="visible"/>
                                      </p:to>
                                    </p:set>
                                    <p:anim calcmode="lin" valueType="num">
                                      <p:cBhvr>
                                        <p:cTn id="10" dur="600" fill="hold"/>
                                        <p:tgtEl>
                                          <p:spTgt spid="29"/>
                                        </p:tgtEl>
                                        <p:attrNameLst>
                                          <p:attrName>ppt_w</p:attrName>
                                        </p:attrNameLst>
                                      </p:cBhvr>
                                      <p:tavLst>
                                        <p:tav tm="0">
                                          <p:val>
                                            <p:fltVal val="0"/>
                                          </p:val>
                                        </p:tav>
                                        <p:tav tm="100000">
                                          <p:val>
                                            <p:strVal val="#ppt_w"/>
                                          </p:val>
                                        </p:tav>
                                      </p:tavLst>
                                    </p:anim>
                                    <p:anim calcmode="lin" valueType="num">
                                      <p:cBhvr>
                                        <p:cTn id="11" dur="600" fill="hold"/>
                                        <p:tgtEl>
                                          <p:spTgt spid="29"/>
                                        </p:tgtEl>
                                        <p:attrNameLst>
                                          <p:attrName>ppt_h</p:attrName>
                                        </p:attrNameLst>
                                      </p:cBhvr>
                                      <p:tavLst>
                                        <p:tav tm="0">
                                          <p:val>
                                            <p:fltVal val="0"/>
                                          </p:val>
                                        </p:tav>
                                        <p:tav tm="100000">
                                          <p:val>
                                            <p:strVal val="#ppt_h"/>
                                          </p:val>
                                        </p:tav>
                                      </p:tavLst>
                                    </p:anim>
                                    <p:anim calcmode="lin" valueType="num">
                                      <p:cBhvr>
                                        <p:cTn id="12" dur="600" fill="hold"/>
                                        <p:tgtEl>
                                          <p:spTgt spid="29"/>
                                        </p:tgtEl>
                                        <p:attrNameLst>
                                          <p:attrName>style.rotation</p:attrName>
                                        </p:attrNameLst>
                                      </p:cBhvr>
                                      <p:tavLst>
                                        <p:tav tm="0">
                                          <p:val>
                                            <p:fltVal val="360"/>
                                          </p:val>
                                        </p:tav>
                                        <p:tav tm="100000">
                                          <p:val>
                                            <p:fltVal val="0"/>
                                          </p:val>
                                        </p:tav>
                                      </p:tavLst>
                                    </p:anim>
                                    <p:animEffect transition="in" filter="fade">
                                      <p:cBhvr>
                                        <p:cTn id="13" dur="6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500"/>
                                        <p:tgtEl>
                                          <p:spTgt spid="40"/>
                                        </p:tgtEl>
                                      </p:cBhvr>
                                    </p:animEffect>
                                  </p:childTnLst>
                                </p:cTn>
                              </p:par>
                              <p:par>
                                <p:cTn id="25" presetID="49" presetClass="entr" presetSubtype="0" decel="100000" fill="hold" nodeType="withEffect">
                                  <p:stCondLst>
                                    <p:cond delay="15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600" fill="hold"/>
                                        <p:tgtEl>
                                          <p:spTgt spid="27"/>
                                        </p:tgtEl>
                                        <p:attrNameLst>
                                          <p:attrName>ppt_w</p:attrName>
                                        </p:attrNameLst>
                                      </p:cBhvr>
                                      <p:tavLst>
                                        <p:tav tm="0">
                                          <p:val>
                                            <p:fltVal val="0"/>
                                          </p:val>
                                        </p:tav>
                                        <p:tav tm="100000">
                                          <p:val>
                                            <p:strVal val="#ppt_w"/>
                                          </p:val>
                                        </p:tav>
                                      </p:tavLst>
                                    </p:anim>
                                    <p:anim calcmode="lin" valueType="num">
                                      <p:cBhvr>
                                        <p:cTn id="28" dur="600" fill="hold"/>
                                        <p:tgtEl>
                                          <p:spTgt spid="27"/>
                                        </p:tgtEl>
                                        <p:attrNameLst>
                                          <p:attrName>ppt_h</p:attrName>
                                        </p:attrNameLst>
                                      </p:cBhvr>
                                      <p:tavLst>
                                        <p:tav tm="0">
                                          <p:val>
                                            <p:fltVal val="0"/>
                                          </p:val>
                                        </p:tav>
                                        <p:tav tm="100000">
                                          <p:val>
                                            <p:strVal val="#ppt_h"/>
                                          </p:val>
                                        </p:tav>
                                      </p:tavLst>
                                    </p:anim>
                                    <p:anim calcmode="lin" valueType="num">
                                      <p:cBhvr>
                                        <p:cTn id="29" dur="600" fill="hold"/>
                                        <p:tgtEl>
                                          <p:spTgt spid="27"/>
                                        </p:tgtEl>
                                        <p:attrNameLst>
                                          <p:attrName>style.rotation</p:attrName>
                                        </p:attrNameLst>
                                      </p:cBhvr>
                                      <p:tavLst>
                                        <p:tav tm="0">
                                          <p:val>
                                            <p:fltVal val="360"/>
                                          </p:val>
                                        </p:tav>
                                        <p:tav tm="100000">
                                          <p:val>
                                            <p:fltVal val="0"/>
                                          </p:val>
                                        </p:tav>
                                      </p:tavLst>
                                    </p:anim>
                                    <p:animEffect transition="in" filter="fade">
                                      <p:cBhvr>
                                        <p:cTn id="30" dur="600"/>
                                        <p:tgtEl>
                                          <p:spTgt spid="2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par>
                                <p:cTn id="39" presetID="22" presetClass="entr" presetSubtype="4"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par>
                                <p:cTn id="42" presetID="49" presetClass="entr" presetSubtype="0" decel="100000" fill="hold" nodeType="withEffect">
                                  <p:stCondLst>
                                    <p:cond delay="3000"/>
                                  </p:stCondLst>
                                  <p:childTnLst>
                                    <p:set>
                                      <p:cBhvr>
                                        <p:cTn id="43" dur="1" fill="hold">
                                          <p:stCondLst>
                                            <p:cond delay="0"/>
                                          </p:stCondLst>
                                        </p:cTn>
                                        <p:tgtEl>
                                          <p:spTgt spid="35"/>
                                        </p:tgtEl>
                                        <p:attrNameLst>
                                          <p:attrName>style.visibility</p:attrName>
                                        </p:attrNameLst>
                                      </p:cBhvr>
                                      <p:to>
                                        <p:strVal val="visible"/>
                                      </p:to>
                                    </p:set>
                                    <p:anim calcmode="lin" valueType="num">
                                      <p:cBhvr>
                                        <p:cTn id="44" dur="600" fill="hold"/>
                                        <p:tgtEl>
                                          <p:spTgt spid="35"/>
                                        </p:tgtEl>
                                        <p:attrNameLst>
                                          <p:attrName>ppt_w</p:attrName>
                                        </p:attrNameLst>
                                      </p:cBhvr>
                                      <p:tavLst>
                                        <p:tav tm="0">
                                          <p:val>
                                            <p:fltVal val="0"/>
                                          </p:val>
                                        </p:tav>
                                        <p:tav tm="100000">
                                          <p:val>
                                            <p:strVal val="#ppt_w"/>
                                          </p:val>
                                        </p:tav>
                                      </p:tavLst>
                                    </p:anim>
                                    <p:anim calcmode="lin" valueType="num">
                                      <p:cBhvr>
                                        <p:cTn id="45" dur="600" fill="hold"/>
                                        <p:tgtEl>
                                          <p:spTgt spid="35"/>
                                        </p:tgtEl>
                                        <p:attrNameLst>
                                          <p:attrName>ppt_h</p:attrName>
                                        </p:attrNameLst>
                                      </p:cBhvr>
                                      <p:tavLst>
                                        <p:tav tm="0">
                                          <p:val>
                                            <p:fltVal val="0"/>
                                          </p:val>
                                        </p:tav>
                                        <p:tav tm="100000">
                                          <p:val>
                                            <p:strVal val="#ppt_h"/>
                                          </p:val>
                                        </p:tav>
                                      </p:tavLst>
                                    </p:anim>
                                    <p:anim calcmode="lin" valueType="num">
                                      <p:cBhvr>
                                        <p:cTn id="46" dur="600" fill="hold"/>
                                        <p:tgtEl>
                                          <p:spTgt spid="35"/>
                                        </p:tgtEl>
                                        <p:attrNameLst>
                                          <p:attrName>style.rotation</p:attrName>
                                        </p:attrNameLst>
                                      </p:cBhvr>
                                      <p:tavLst>
                                        <p:tav tm="0">
                                          <p:val>
                                            <p:fltVal val="360"/>
                                          </p:val>
                                        </p:tav>
                                        <p:tav tm="100000">
                                          <p:val>
                                            <p:fltVal val="0"/>
                                          </p:val>
                                        </p:tav>
                                      </p:tavLst>
                                    </p:anim>
                                    <p:animEffect transition="in" filter="fade">
                                      <p:cBhvr>
                                        <p:cTn id="47" dur="600"/>
                                        <p:tgtEl>
                                          <p:spTgt spid="3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down)">
                                      <p:cBhvr>
                                        <p:cTn id="55" dur="500"/>
                                        <p:tgtEl>
                                          <p:spTgt spid="52"/>
                                        </p:tgtEl>
                                      </p:cBhvr>
                                    </p:animEffect>
                                  </p:childTnLst>
                                </p:cTn>
                              </p:par>
                              <p:par>
                                <p:cTn id="56" presetID="49" presetClass="entr" presetSubtype="0" decel="100000" fill="hold" nodeType="withEffect">
                                  <p:stCondLst>
                                    <p:cond delay="3000"/>
                                  </p:stCondLst>
                                  <p:childTnLst>
                                    <p:set>
                                      <p:cBhvr>
                                        <p:cTn id="57" dur="1" fill="hold">
                                          <p:stCondLst>
                                            <p:cond delay="0"/>
                                          </p:stCondLst>
                                        </p:cTn>
                                        <p:tgtEl>
                                          <p:spTgt spid="36"/>
                                        </p:tgtEl>
                                        <p:attrNameLst>
                                          <p:attrName>style.visibility</p:attrName>
                                        </p:attrNameLst>
                                      </p:cBhvr>
                                      <p:to>
                                        <p:strVal val="visible"/>
                                      </p:to>
                                    </p:set>
                                    <p:anim calcmode="lin" valueType="num">
                                      <p:cBhvr>
                                        <p:cTn id="58" dur="600" fill="hold"/>
                                        <p:tgtEl>
                                          <p:spTgt spid="36"/>
                                        </p:tgtEl>
                                        <p:attrNameLst>
                                          <p:attrName>ppt_w</p:attrName>
                                        </p:attrNameLst>
                                      </p:cBhvr>
                                      <p:tavLst>
                                        <p:tav tm="0">
                                          <p:val>
                                            <p:fltVal val="0"/>
                                          </p:val>
                                        </p:tav>
                                        <p:tav tm="100000">
                                          <p:val>
                                            <p:strVal val="#ppt_w"/>
                                          </p:val>
                                        </p:tav>
                                      </p:tavLst>
                                    </p:anim>
                                    <p:anim calcmode="lin" valueType="num">
                                      <p:cBhvr>
                                        <p:cTn id="59" dur="600" fill="hold"/>
                                        <p:tgtEl>
                                          <p:spTgt spid="36"/>
                                        </p:tgtEl>
                                        <p:attrNameLst>
                                          <p:attrName>ppt_h</p:attrName>
                                        </p:attrNameLst>
                                      </p:cBhvr>
                                      <p:tavLst>
                                        <p:tav tm="0">
                                          <p:val>
                                            <p:fltVal val="0"/>
                                          </p:val>
                                        </p:tav>
                                        <p:tav tm="100000">
                                          <p:val>
                                            <p:strVal val="#ppt_h"/>
                                          </p:val>
                                        </p:tav>
                                      </p:tavLst>
                                    </p:anim>
                                    <p:anim calcmode="lin" valueType="num">
                                      <p:cBhvr>
                                        <p:cTn id="60" dur="600" fill="hold"/>
                                        <p:tgtEl>
                                          <p:spTgt spid="36"/>
                                        </p:tgtEl>
                                        <p:attrNameLst>
                                          <p:attrName>style.rotation</p:attrName>
                                        </p:attrNameLst>
                                      </p:cBhvr>
                                      <p:tavLst>
                                        <p:tav tm="0">
                                          <p:val>
                                            <p:fltVal val="360"/>
                                          </p:val>
                                        </p:tav>
                                        <p:tav tm="100000">
                                          <p:val>
                                            <p:fltVal val="0"/>
                                          </p:val>
                                        </p:tav>
                                      </p:tavLst>
                                    </p:anim>
                                    <p:animEffect transition="in" filter="fade">
                                      <p:cBhvr>
                                        <p:cTn id="61" dur="600"/>
                                        <p:tgtEl>
                                          <p:spTgt spid="3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par>
                                <p:cTn id="65" presetID="22" presetClass="entr" presetSubtype="4" fill="hold" nodeType="withEffect">
                                  <p:stCondLst>
                                    <p:cond delay="240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6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00"/>
                                        <p:tgtEl>
                                          <p:spTgt spid="55"/>
                                        </p:tgtEl>
                                      </p:cBhvr>
                                    </p:animEffect>
                                  </p:childTnLst>
                                </p:cTn>
                              </p:par>
                              <p:par>
                                <p:cTn id="73" presetID="49" presetClass="entr" presetSubtype="0" decel="100000" fill="hold" nodeType="withEffect">
                                  <p:stCondLst>
                                    <p:cond delay="3000"/>
                                  </p:stCondLst>
                                  <p:childTnLst>
                                    <p:set>
                                      <p:cBhvr>
                                        <p:cTn id="74" dur="1" fill="hold">
                                          <p:stCondLst>
                                            <p:cond delay="0"/>
                                          </p:stCondLst>
                                        </p:cTn>
                                        <p:tgtEl>
                                          <p:spTgt spid="32"/>
                                        </p:tgtEl>
                                        <p:attrNameLst>
                                          <p:attrName>style.visibility</p:attrName>
                                        </p:attrNameLst>
                                      </p:cBhvr>
                                      <p:to>
                                        <p:strVal val="visible"/>
                                      </p:to>
                                    </p:set>
                                    <p:anim calcmode="lin" valueType="num">
                                      <p:cBhvr>
                                        <p:cTn id="75" dur="600" fill="hold"/>
                                        <p:tgtEl>
                                          <p:spTgt spid="32"/>
                                        </p:tgtEl>
                                        <p:attrNameLst>
                                          <p:attrName>ppt_w</p:attrName>
                                        </p:attrNameLst>
                                      </p:cBhvr>
                                      <p:tavLst>
                                        <p:tav tm="0">
                                          <p:val>
                                            <p:fltVal val="0"/>
                                          </p:val>
                                        </p:tav>
                                        <p:tav tm="100000">
                                          <p:val>
                                            <p:strVal val="#ppt_w"/>
                                          </p:val>
                                        </p:tav>
                                      </p:tavLst>
                                    </p:anim>
                                    <p:anim calcmode="lin" valueType="num">
                                      <p:cBhvr>
                                        <p:cTn id="76" dur="600" fill="hold"/>
                                        <p:tgtEl>
                                          <p:spTgt spid="32"/>
                                        </p:tgtEl>
                                        <p:attrNameLst>
                                          <p:attrName>ppt_h</p:attrName>
                                        </p:attrNameLst>
                                      </p:cBhvr>
                                      <p:tavLst>
                                        <p:tav tm="0">
                                          <p:val>
                                            <p:fltVal val="0"/>
                                          </p:val>
                                        </p:tav>
                                        <p:tav tm="100000">
                                          <p:val>
                                            <p:strVal val="#ppt_h"/>
                                          </p:val>
                                        </p:tav>
                                      </p:tavLst>
                                    </p:anim>
                                    <p:anim calcmode="lin" valueType="num">
                                      <p:cBhvr>
                                        <p:cTn id="77" dur="600" fill="hold"/>
                                        <p:tgtEl>
                                          <p:spTgt spid="32"/>
                                        </p:tgtEl>
                                        <p:attrNameLst>
                                          <p:attrName>style.rotation</p:attrName>
                                        </p:attrNameLst>
                                      </p:cBhvr>
                                      <p:tavLst>
                                        <p:tav tm="0">
                                          <p:val>
                                            <p:fltVal val="360"/>
                                          </p:val>
                                        </p:tav>
                                        <p:tav tm="100000">
                                          <p:val>
                                            <p:fltVal val="0"/>
                                          </p:val>
                                        </p:tav>
                                      </p:tavLst>
                                    </p:anim>
                                    <p:animEffect transition="in" filter="fade">
                                      <p:cBhvr>
                                        <p:cTn id="78" dur="600"/>
                                        <p:tgtEl>
                                          <p:spTgt spid="32"/>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down)">
                                      <p:cBhvr>
                                        <p:cTn id="81" dur="500"/>
                                        <p:tgtEl>
                                          <p:spTgt spid="30"/>
                                        </p:tgtEl>
                                      </p:cBhvr>
                                    </p:animEffect>
                                  </p:childTnLst>
                                </p:cTn>
                              </p:par>
                              <p:par>
                                <p:cTn id="82" presetID="22" presetClass="entr" presetSubtype="4" fill="hold" nodeType="withEffect">
                                  <p:stCondLst>
                                    <p:cond delay="2400"/>
                                  </p:stCondLst>
                                  <p:childTnLst>
                                    <p:set>
                                      <p:cBhvr>
                                        <p:cTn id="83" dur="1" fill="hold">
                                          <p:stCondLst>
                                            <p:cond delay="0"/>
                                          </p:stCondLst>
                                        </p:cTn>
                                        <p:tgtEl>
                                          <p:spTgt spid="2"/>
                                        </p:tgtEl>
                                        <p:attrNameLst>
                                          <p:attrName>style.visibility</p:attrName>
                                        </p:attrNameLst>
                                      </p:cBhvr>
                                      <p:to>
                                        <p:strVal val="visible"/>
                                      </p:to>
                                    </p:set>
                                    <p:animEffect transition="in" filter="wipe(down)">
                                      <p:cBhvr>
                                        <p:cTn id="84" dur="600"/>
                                        <p:tgtEl>
                                          <p:spTgt spid="2"/>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up)">
                                      <p:cBhvr>
                                        <p:cTn id="87" dur="1000"/>
                                        <p:tgtEl>
                                          <p:spTgt spid="5"/>
                                        </p:tgtEl>
                                      </p:cBhvr>
                                    </p:animEffect>
                                  </p:childTnLst>
                                </p:cTn>
                              </p:par>
                              <p:par>
                                <p:cTn id="88" presetID="2" presetClass="entr" presetSubtype="4" decel="100000" fill="hold" grpId="1" nodeType="with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additive="base">
                                        <p:cTn id="90" dur="1250" fill="hold"/>
                                        <p:tgtEl>
                                          <p:spTgt spid="5"/>
                                        </p:tgtEl>
                                        <p:attrNameLst>
                                          <p:attrName>ppt_x</p:attrName>
                                        </p:attrNameLst>
                                      </p:cBhvr>
                                      <p:tavLst>
                                        <p:tav tm="0">
                                          <p:val>
                                            <p:strVal val="#ppt_x"/>
                                          </p:val>
                                        </p:tav>
                                        <p:tav tm="100000">
                                          <p:val>
                                            <p:strVal val="#ppt_x"/>
                                          </p:val>
                                        </p:tav>
                                      </p:tavLst>
                                    </p:anim>
                                    <p:anim calcmode="lin" valueType="num">
                                      <p:cBhvr additive="base">
                                        <p:cTn id="91"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30" grpId="0"/>
      <p:bldP spid="31" grpId="0"/>
      <p:bldP spid="33" grpId="0"/>
      <p:bldP spid="34" grpId="0"/>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802B-A1F7-75A7-C64C-0FE3E8E542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AF54963-B05F-7E60-B170-413FECB06636}"/>
              </a:ext>
            </a:extLst>
          </p:cNvPr>
          <p:cNvSpPr>
            <a:spLocks noGrp="1"/>
          </p:cNvSpPr>
          <p:nvPr>
            <p:ph type="title"/>
          </p:nvPr>
        </p:nvSpPr>
        <p:spPr>
          <a:xfrm>
            <a:off x="838200" y="675051"/>
            <a:ext cx="10515600" cy="886732"/>
          </a:xfrm>
        </p:spPr>
        <p:txBody>
          <a:bodyPr/>
          <a:lstStyle/>
          <a:p>
            <a:r>
              <a:rPr lang="da-DK" sz="3200" dirty="0">
                <a:latin typeface="Playfair Display" pitchFamily="2" charset="77"/>
              </a:rPr>
              <a:t>Vi sørger for at også el-skrot bliver pakket og </a:t>
            </a:r>
            <a:r>
              <a:rPr lang="da-DK" sz="3200" i="1" dirty="0">
                <a:solidFill>
                  <a:srgbClr val="00A274"/>
                </a:solidFill>
                <a:latin typeface="Playfair Display" pitchFamily="2" charset="77"/>
              </a:rPr>
              <a:t>håndteret efter reglerne</a:t>
            </a:r>
            <a:endParaRPr lang="da-DK" sz="3200" i="1" noProof="0" dirty="0">
              <a:solidFill>
                <a:srgbClr val="00A274"/>
              </a:solidFill>
              <a:latin typeface="Playfair Display" pitchFamily="2" charset="77"/>
            </a:endParaRPr>
          </a:p>
        </p:txBody>
      </p:sp>
      <p:sp>
        <p:nvSpPr>
          <p:cNvPr id="7" name="Rectangle 6">
            <a:extLst>
              <a:ext uri="{FF2B5EF4-FFF2-40B4-BE49-F238E27FC236}">
                <a16:creationId xmlns:a16="http://schemas.microsoft.com/office/drawing/2014/main" id="{F7DECD0D-461B-E49D-C6A4-F158EB53A101}"/>
              </a:ext>
            </a:extLst>
          </p:cNvPr>
          <p:cNvSpPr/>
          <p:nvPr/>
        </p:nvSpPr>
        <p:spPr>
          <a:xfrm>
            <a:off x="1626376" y="4453878"/>
            <a:ext cx="2998996" cy="1980000"/>
          </a:xfrm>
          <a:prstGeom prst="rect">
            <a:avLst/>
          </a:prstGeom>
          <a:solidFill>
            <a:srgbClr val="00A27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660L CONTAINER</a:t>
            </a:r>
            <a:endParaRPr lang="da-DK" sz="1200" b="1"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a:p>
            <a:pPr lvl="0" algn="ctr">
              <a:lnSpc>
                <a:spcPct val="125000"/>
              </a:lnSpc>
            </a:pPr>
            <a:r>
              <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Bruges til kabler andre øvrige kategorier som perifært udstyr. </a:t>
            </a:r>
          </a:p>
        </p:txBody>
      </p:sp>
      <p:sp>
        <p:nvSpPr>
          <p:cNvPr id="8" name="Rectangle 7">
            <a:extLst>
              <a:ext uri="{FF2B5EF4-FFF2-40B4-BE49-F238E27FC236}">
                <a16:creationId xmlns:a16="http://schemas.microsoft.com/office/drawing/2014/main" id="{CE3BD6B5-9A3B-3DE7-7C7C-C52C227DBF71}"/>
              </a:ext>
            </a:extLst>
          </p:cNvPr>
          <p:cNvSpPr/>
          <p:nvPr/>
        </p:nvSpPr>
        <p:spPr>
          <a:xfrm>
            <a:off x="4625372" y="4453878"/>
            <a:ext cx="3240000" cy="1980000"/>
          </a:xfrm>
          <a:prstGeom prst="rect">
            <a:avLst/>
          </a:prstGeom>
          <a:solidFill>
            <a:srgbClr val="007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240L CONTAINER</a:t>
            </a:r>
            <a:endParaRPr lang="da-DK" sz="1200" b="1" noProof="0" dirty="0">
              <a:solidFill>
                <a:srgbClr val="FFFFFF"/>
              </a:solidFill>
              <a:latin typeface="+mj-lt"/>
              <a:ea typeface="Open Sans Light" panose="020B0306030504020204" pitchFamily="34" charset="0"/>
              <a:cs typeface="Open Sans Light" panose="020B0306030504020204" pitchFamily="34" charset="0"/>
            </a:endParaRPr>
          </a:p>
          <a:p>
            <a:pPr lvl="0" algn="ctr">
              <a:lnSpc>
                <a:spcPct val="125000"/>
              </a:lnSpc>
            </a:pP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Bruges til kabler andre øvrige kategorier som perifært udstyr. </a:t>
            </a:r>
          </a:p>
        </p:txBody>
      </p:sp>
      <p:sp>
        <p:nvSpPr>
          <p:cNvPr id="3" name="Rectangle 2">
            <a:extLst>
              <a:ext uri="{FF2B5EF4-FFF2-40B4-BE49-F238E27FC236}">
                <a16:creationId xmlns:a16="http://schemas.microsoft.com/office/drawing/2014/main" id="{AAB32FE1-4C9F-16DE-743C-16C8A4CD530B}"/>
              </a:ext>
            </a:extLst>
          </p:cNvPr>
          <p:cNvSpPr/>
          <p:nvPr/>
        </p:nvSpPr>
        <p:spPr>
          <a:xfrm>
            <a:off x="7859352" y="4453878"/>
            <a:ext cx="2960028" cy="1980000"/>
          </a:xfrm>
          <a:prstGeom prst="rect">
            <a:avLst/>
          </a:prstGeom>
          <a:solidFill>
            <a:srgbClr val="00594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lvl="0" algn="ctr">
              <a:lnSpc>
                <a:spcPct val="125000"/>
              </a:lnSpc>
            </a:pPr>
            <a:r>
              <a:rPr lang="da-DK" sz="1200" noProof="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BATTERISPAND 90L / 60L / 30L </a:t>
            </a:r>
          </a:p>
          <a:p>
            <a:pPr lvl="0" algn="ctr">
              <a:lnSpc>
                <a:spcPct val="125000"/>
              </a:lnSpc>
            </a:pPr>
            <a:r>
              <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Jf. </a:t>
            </a: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EU-regler samt affaldsbekendtgørelsen skal løse </a:t>
            </a:r>
            <a:r>
              <a:rPr lang="da-DK" sz="1100" dirty="0" err="1">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lithium</a:t>
            </a:r>
            <a:r>
              <a:rPr lang="da-DK" sz="11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-ion batterier pakkes for sig selv i godkendt emballage grundet miljø- og brandfare.</a:t>
            </a:r>
            <a:endParaRPr lang="da-DK" sz="1100" noProof="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8">
            <a:extLst>
              <a:ext uri="{FF2B5EF4-FFF2-40B4-BE49-F238E27FC236}">
                <a16:creationId xmlns:a16="http://schemas.microsoft.com/office/drawing/2014/main" id="{ECCA8D0F-F818-03F2-1755-C42A43AE0AC8}"/>
              </a:ext>
            </a:extLst>
          </p:cNvPr>
          <p:cNvSpPr txBox="1"/>
          <p:nvPr/>
        </p:nvSpPr>
        <p:spPr>
          <a:xfrm>
            <a:off x="3984372" y="171673"/>
            <a:ext cx="4497207" cy="400110"/>
          </a:xfrm>
          <a:prstGeom prst="rect">
            <a:avLst/>
          </a:prstGeom>
          <a:noFill/>
        </p:spPr>
        <p:txBody>
          <a:bodyPr wrap="square" rtlCol="0">
            <a:spAutoFit/>
          </a:bodyPr>
          <a:lstStyle/>
          <a:p>
            <a:pPr algn="ctr"/>
            <a:r>
              <a:rPr lang="da-DK" sz="2000" noProof="0" dirty="0">
                <a:solidFill>
                  <a:srgbClr val="00A274"/>
                </a:solidFill>
                <a:latin typeface="+mj-lt"/>
                <a:cs typeface="Plus Jakarta Sans" pitchFamily="2" charset="0"/>
              </a:rPr>
              <a:t>EMBALLAGE</a:t>
            </a:r>
          </a:p>
        </p:txBody>
      </p:sp>
      <p:pic>
        <p:nvPicPr>
          <p:cNvPr id="10" name="Pladsholder til billede 19" descr="Et billede, der indeholder Skraldecontainer, container, skraldespand, Skraldebeholder&#10;&#10;Automatisk genereret beskrivelse">
            <a:extLst>
              <a:ext uri="{FF2B5EF4-FFF2-40B4-BE49-F238E27FC236}">
                <a16:creationId xmlns:a16="http://schemas.microsoft.com/office/drawing/2014/main" id="{296CB654-1842-75E1-0A42-806CBF6BA57B}"/>
              </a:ext>
            </a:extLst>
          </p:cNvPr>
          <p:cNvPicPr>
            <a:picLocks noChangeAspect="1"/>
          </p:cNvPicPr>
          <p:nvPr/>
        </p:nvPicPr>
        <p:blipFill>
          <a:blip r:embed="rId2">
            <a:extLst>
              <a:ext uri="{28A0092B-C50C-407E-A947-70E740481C1C}">
                <a14:useLocalDpi xmlns:a14="http://schemas.microsoft.com/office/drawing/2010/main" val="0"/>
              </a:ext>
            </a:extLst>
          </a:blip>
          <a:srcRect l="4409" r="1"/>
          <a:stretch>
            <a:fillRect/>
          </a:stretch>
        </p:blipFill>
        <p:spPr>
          <a:xfrm>
            <a:off x="1626376" y="1977678"/>
            <a:ext cx="2866758" cy="2476200"/>
          </a:xfrm>
          <a:prstGeom prst="rect">
            <a:avLst/>
          </a:prstGeom>
          <a:pattFill prst="wdDnDiag">
            <a:fgClr>
              <a:schemeClr val="bg1">
                <a:lumMod val="85000"/>
              </a:schemeClr>
            </a:fgClr>
            <a:bgClr>
              <a:schemeClr val="bg1">
                <a:lumMod val="75000"/>
              </a:schemeClr>
            </a:bgClr>
          </a:pattFill>
        </p:spPr>
      </p:pic>
      <p:pic>
        <p:nvPicPr>
          <p:cNvPr id="16" name="Pladsholder til billede 24" descr="Et billede, der indeholder container, skraldespand, Skraldecontainer, Skraldebeholder&#10;&#10;Automatisk genereret beskrivelse">
            <a:extLst>
              <a:ext uri="{FF2B5EF4-FFF2-40B4-BE49-F238E27FC236}">
                <a16:creationId xmlns:a16="http://schemas.microsoft.com/office/drawing/2014/main" id="{0132B325-862B-67B0-F870-CB89B662E6CA}"/>
              </a:ext>
            </a:extLst>
          </p:cNvPr>
          <p:cNvPicPr>
            <a:picLocks noChangeAspect="1"/>
          </p:cNvPicPr>
          <p:nvPr/>
        </p:nvPicPr>
        <p:blipFill>
          <a:blip r:embed="rId3">
            <a:extLst>
              <a:ext uri="{28A0092B-C50C-407E-A947-70E740481C1C}">
                <a14:useLocalDpi xmlns:a14="http://schemas.microsoft.com/office/drawing/2010/main" val="0"/>
              </a:ext>
            </a:extLst>
          </a:blip>
          <a:srcRect l="-3"/>
          <a:stretch/>
        </p:blipFill>
        <p:spPr>
          <a:xfrm>
            <a:off x="4898246" y="2226803"/>
            <a:ext cx="2694251" cy="2149901"/>
          </a:xfrm>
          <a:prstGeom prst="rect">
            <a:avLst/>
          </a:prstGeom>
          <a:pattFill prst="wdDnDiag">
            <a:fgClr>
              <a:schemeClr val="bg1">
                <a:lumMod val="85000"/>
              </a:schemeClr>
            </a:fgClr>
            <a:bgClr>
              <a:schemeClr val="bg1">
                <a:lumMod val="75000"/>
              </a:schemeClr>
            </a:bgClr>
          </a:pattFill>
        </p:spPr>
      </p:pic>
      <p:pic>
        <p:nvPicPr>
          <p:cNvPr id="18" name="Picture 17">
            <a:extLst>
              <a:ext uri="{FF2B5EF4-FFF2-40B4-BE49-F238E27FC236}">
                <a16:creationId xmlns:a16="http://schemas.microsoft.com/office/drawing/2014/main" id="{A9B41EFD-3BB8-EB6C-D5CB-7DA13F349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3017" y="2169689"/>
            <a:ext cx="2548262" cy="2120358"/>
          </a:xfrm>
          <a:prstGeom prst="rect">
            <a:avLst/>
          </a:prstGeom>
        </p:spPr>
      </p:pic>
    </p:spTree>
    <p:extLst>
      <p:ext uri="{BB962C8B-B14F-4D97-AF65-F5344CB8AC3E}">
        <p14:creationId xmlns:p14="http://schemas.microsoft.com/office/powerpoint/2010/main" val="382451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ppt_x"/>
                                          </p:val>
                                        </p:tav>
                                        <p:tav tm="100000">
                                          <p:val>
                                            <p:strVal val="#ppt_x"/>
                                          </p:val>
                                        </p:tav>
                                      </p:tavLst>
                                    </p:anim>
                                    <p:anim calcmode="lin" valueType="num">
                                      <p:cBhvr additive="base">
                                        <p:cTn id="8" dur="7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00" fill="hold"/>
                                        <p:tgtEl>
                                          <p:spTgt spid="8"/>
                                        </p:tgtEl>
                                        <p:attrNameLst>
                                          <p:attrName>ppt_x</p:attrName>
                                        </p:attrNameLst>
                                      </p:cBhvr>
                                      <p:tavLst>
                                        <p:tav tm="0">
                                          <p:val>
                                            <p:strVal val="#ppt_x"/>
                                          </p:val>
                                        </p:tav>
                                        <p:tav tm="100000">
                                          <p:val>
                                            <p:strVal val="#ppt_x"/>
                                          </p:val>
                                        </p:tav>
                                      </p:tavLst>
                                    </p:anim>
                                    <p:anim calcmode="lin" valueType="num">
                                      <p:cBhvr additive="base">
                                        <p:cTn id="12" dur="7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00" fill="hold"/>
                                        <p:tgtEl>
                                          <p:spTgt spid="3"/>
                                        </p:tgtEl>
                                        <p:attrNameLst>
                                          <p:attrName>ppt_x</p:attrName>
                                        </p:attrNameLst>
                                      </p:cBhvr>
                                      <p:tavLst>
                                        <p:tav tm="0">
                                          <p:val>
                                            <p:strVal val="#ppt_x"/>
                                          </p:val>
                                        </p:tav>
                                        <p:tav tm="100000">
                                          <p:val>
                                            <p:strVal val="#ppt_x"/>
                                          </p:val>
                                        </p:tav>
                                      </p:tavLst>
                                    </p:anim>
                                    <p:anim calcmode="lin" valueType="num">
                                      <p:cBhvr additive="base">
                                        <p:cTn id="16" dur="700" fill="hold"/>
                                        <p:tgtEl>
                                          <p:spTgt spid="3"/>
                                        </p:tgtEl>
                                        <p:attrNameLst>
                                          <p:attrName>ppt_y</p:attrName>
                                        </p:attrNameLst>
                                      </p:cBhvr>
                                      <p:tavLst>
                                        <p:tav tm="0">
                                          <p:val>
                                            <p:strVal val="1+#ppt_h/2"/>
                                          </p:val>
                                        </p:tav>
                                        <p:tav tm="100000">
                                          <p:val>
                                            <p:strVal val="#ppt_y"/>
                                          </p:val>
                                        </p:tav>
                                      </p:tavLst>
                                    </p:anim>
                                  </p:childTnLst>
                                </p:cTn>
                              </p:par>
                              <p:par>
                                <p:cTn id="17" presetID="22" presetClass="entr" presetSubtype="1" fill="hold" grpId="0" nodeType="with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1000"/>
                                        <p:tgtEl>
                                          <p:spTgt spid="19"/>
                                        </p:tgtEl>
                                      </p:cBhvr>
                                    </p:animEffect>
                                  </p:childTnLst>
                                </p:cTn>
                              </p:par>
                              <p:par>
                                <p:cTn id="20" presetID="2" presetClass="entr" presetSubtype="4" decel="100000" fill="hold" grpId="1"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1250" fill="hold"/>
                                        <p:tgtEl>
                                          <p:spTgt spid="19"/>
                                        </p:tgtEl>
                                        <p:attrNameLst>
                                          <p:attrName>ppt_x</p:attrName>
                                        </p:attrNameLst>
                                      </p:cBhvr>
                                      <p:tavLst>
                                        <p:tav tm="0">
                                          <p:val>
                                            <p:strVal val="#ppt_x"/>
                                          </p:val>
                                        </p:tav>
                                        <p:tav tm="100000">
                                          <p:val>
                                            <p:strVal val="#ppt_x"/>
                                          </p:val>
                                        </p:tav>
                                      </p:tavLst>
                                    </p:anim>
                                    <p:anim calcmode="lin" valueType="num">
                                      <p:cBhvr additive="base">
                                        <p:cTn id="23"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9" grpId="0"/>
      <p:bldP spid="1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845E"/>
            </a:gs>
            <a:gs pos="100000">
              <a:srgbClr val="00A274"/>
            </a:gs>
            <a:gs pos="0">
              <a:srgbClr val="007050"/>
            </a:gs>
          </a:gsLst>
          <a:lin ang="5400000" scaled="1"/>
        </a:gra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5872F8B-AD3C-A396-4988-2F8921834E58}"/>
              </a:ext>
            </a:extLst>
          </p:cNvPr>
          <p:cNvSpPr>
            <a:spLocks noGrp="1"/>
          </p:cNvSpPr>
          <p:nvPr>
            <p:ph type="pic" sz="quarter" idx="13"/>
          </p:nvPr>
        </p:nvSpPr>
        <p:spPr/>
        <p:txBody>
          <a:bodyPr/>
          <a:lstStyle/>
          <a:p>
            <a:endParaRPr lang="da-DK" noProof="0" dirty="0"/>
          </a:p>
        </p:txBody>
      </p:sp>
      <p:sp>
        <p:nvSpPr>
          <p:cNvPr id="3" name="Rectangle 2">
            <a:extLst>
              <a:ext uri="{FF2B5EF4-FFF2-40B4-BE49-F238E27FC236}">
                <a16:creationId xmlns:a16="http://schemas.microsoft.com/office/drawing/2014/main" id="{D065CAF8-821F-DFF1-4C1E-E67A15DB7E97}"/>
              </a:ext>
            </a:extLst>
          </p:cNvPr>
          <p:cNvSpPr/>
          <p:nvPr/>
        </p:nvSpPr>
        <p:spPr>
          <a:xfrm>
            <a:off x="0" y="0"/>
            <a:ext cx="12192000" cy="6858000"/>
          </a:xfrm>
          <a:prstGeom prst="rect">
            <a:avLst/>
          </a:prstGeom>
          <a:gradFill flip="none" rotWithShape="1">
            <a:gsLst>
              <a:gs pos="100000">
                <a:srgbClr val="00A274"/>
              </a:gs>
              <a:gs pos="0">
                <a:srgbClr val="00594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8" name="Title 6">
            <a:extLst>
              <a:ext uri="{FF2B5EF4-FFF2-40B4-BE49-F238E27FC236}">
                <a16:creationId xmlns:a16="http://schemas.microsoft.com/office/drawing/2014/main" id="{34987467-385B-331C-C647-7DFD36A8562E}"/>
              </a:ext>
            </a:extLst>
          </p:cNvPr>
          <p:cNvSpPr txBox="1">
            <a:spLocks/>
          </p:cNvSpPr>
          <p:nvPr/>
        </p:nvSpPr>
        <p:spPr>
          <a:xfrm>
            <a:off x="1067496" y="276643"/>
            <a:ext cx="720000" cy="72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5000"/>
              </a:lnSpc>
              <a:spcBef>
                <a:spcPct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Rectangle 5">
            <a:extLst>
              <a:ext uri="{FF2B5EF4-FFF2-40B4-BE49-F238E27FC236}">
                <a16:creationId xmlns:a16="http://schemas.microsoft.com/office/drawing/2014/main" id="{FB351CC2-B040-3654-4023-ACEAA8CAB11D}"/>
              </a:ext>
            </a:extLst>
          </p:cNvPr>
          <p:cNvSpPr/>
          <p:nvPr/>
        </p:nvSpPr>
        <p:spPr>
          <a:xfrm>
            <a:off x="0" y="5949587"/>
            <a:ext cx="12203113" cy="908413"/>
          </a:xfrm>
          <a:prstGeom prst="rect">
            <a:avLst/>
          </a:prstGeom>
          <a:solidFill>
            <a:schemeClr val="bg1"/>
          </a:solidFill>
          <a:ln>
            <a:noFill/>
          </a:ln>
          <a:effectLst>
            <a:outerShdw blurRad="3810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2" name="TextBox 11">
            <a:extLst>
              <a:ext uri="{FF2B5EF4-FFF2-40B4-BE49-F238E27FC236}">
                <a16:creationId xmlns:a16="http://schemas.microsoft.com/office/drawing/2014/main" id="{A5A3F7B0-9018-7126-3B87-B4AB483F1D74}"/>
              </a:ext>
            </a:extLst>
          </p:cNvPr>
          <p:cNvSpPr txBox="1"/>
          <p:nvPr/>
        </p:nvSpPr>
        <p:spPr>
          <a:xfrm>
            <a:off x="1081954" y="1532699"/>
            <a:ext cx="10028091" cy="3785652"/>
          </a:xfrm>
          <a:prstGeom prst="rect">
            <a:avLst/>
          </a:prstGeom>
          <a:noFill/>
        </p:spPr>
        <p:txBody>
          <a:bodyPr wrap="square">
            <a:spAutoFit/>
          </a:bodyPr>
          <a:lstStyle/>
          <a:p>
            <a:pPr lvl="0">
              <a:defRPr/>
            </a:pPr>
            <a:r>
              <a:rPr lang="da-DK" sz="4000" dirty="0">
                <a:solidFill>
                  <a:srgbClr val="FFFFFF"/>
                </a:solidFill>
              </a:rPr>
              <a:t>I 2022 blev der genereret </a:t>
            </a:r>
            <a:r>
              <a:rPr lang="da-DK" sz="4000" b="1" dirty="0">
                <a:solidFill>
                  <a:srgbClr val="FFFFFF"/>
                </a:solidFill>
              </a:rPr>
              <a:t>62 millioner ton </a:t>
            </a:r>
            <a:r>
              <a:rPr lang="da-DK" sz="4000" b="1" dirty="0" err="1">
                <a:solidFill>
                  <a:srgbClr val="FFFFFF"/>
                </a:solidFill>
              </a:rPr>
              <a:t>eSkrot</a:t>
            </a:r>
            <a:r>
              <a:rPr lang="da-DK" sz="4000" b="1" dirty="0">
                <a:solidFill>
                  <a:srgbClr val="FFFFFF"/>
                </a:solidFill>
              </a:rPr>
              <a:t> </a:t>
            </a:r>
            <a:r>
              <a:rPr lang="da-DK" sz="4000" dirty="0">
                <a:solidFill>
                  <a:srgbClr val="FFFFFF"/>
                </a:solidFill>
              </a:rPr>
              <a:t>på verdensplan</a:t>
            </a:r>
            <a:r>
              <a:rPr lang="da-DK" sz="4000" b="1" dirty="0">
                <a:solidFill>
                  <a:srgbClr val="FFFFFF"/>
                </a:solidFill>
              </a:rPr>
              <a:t>– 22% blev genanvendt </a:t>
            </a:r>
            <a:r>
              <a:rPr lang="da-DK" sz="4000" dirty="0">
                <a:solidFill>
                  <a:srgbClr val="FFFFFF"/>
                </a:solidFill>
              </a:rPr>
              <a:t>og under 2% repareret &amp; genbrugt.</a:t>
            </a:r>
          </a:p>
          <a:p>
            <a:pPr lvl="0">
              <a:defRPr/>
            </a:pPr>
            <a:endParaRPr lang="da-DK" sz="4000" dirty="0">
              <a:solidFill>
                <a:srgbClr val="FFFFFF"/>
              </a:solidFill>
            </a:endParaRPr>
          </a:p>
          <a:p>
            <a:pPr lvl="0">
              <a:defRPr/>
            </a:pPr>
            <a:r>
              <a:rPr lang="da-DK" sz="4000" dirty="0">
                <a:solidFill>
                  <a:srgbClr val="FFFFFF"/>
                </a:solidFill>
              </a:rPr>
              <a:t>Det vil vi gerne </a:t>
            </a:r>
            <a:r>
              <a:rPr lang="da-DK" sz="4000" b="1" dirty="0">
                <a:solidFill>
                  <a:srgbClr val="FFFFFF"/>
                </a:solidFill>
              </a:rPr>
              <a:t>ændre på.</a:t>
            </a:r>
          </a:p>
        </p:txBody>
      </p:sp>
      <p:pic>
        <p:nvPicPr>
          <p:cNvPr id="14" name="Graphic 13">
            <a:extLst>
              <a:ext uri="{FF2B5EF4-FFF2-40B4-BE49-F238E27FC236}">
                <a16:creationId xmlns:a16="http://schemas.microsoft.com/office/drawing/2014/main" id="{794C2EC4-8940-20D0-2F69-17DDBB3ACC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47496" y="456643"/>
            <a:ext cx="360000" cy="360000"/>
          </a:xfrm>
          <a:prstGeom prst="rect">
            <a:avLst/>
          </a:prstGeom>
        </p:spPr>
      </p:pic>
      <p:sp>
        <p:nvSpPr>
          <p:cNvPr id="5" name="Tekstfelt 4">
            <a:extLst>
              <a:ext uri="{FF2B5EF4-FFF2-40B4-BE49-F238E27FC236}">
                <a16:creationId xmlns:a16="http://schemas.microsoft.com/office/drawing/2014/main" id="{3EF976C6-F938-12C8-E3B6-9E99606D6FF2}"/>
              </a:ext>
            </a:extLst>
          </p:cNvPr>
          <p:cNvSpPr txBox="1"/>
          <p:nvPr/>
        </p:nvSpPr>
        <p:spPr>
          <a:xfrm>
            <a:off x="2854570" y="6197967"/>
            <a:ext cx="6482860" cy="305212"/>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da-DK" sz="1200" dirty="0">
                <a:latin typeface="Open Sans Light" panose="020B0306030504020204" pitchFamily="34" charset="0"/>
                <a:ea typeface="Open Sans Light" panose="020B0306030504020204" pitchFamily="34" charset="0"/>
                <a:cs typeface="Open Sans Light" panose="020B0306030504020204" pitchFamily="34" charset="0"/>
              </a:rPr>
              <a:t>Source</a:t>
            </a:r>
            <a:r>
              <a:rPr kumimoji="0" lang="da-DK" sz="12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United Nations Institute for Training &amp; Research</a:t>
            </a:r>
          </a:p>
        </p:txBody>
      </p:sp>
    </p:spTree>
    <p:extLst>
      <p:ext uri="{BB962C8B-B14F-4D97-AF65-F5344CB8AC3E}">
        <p14:creationId xmlns:p14="http://schemas.microsoft.com/office/powerpoint/2010/main" val="1037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00" fill="hold"/>
                                        <p:tgtEl>
                                          <p:spTgt spid="6"/>
                                        </p:tgtEl>
                                        <p:attrNameLst>
                                          <p:attrName>ppt_x</p:attrName>
                                        </p:attrNameLst>
                                      </p:cBhvr>
                                      <p:tavLst>
                                        <p:tav tm="0">
                                          <p:val>
                                            <p:strVal val="#ppt_x"/>
                                          </p:val>
                                        </p:tav>
                                        <p:tav tm="100000">
                                          <p:val>
                                            <p:strVal val="#ppt_x"/>
                                          </p:val>
                                        </p:tav>
                                      </p:tavLst>
                                    </p:anim>
                                    <p:anim calcmode="lin" valueType="num">
                                      <p:cBhvr additive="base">
                                        <p:cTn id="8" dur="7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00"/>
                                        <p:tgtEl>
                                          <p:spTgt spid="12">
                                            <p:txEl>
                                              <p:pRg st="0" end="0"/>
                                            </p:txEl>
                                          </p:spTgt>
                                        </p:tgtEl>
                                      </p:cBhvr>
                                    </p:animEffect>
                                  </p:childTnLst>
                                </p:cTn>
                              </p:par>
                              <p:par>
                                <p:cTn id="12" presetID="10" presetClass="entr" presetSubtype="0" fill="hold" grpId="0" nodeType="withEffect">
                                  <p:stCondLst>
                                    <p:cond delay="40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700"/>
                                        <p:tgtEl>
                                          <p:spTgt spid="12">
                                            <p:txEl>
                                              <p:pRg st="2" end="2"/>
                                            </p:txEl>
                                          </p:spTgt>
                                        </p:tgtEl>
                                      </p:cBhvr>
                                    </p:animEffect>
                                  </p:childTnLst>
                                </p:cTn>
                              </p:par>
                              <p:par>
                                <p:cTn id="15" presetID="49" presetClass="entr" presetSubtype="0" decel="100000" fill="hold" grpId="0" nodeType="withEffect">
                                  <p:stCondLst>
                                    <p:cond delay="1200"/>
                                  </p:stCondLst>
                                  <p:childTnLst>
                                    <p:set>
                                      <p:cBhvr>
                                        <p:cTn id="16" dur="1" fill="hold">
                                          <p:stCondLst>
                                            <p:cond delay="0"/>
                                          </p:stCondLst>
                                        </p:cTn>
                                        <p:tgtEl>
                                          <p:spTgt spid="8"/>
                                        </p:tgtEl>
                                        <p:attrNameLst>
                                          <p:attrName>style.visibility</p:attrName>
                                        </p:attrNameLst>
                                      </p:cBhvr>
                                      <p:to>
                                        <p:strVal val="visible"/>
                                      </p:to>
                                    </p:set>
                                    <p:anim calcmode="lin" valueType="num">
                                      <p:cBhvr>
                                        <p:cTn id="17" dur="700" fill="hold"/>
                                        <p:tgtEl>
                                          <p:spTgt spid="8"/>
                                        </p:tgtEl>
                                        <p:attrNameLst>
                                          <p:attrName>ppt_w</p:attrName>
                                        </p:attrNameLst>
                                      </p:cBhvr>
                                      <p:tavLst>
                                        <p:tav tm="0">
                                          <p:val>
                                            <p:fltVal val="0"/>
                                          </p:val>
                                        </p:tav>
                                        <p:tav tm="100000">
                                          <p:val>
                                            <p:strVal val="#ppt_w"/>
                                          </p:val>
                                        </p:tav>
                                      </p:tavLst>
                                    </p:anim>
                                    <p:anim calcmode="lin" valueType="num">
                                      <p:cBhvr>
                                        <p:cTn id="18" dur="700" fill="hold"/>
                                        <p:tgtEl>
                                          <p:spTgt spid="8"/>
                                        </p:tgtEl>
                                        <p:attrNameLst>
                                          <p:attrName>ppt_h</p:attrName>
                                        </p:attrNameLst>
                                      </p:cBhvr>
                                      <p:tavLst>
                                        <p:tav tm="0">
                                          <p:val>
                                            <p:fltVal val="0"/>
                                          </p:val>
                                        </p:tav>
                                        <p:tav tm="100000">
                                          <p:val>
                                            <p:strVal val="#ppt_h"/>
                                          </p:val>
                                        </p:tav>
                                      </p:tavLst>
                                    </p:anim>
                                    <p:anim calcmode="lin" valueType="num">
                                      <p:cBhvr>
                                        <p:cTn id="19" dur="700" fill="hold"/>
                                        <p:tgtEl>
                                          <p:spTgt spid="8"/>
                                        </p:tgtEl>
                                        <p:attrNameLst>
                                          <p:attrName>style.rotation</p:attrName>
                                        </p:attrNameLst>
                                      </p:cBhvr>
                                      <p:tavLst>
                                        <p:tav tm="0">
                                          <p:val>
                                            <p:fltVal val="360"/>
                                          </p:val>
                                        </p:tav>
                                        <p:tav tm="100000">
                                          <p:val>
                                            <p:fltVal val="0"/>
                                          </p:val>
                                        </p:tav>
                                      </p:tavLst>
                                    </p:anim>
                                    <p:animEffect transition="in" filter="fade">
                                      <p:cBhvr>
                                        <p:cTn id="20" dur="700"/>
                                        <p:tgtEl>
                                          <p:spTgt spid="8"/>
                                        </p:tgtEl>
                                      </p:cBhvr>
                                    </p:animEffect>
                                  </p:childTnLst>
                                </p:cTn>
                              </p:par>
                              <p:par>
                                <p:cTn id="21" presetID="49" presetClass="entr" presetSubtype="0" decel="100000" fill="hold"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700" fill="hold"/>
                                        <p:tgtEl>
                                          <p:spTgt spid="14"/>
                                        </p:tgtEl>
                                        <p:attrNameLst>
                                          <p:attrName>ppt_w</p:attrName>
                                        </p:attrNameLst>
                                      </p:cBhvr>
                                      <p:tavLst>
                                        <p:tav tm="0">
                                          <p:val>
                                            <p:fltVal val="0"/>
                                          </p:val>
                                        </p:tav>
                                        <p:tav tm="100000">
                                          <p:val>
                                            <p:strVal val="#ppt_w"/>
                                          </p:val>
                                        </p:tav>
                                      </p:tavLst>
                                    </p:anim>
                                    <p:anim calcmode="lin" valueType="num">
                                      <p:cBhvr>
                                        <p:cTn id="24" dur="700" fill="hold"/>
                                        <p:tgtEl>
                                          <p:spTgt spid="14"/>
                                        </p:tgtEl>
                                        <p:attrNameLst>
                                          <p:attrName>ppt_h</p:attrName>
                                        </p:attrNameLst>
                                      </p:cBhvr>
                                      <p:tavLst>
                                        <p:tav tm="0">
                                          <p:val>
                                            <p:fltVal val="0"/>
                                          </p:val>
                                        </p:tav>
                                        <p:tav tm="100000">
                                          <p:val>
                                            <p:strVal val="#ppt_h"/>
                                          </p:val>
                                        </p:tav>
                                      </p:tavLst>
                                    </p:anim>
                                    <p:anim calcmode="lin" valueType="num">
                                      <p:cBhvr>
                                        <p:cTn id="25" dur="700" fill="hold"/>
                                        <p:tgtEl>
                                          <p:spTgt spid="14"/>
                                        </p:tgtEl>
                                        <p:attrNameLst>
                                          <p:attrName>style.rotation</p:attrName>
                                        </p:attrNameLst>
                                      </p:cBhvr>
                                      <p:tavLst>
                                        <p:tav tm="0">
                                          <p:val>
                                            <p:fltVal val="360"/>
                                          </p:val>
                                        </p:tav>
                                        <p:tav tm="100000">
                                          <p:val>
                                            <p:fltVal val="0"/>
                                          </p:val>
                                        </p:tav>
                                      </p:tavLst>
                                    </p:anim>
                                    <p:animEffect transition="in" filter="fade">
                                      <p:cBhvr>
                                        <p:cTn id="26"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træ, container, kasse, indendørs&#10;&#10;Automatisk genereret beskrivelse">
            <a:extLst>
              <a:ext uri="{FF2B5EF4-FFF2-40B4-BE49-F238E27FC236}">
                <a16:creationId xmlns:a16="http://schemas.microsoft.com/office/drawing/2014/main" id="{60011581-FAB0-4372-1717-39D70C84630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556" r="5556"/>
          <a:stretch>
            <a:fillRect/>
          </a:stretch>
        </p:blipFill>
        <p:spPr/>
      </p:pic>
      <p:grpSp>
        <p:nvGrpSpPr>
          <p:cNvPr id="21" name="Group 20">
            <a:extLst>
              <a:ext uri="{FF2B5EF4-FFF2-40B4-BE49-F238E27FC236}">
                <a16:creationId xmlns:a16="http://schemas.microsoft.com/office/drawing/2014/main" id="{31C83A7B-254C-B0A4-5A98-085E0BAD0E42}"/>
              </a:ext>
            </a:extLst>
          </p:cNvPr>
          <p:cNvGrpSpPr/>
          <p:nvPr/>
        </p:nvGrpSpPr>
        <p:grpSpPr>
          <a:xfrm>
            <a:off x="1416050" y="1268414"/>
            <a:ext cx="9359899" cy="1080000"/>
            <a:chOff x="1416050" y="1268414"/>
            <a:chExt cx="9359899" cy="1080000"/>
          </a:xfrm>
          <a:effectLst>
            <a:outerShdw blurRad="495300" algn="ctr" rotWithShape="0">
              <a:prstClr val="black">
                <a:alpha val="20000"/>
              </a:prstClr>
            </a:outerShdw>
          </a:effectLst>
        </p:grpSpPr>
        <p:sp>
          <p:nvSpPr>
            <p:cNvPr id="18" name="Rectangle: Top Corners Rounded 17">
              <a:extLst>
                <a:ext uri="{FF2B5EF4-FFF2-40B4-BE49-F238E27FC236}">
                  <a16:creationId xmlns:a16="http://schemas.microsoft.com/office/drawing/2014/main" id="{AA94DE58-76CA-54BE-875D-50AAA5F5824B}"/>
                </a:ext>
              </a:extLst>
            </p:cNvPr>
            <p:cNvSpPr/>
            <p:nvPr/>
          </p:nvSpPr>
          <p:spPr>
            <a:xfrm rot="5400000" flipH="1">
              <a:off x="7895973" y="-531563"/>
              <a:ext cx="1080000" cy="4679953"/>
            </a:xfrm>
            <a:prstGeom prst="round2SameRect">
              <a:avLst/>
            </a:prstGeom>
            <a:solidFill>
              <a:srgbClr val="00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5" name="Rectangle: Top Corners Rounded 14">
              <a:extLst>
                <a:ext uri="{FF2B5EF4-FFF2-40B4-BE49-F238E27FC236}">
                  <a16:creationId xmlns:a16="http://schemas.microsoft.com/office/drawing/2014/main" id="{9FBEDEF8-2F3C-383A-6D43-3D29EB8DC821}"/>
                </a:ext>
              </a:extLst>
            </p:cNvPr>
            <p:cNvSpPr/>
            <p:nvPr/>
          </p:nvSpPr>
          <p:spPr>
            <a:xfrm rot="16200000">
              <a:off x="3216027" y="-531563"/>
              <a:ext cx="1080000" cy="4679953"/>
            </a:xfrm>
            <a:prstGeom prst="round2Same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22" name="Group 21">
            <a:extLst>
              <a:ext uri="{FF2B5EF4-FFF2-40B4-BE49-F238E27FC236}">
                <a16:creationId xmlns:a16="http://schemas.microsoft.com/office/drawing/2014/main" id="{1992D751-09B6-60D4-849D-D206E1B16174}"/>
              </a:ext>
            </a:extLst>
          </p:cNvPr>
          <p:cNvGrpSpPr/>
          <p:nvPr/>
        </p:nvGrpSpPr>
        <p:grpSpPr>
          <a:xfrm>
            <a:off x="1416050" y="2889001"/>
            <a:ext cx="9359899" cy="1080000"/>
            <a:chOff x="1416050" y="2919989"/>
            <a:chExt cx="9359899" cy="1080000"/>
          </a:xfrm>
          <a:effectLst>
            <a:outerShdw blurRad="381000" algn="ctr" rotWithShape="0">
              <a:prstClr val="black">
                <a:alpha val="20000"/>
              </a:prstClr>
            </a:outerShdw>
          </a:effectLst>
        </p:grpSpPr>
        <p:sp>
          <p:nvSpPr>
            <p:cNvPr id="19" name="Rectangle: Top Corners Rounded 18">
              <a:extLst>
                <a:ext uri="{FF2B5EF4-FFF2-40B4-BE49-F238E27FC236}">
                  <a16:creationId xmlns:a16="http://schemas.microsoft.com/office/drawing/2014/main" id="{2C108DD2-1DC5-A8A2-5C9F-87A43E9FC83A}"/>
                </a:ext>
              </a:extLst>
            </p:cNvPr>
            <p:cNvSpPr/>
            <p:nvPr/>
          </p:nvSpPr>
          <p:spPr>
            <a:xfrm rot="5400000" flipH="1">
              <a:off x="7895973" y="1120012"/>
              <a:ext cx="1080000" cy="4679953"/>
            </a:xfrm>
            <a:prstGeom prst="round2SameRect">
              <a:avLst/>
            </a:prstGeom>
            <a:solidFill>
              <a:srgbClr val="007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Rectangle: Top Corners Rounded 15">
              <a:extLst>
                <a:ext uri="{FF2B5EF4-FFF2-40B4-BE49-F238E27FC236}">
                  <a16:creationId xmlns:a16="http://schemas.microsoft.com/office/drawing/2014/main" id="{AC0207BC-2AFA-5F5E-2DFD-424B01F4EFCA}"/>
                </a:ext>
              </a:extLst>
            </p:cNvPr>
            <p:cNvSpPr/>
            <p:nvPr/>
          </p:nvSpPr>
          <p:spPr>
            <a:xfrm rot="16200000">
              <a:off x="3216027" y="1120012"/>
              <a:ext cx="1080000" cy="4679953"/>
            </a:xfrm>
            <a:prstGeom prst="round2Same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23" name="Group 22">
            <a:extLst>
              <a:ext uri="{FF2B5EF4-FFF2-40B4-BE49-F238E27FC236}">
                <a16:creationId xmlns:a16="http://schemas.microsoft.com/office/drawing/2014/main" id="{2251A247-DD5C-0221-F0E2-B66C528B720C}"/>
              </a:ext>
            </a:extLst>
          </p:cNvPr>
          <p:cNvGrpSpPr/>
          <p:nvPr/>
        </p:nvGrpSpPr>
        <p:grpSpPr>
          <a:xfrm>
            <a:off x="1416050" y="4509588"/>
            <a:ext cx="9359899" cy="1080000"/>
            <a:chOff x="1416050" y="4571564"/>
            <a:chExt cx="9359899" cy="1080000"/>
          </a:xfrm>
          <a:effectLst>
            <a:outerShdw blurRad="381000" algn="ctr" rotWithShape="0">
              <a:prstClr val="black">
                <a:alpha val="20000"/>
              </a:prstClr>
            </a:outerShdw>
          </a:effectLst>
        </p:grpSpPr>
        <p:sp>
          <p:nvSpPr>
            <p:cNvPr id="20" name="Rectangle: Top Corners Rounded 19">
              <a:extLst>
                <a:ext uri="{FF2B5EF4-FFF2-40B4-BE49-F238E27FC236}">
                  <a16:creationId xmlns:a16="http://schemas.microsoft.com/office/drawing/2014/main" id="{9D9FA45B-9C41-43E3-F4F6-F7C355D60BDB}"/>
                </a:ext>
              </a:extLst>
            </p:cNvPr>
            <p:cNvSpPr/>
            <p:nvPr/>
          </p:nvSpPr>
          <p:spPr>
            <a:xfrm rot="5400000" flipH="1">
              <a:off x="7895973" y="2771587"/>
              <a:ext cx="1080000" cy="4679953"/>
            </a:xfrm>
            <a:prstGeom prst="round2SameRect">
              <a:avLst/>
            </a:prstGeom>
            <a:solidFill>
              <a:srgbClr val="00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7" name="Rectangle: Top Corners Rounded 16">
              <a:extLst>
                <a:ext uri="{FF2B5EF4-FFF2-40B4-BE49-F238E27FC236}">
                  <a16:creationId xmlns:a16="http://schemas.microsoft.com/office/drawing/2014/main" id="{E7EAF96B-5FB1-7727-2440-CADF0C6496E4}"/>
                </a:ext>
              </a:extLst>
            </p:cNvPr>
            <p:cNvSpPr/>
            <p:nvPr/>
          </p:nvSpPr>
          <p:spPr>
            <a:xfrm rot="16200000">
              <a:off x="3216027" y="2771587"/>
              <a:ext cx="1080000" cy="4679953"/>
            </a:xfrm>
            <a:prstGeom prst="round2Same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pic>
        <p:nvPicPr>
          <p:cNvPr id="25" name="Graphic 24" descr="Euro med massiv udfyldning">
            <a:extLst>
              <a:ext uri="{FF2B5EF4-FFF2-40B4-BE49-F238E27FC236}">
                <a16:creationId xmlns:a16="http://schemas.microsoft.com/office/drawing/2014/main" id="{0CD72D2E-A368-76D0-9ED8-F830D45765E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939925" y="1628414"/>
            <a:ext cx="360000" cy="360000"/>
          </a:xfrm>
          <a:prstGeom prst="rect">
            <a:avLst/>
          </a:prstGeom>
        </p:spPr>
      </p:pic>
      <p:pic>
        <p:nvPicPr>
          <p:cNvPr id="26" name="Graphic 25" descr="Hammer med massiv udfyldning">
            <a:extLst>
              <a:ext uri="{FF2B5EF4-FFF2-40B4-BE49-F238E27FC236}">
                <a16:creationId xmlns:a16="http://schemas.microsoft.com/office/drawing/2014/main" id="{C96100A1-DFD5-232A-2A0C-BCF28F17EB4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939925" y="3249001"/>
            <a:ext cx="360000" cy="360000"/>
          </a:xfrm>
          <a:prstGeom prst="rect">
            <a:avLst/>
          </a:prstGeom>
        </p:spPr>
      </p:pic>
      <p:pic>
        <p:nvPicPr>
          <p:cNvPr id="27" name="Graphic 26" descr="Jordklode: Nord- og Sydamerika med massiv udfyldning">
            <a:extLst>
              <a:ext uri="{FF2B5EF4-FFF2-40B4-BE49-F238E27FC236}">
                <a16:creationId xmlns:a16="http://schemas.microsoft.com/office/drawing/2014/main" id="{C0C521FD-43BB-CC04-B2D8-77C44FC6C7C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939925" y="4869588"/>
            <a:ext cx="360000" cy="360000"/>
          </a:xfrm>
          <a:prstGeom prst="rect">
            <a:avLst/>
          </a:prstGeom>
        </p:spPr>
      </p:pic>
      <p:sp>
        <p:nvSpPr>
          <p:cNvPr id="28" name="TextBox 27">
            <a:extLst>
              <a:ext uri="{FF2B5EF4-FFF2-40B4-BE49-F238E27FC236}">
                <a16:creationId xmlns:a16="http://schemas.microsoft.com/office/drawing/2014/main" id="{D423DA72-B210-E97E-5849-F3A1459D32C2}"/>
              </a:ext>
            </a:extLst>
          </p:cNvPr>
          <p:cNvSpPr txBox="1"/>
          <p:nvPr/>
        </p:nvSpPr>
        <p:spPr>
          <a:xfrm>
            <a:off x="6465886" y="1422765"/>
            <a:ext cx="3960000" cy="771301"/>
          </a:xfrm>
          <a:prstGeom prst="rect">
            <a:avLst/>
          </a:prstGeom>
          <a:noFill/>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900" b="0" i="0" u="none" strike="noStrike" kern="1200" cap="none" spc="0" normalizeH="0" baseline="0" noProof="0" dirty="0">
                <a:ln>
                  <a:noFill/>
                </a:ln>
                <a:solidFill>
                  <a:schemeClr val="bg1"/>
                </a:solidFill>
                <a:effectLst/>
                <a:uLnTx/>
                <a:uFillTx/>
                <a:latin typeface="Open Sans Light"/>
              </a:rPr>
              <a:t>Et af vores styrker</a:t>
            </a:r>
            <a:r>
              <a:rPr kumimoji="0" lang="da-DK" sz="900" b="0" i="0" u="none" strike="noStrike" kern="1200" cap="none" spc="0" normalizeH="0" noProof="0" dirty="0">
                <a:ln>
                  <a:noFill/>
                </a:ln>
                <a:solidFill>
                  <a:schemeClr val="bg1"/>
                </a:solidFill>
                <a:effectLst/>
                <a:uLnTx/>
                <a:uFillTx/>
                <a:latin typeface="Open Sans Light"/>
              </a:rPr>
              <a:t> er diversitete</a:t>
            </a:r>
            <a:r>
              <a:rPr lang="da-DK" sz="900" noProof="0" dirty="0">
                <a:solidFill>
                  <a:schemeClr val="bg1"/>
                </a:solidFill>
                <a:latin typeface="Open Sans Light"/>
              </a:rPr>
              <a:t>n I flere salgskanaler for at sikre at varerne altid er solgt til højest bydende. Vi afsætter jeres udstyr på 5 forskellige platforme med en </a:t>
            </a:r>
            <a:r>
              <a:rPr lang="da-DK" sz="900" noProof="0" dirty="0" err="1">
                <a:solidFill>
                  <a:schemeClr val="bg1"/>
                </a:solidFill>
                <a:latin typeface="Open Sans Light"/>
              </a:rPr>
              <a:t>reach</a:t>
            </a:r>
            <a:r>
              <a:rPr lang="da-DK" sz="900" noProof="0" dirty="0">
                <a:solidFill>
                  <a:schemeClr val="bg1"/>
                </a:solidFill>
                <a:latin typeface="Open Sans Light"/>
              </a:rPr>
              <a:t> på over 5000+ forskellige virksomheder.</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30" name="TextBox 29">
            <a:extLst>
              <a:ext uri="{FF2B5EF4-FFF2-40B4-BE49-F238E27FC236}">
                <a16:creationId xmlns:a16="http://schemas.microsoft.com/office/drawing/2014/main" id="{ACAF5E7D-7981-534B-8EED-654A232EDD71}"/>
              </a:ext>
            </a:extLst>
          </p:cNvPr>
          <p:cNvSpPr txBox="1"/>
          <p:nvPr/>
        </p:nvSpPr>
        <p:spPr>
          <a:xfrm>
            <a:off x="2669806" y="1639137"/>
            <a:ext cx="270546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A274"/>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HØJ RESTVÆRDI</a:t>
            </a:r>
          </a:p>
        </p:txBody>
      </p:sp>
      <p:sp>
        <p:nvSpPr>
          <p:cNvPr id="31" name="TextBox 30">
            <a:extLst>
              <a:ext uri="{FF2B5EF4-FFF2-40B4-BE49-F238E27FC236}">
                <a16:creationId xmlns:a16="http://schemas.microsoft.com/office/drawing/2014/main" id="{34F056A6-EBC9-5011-FE86-7F0E0F19055F}"/>
              </a:ext>
            </a:extLst>
          </p:cNvPr>
          <p:cNvSpPr txBox="1"/>
          <p:nvPr/>
        </p:nvSpPr>
        <p:spPr>
          <a:xfrm>
            <a:off x="2669806" y="3259724"/>
            <a:ext cx="307612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705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BUYBACK-AS-A-SERVICE</a:t>
            </a:r>
          </a:p>
        </p:txBody>
      </p:sp>
      <p:sp>
        <p:nvSpPr>
          <p:cNvPr id="32" name="TextBox 31">
            <a:extLst>
              <a:ext uri="{FF2B5EF4-FFF2-40B4-BE49-F238E27FC236}">
                <a16:creationId xmlns:a16="http://schemas.microsoft.com/office/drawing/2014/main" id="{9D1D87A7-230C-CB19-4088-39FCEC3136A0}"/>
              </a:ext>
            </a:extLst>
          </p:cNvPr>
          <p:cNvSpPr txBox="1"/>
          <p:nvPr/>
        </p:nvSpPr>
        <p:spPr>
          <a:xfrm>
            <a:off x="2669806" y="4880311"/>
            <a:ext cx="328394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594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MILJØ &amp; BÆREDYGTIGHED</a:t>
            </a:r>
          </a:p>
        </p:txBody>
      </p:sp>
      <p:sp>
        <p:nvSpPr>
          <p:cNvPr id="33" name="TextBox 32">
            <a:extLst>
              <a:ext uri="{FF2B5EF4-FFF2-40B4-BE49-F238E27FC236}">
                <a16:creationId xmlns:a16="http://schemas.microsoft.com/office/drawing/2014/main" id="{DD4D0CBE-62A9-8897-1AA0-766E95D8CA94}"/>
              </a:ext>
            </a:extLst>
          </p:cNvPr>
          <p:cNvSpPr txBox="1"/>
          <p:nvPr/>
        </p:nvSpPr>
        <p:spPr>
          <a:xfrm>
            <a:off x="6465886" y="3043353"/>
            <a:ext cx="3960000" cy="771301"/>
          </a:xfrm>
          <a:prstGeom prst="rect">
            <a:avLst/>
          </a:prstGeom>
          <a:noFill/>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900" b="0" i="0" u="none" strike="noStrike" kern="1200" cap="none" spc="0" normalizeH="0" baseline="0" noProof="0" dirty="0">
                <a:ln>
                  <a:noFill/>
                </a:ln>
                <a:solidFill>
                  <a:schemeClr val="bg1"/>
                </a:solidFill>
                <a:effectLst/>
                <a:uLnTx/>
                <a:uFillTx/>
                <a:latin typeface="Open Sans Light"/>
              </a:rPr>
              <a:t>For</a:t>
            </a:r>
            <a:r>
              <a:rPr kumimoji="0" lang="da-DK" sz="900" b="0" i="0" u="none" strike="noStrike" kern="1200" cap="none" spc="0" normalizeH="0" noProof="0" dirty="0">
                <a:ln>
                  <a:noFill/>
                </a:ln>
                <a:solidFill>
                  <a:schemeClr val="bg1"/>
                </a:solidFill>
                <a:effectLst/>
                <a:uLnTx/>
                <a:uFillTx/>
                <a:latin typeface="Open Sans Light"/>
              </a:rPr>
              <a:t> at skabe en tryg </a:t>
            </a:r>
            <a:r>
              <a:rPr kumimoji="0" lang="da-DK" sz="900" b="0" i="0" u="none" strike="noStrike" kern="1200" cap="none" spc="0" normalizeH="0" noProof="0" dirty="0" err="1">
                <a:ln>
                  <a:noFill/>
                </a:ln>
                <a:solidFill>
                  <a:schemeClr val="bg1"/>
                </a:solidFill>
                <a:effectLst/>
                <a:uLnTx/>
                <a:uFillTx/>
                <a:latin typeface="Open Sans Light"/>
              </a:rPr>
              <a:t>salgsprocess</a:t>
            </a:r>
            <a:r>
              <a:rPr kumimoji="0" lang="da-DK" sz="900" b="0" i="0" u="none" strike="noStrike" kern="1200" cap="none" spc="0" normalizeH="0" noProof="0" dirty="0">
                <a:ln>
                  <a:noFill/>
                </a:ln>
                <a:solidFill>
                  <a:schemeClr val="bg1"/>
                </a:solidFill>
                <a:effectLst/>
                <a:uLnTx/>
                <a:uFillTx/>
                <a:latin typeface="Open Sans Light"/>
              </a:rPr>
              <a:t> er vi transparente omkring hvad jeres udstyr er solgt til og hvad vi tager I kommission. På den måde undgår I “kreative” prissætninger og vi lader markedet bestemme restværdien som kan dokumenteres overfor jer. </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34" name="TextBox 33">
            <a:extLst>
              <a:ext uri="{FF2B5EF4-FFF2-40B4-BE49-F238E27FC236}">
                <a16:creationId xmlns:a16="http://schemas.microsoft.com/office/drawing/2014/main" id="{7BCC9BFE-0BE6-5289-81D4-9BE04B8957DC}"/>
              </a:ext>
            </a:extLst>
          </p:cNvPr>
          <p:cNvSpPr txBox="1"/>
          <p:nvPr/>
        </p:nvSpPr>
        <p:spPr>
          <a:xfrm>
            <a:off x="6465886" y="4663938"/>
            <a:ext cx="3960000" cy="771301"/>
          </a:xfrm>
          <a:prstGeom prst="rect">
            <a:avLst/>
          </a:prstGeom>
          <a:noFill/>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900" b="0" i="0" u="none" strike="noStrike" kern="1200" cap="none" spc="0" normalizeH="0" baseline="0" noProof="0" dirty="0">
                <a:ln>
                  <a:noFill/>
                </a:ln>
                <a:solidFill>
                  <a:schemeClr val="bg1"/>
                </a:solidFill>
                <a:effectLst/>
                <a:uLnTx/>
                <a:uFillTx/>
                <a:latin typeface="Open Sans Light"/>
              </a:rPr>
              <a:t>Ved at få jeres udstyr solg</a:t>
            </a:r>
            <a:r>
              <a:rPr lang="da-DK" sz="900" noProof="0" dirty="0">
                <a:solidFill>
                  <a:schemeClr val="bg1"/>
                </a:solidFill>
                <a:latin typeface="Open Sans Light"/>
              </a:rPr>
              <a:t>t til en 3 part som kan forlænge levetiden, nedsætter I behovet for at producere nye enheder. Produktion af IT-udstyr står for 2% af Co2 udledningen på verdensplan, hvorfor genbrug af IT har et større aftryk end man tror. </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5" name="TextBox 29">
            <a:extLst>
              <a:ext uri="{FF2B5EF4-FFF2-40B4-BE49-F238E27FC236}">
                <a16:creationId xmlns:a16="http://schemas.microsoft.com/office/drawing/2014/main" id="{6B9BA51D-1776-9A5E-47EB-C209B2126996}"/>
              </a:ext>
            </a:extLst>
          </p:cNvPr>
          <p:cNvSpPr txBox="1"/>
          <p:nvPr/>
        </p:nvSpPr>
        <p:spPr>
          <a:xfrm>
            <a:off x="6238240" y="208271"/>
            <a:ext cx="45377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latin typeface="Playfair Display" pitchFamily="2" charset="77"/>
                <a:ea typeface="Open Sans SemiBold" panose="020B0706030804020204" pitchFamily="34" charset="0"/>
                <a:cs typeface="Open Sans SemiBold" panose="020B0706030804020204" pitchFamily="34" charset="0"/>
              </a:rPr>
              <a:t>H</a:t>
            </a:r>
            <a:r>
              <a:rPr kumimoji="0" lang="da-DK" sz="2000" b="0" i="0" u="none" strike="noStrike" kern="1200" cap="none" spc="0" normalizeH="0" baseline="0" noProof="0" dirty="0" err="1">
                <a:ln>
                  <a:noFill/>
                </a:ln>
                <a:effectLst/>
                <a:uLnTx/>
                <a:uFillTx/>
                <a:latin typeface="Playfair Display" pitchFamily="2" charset="77"/>
                <a:ea typeface="Open Sans SemiBold" panose="020B0706030804020204" pitchFamily="34" charset="0"/>
                <a:cs typeface="Open Sans SemiBold" panose="020B0706030804020204" pitchFamily="34" charset="0"/>
              </a:rPr>
              <a:t>vorfor</a:t>
            </a:r>
            <a:r>
              <a:rPr kumimoji="0" lang="da-DK" sz="2000" b="0" i="0" u="none" strike="noStrike" kern="1200" cap="none" spc="0" normalizeH="0" baseline="0" noProof="0" dirty="0">
                <a:ln>
                  <a:noFill/>
                </a:ln>
                <a:effectLst/>
                <a:uLnTx/>
                <a:uFillTx/>
                <a:latin typeface="Playfair Display" pitchFamily="2" charset="77"/>
                <a:ea typeface="Open Sans SemiBold" panose="020B0706030804020204" pitchFamily="34" charset="0"/>
                <a:cs typeface="Open Sans SemiBold" panose="020B0706030804020204" pitchFamily="34" charset="0"/>
              </a:rPr>
              <a:t> </a:t>
            </a:r>
            <a:r>
              <a:rPr kumimoji="0" lang="da-DK" sz="2000" b="0" i="1" u="none" strike="noStrike" kern="1200" cap="none" spc="0" normalizeH="0" baseline="0" noProof="0" dirty="0">
                <a:ln>
                  <a:noFill/>
                </a:ln>
                <a:effectLst/>
                <a:uLnTx/>
                <a:uFillTx/>
                <a:latin typeface="Playfair Display" pitchFamily="2" charset="77"/>
                <a:ea typeface="Open Sans SemiBold" panose="020B0706030804020204" pitchFamily="34" charset="0"/>
                <a:cs typeface="Open Sans SemiBold" panose="020B0706030804020204" pitchFamily="34" charset="0"/>
              </a:rPr>
              <a:t>vælge os </a:t>
            </a:r>
            <a:r>
              <a:rPr kumimoji="0" lang="da-DK" sz="2000" b="0" i="0" u="none" strike="noStrike" kern="1200" cap="none" spc="0" normalizeH="0" baseline="0" noProof="0" dirty="0">
                <a:ln>
                  <a:noFill/>
                </a:ln>
                <a:effectLst/>
                <a:uLnTx/>
                <a:uFillTx/>
                <a:latin typeface="Playfair Display" pitchFamily="2" charset="77"/>
                <a:ea typeface="Open Sans SemiBold" panose="020B0706030804020204" pitchFamily="34" charset="0"/>
                <a:cs typeface="Open Sans SemiBold" panose="020B0706030804020204" pitchFamily="34" charset="0"/>
              </a:rPr>
              <a:t>til håndtere jeres brugte it?</a:t>
            </a:r>
          </a:p>
        </p:txBody>
      </p:sp>
    </p:spTree>
    <p:extLst>
      <p:ext uri="{BB962C8B-B14F-4D97-AF65-F5344CB8AC3E}">
        <p14:creationId xmlns:p14="http://schemas.microsoft.com/office/powerpoint/2010/main" val="29667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billede 10" descr="Et billede, der indeholder container, jord, gulv, skraldespand&#10;&#10;Automatisk genereret beskrivelse">
            <a:extLst>
              <a:ext uri="{FF2B5EF4-FFF2-40B4-BE49-F238E27FC236}">
                <a16:creationId xmlns:a16="http://schemas.microsoft.com/office/drawing/2014/main" id="{D8C8AF36-3A64-E9AB-FF49-50A3D0F2830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556" r="5556"/>
          <a:stretch>
            <a:fillRect/>
          </a:stretch>
        </p:blipFill>
        <p:spPr/>
      </p:pic>
      <p:grpSp>
        <p:nvGrpSpPr>
          <p:cNvPr id="21" name="Group 20">
            <a:extLst>
              <a:ext uri="{FF2B5EF4-FFF2-40B4-BE49-F238E27FC236}">
                <a16:creationId xmlns:a16="http://schemas.microsoft.com/office/drawing/2014/main" id="{31C83A7B-254C-B0A4-5A98-085E0BAD0E42}"/>
              </a:ext>
            </a:extLst>
          </p:cNvPr>
          <p:cNvGrpSpPr/>
          <p:nvPr/>
        </p:nvGrpSpPr>
        <p:grpSpPr>
          <a:xfrm>
            <a:off x="1416050" y="1268414"/>
            <a:ext cx="9359899" cy="1080000"/>
            <a:chOff x="1416050" y="1268414"/>
            <a:chExt cx="9359899" cy="1080000"/>
          </a:xfrm>
          <a:effectLst>
            <a:outerShdw blurRad="495300" algn="ctr" rotWithShape="0">
              <a:prstClr val="black">
                <a:alpha val="20000"/>
              </a:prstClr>
            </a:outerShdw>
          </a:effectLst>
        </p:grpSpPr>
        <p:sp>
          <p:nvSpPr>
            <p:cNvPr id="18" name="Rectangle: Top Corners Rounded 17">
              <a:extLst>
                <a:ext uri="{FF2B5EF4-FFF2-40B4-BE49-F238E27FC236}">
                  <a16:creationId xmlns:a16="http://schemas.microsoft.com/office/drawing/2014/main" id="{AA94DE58-76CA-54BE-875D-50AAA5F5824B}"/>
                </a:ext>
              </a:extLst>
            </p:cNvPr>
            <p:cNvSpPr/>
            <p:nvPr/>
          </p:nvSpPr>
          <p:spPr>
            <a:xfrm rot="5400000" flipH="1">
              <a:off x="7895973" y="-531563"/>
              <a:ext cx="1080000" cy="4679953"/>
            </a:xfrm>
            <a:prstGeom prst="round2SameRect">
              <a:avLst/>
            </a:prstGeom>
            <a:solidFill>
              <a:srgbClr val="00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5" name="Rectangle: Top Corners Rounded 14">
              <a:extLst>
                <a:ext uri="{FF2B5EF4-FFF2-40B4-BE49-F238E27FC236}">
                  <a16:creationId xmlns:a16="http://schemas.microsoft.com/office/drawing/2014/main" id="{9FBEDEF8-2F3C-383A-6D43-3D29EB8DC821}"/>
                </a:ext>
              </a:extLst>
            </p:cNvPr>
            <p:cNvSpPr/>
            <p:nvPr/>
          </p:nvSpPr>
          <p:spPr>
            <a:xfrm rot="16200000">
              <a:off x="3216027" y="-531563"/>
              <a:ext cx="1080000" cy="4679953"/>
            </a:xfrm>
            <a:prstGeom prst="round2Same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22" name="Group 21">
            <a:extLst>
              <a:ext uri="{FF2B5EF4-FFF2-40B4-BE49-F238E27FC236}">
                <a16:creationId xmlns:a16="http://schemas.microsoft.com/office/drawing/2014/main" id="{1992D751-09B6-60D4-849D-D206E1B16174}"/>
              </a:ext>
            </a:extLst>
          </p:cNvPr>
          <p:cNvGrpSpPr/>
          <p:nvPr/>
        </p:nvGrpSpPr>
        <p:grpSpPr>
          <a:xfrm>
            <a:off x="1416050" y="2889001"/>
            <a:ext cx="9359899" cy="1080000"/>
            <a:chOff x="1416050" y="2919989"/>
            <a:chExt cx="9359899" cy="1080000"/>
          </a:xfrm>
          <a:effectLst>
            <a:outerShdw blurRad="381000" algn="ctr" rotWithShape="0">
              <a:prstClr val="black">
                <a:alpha val="20000"/>
              </a:prstClr>
            </a:outerShdw>
          </a:effectLst>
        </p:grpSpPr>
        <p:sp>
          <p:nvSpPr>
            <p:cNvPr id="19" name="Rectangle: Top Corners Rounded 18">
              <a:extLst>
                <a:ext uri="{FF2B5EF4-FFF2-40B4-BE49-F238E27FC236}">
                  <a16:creationId xmlns:a16="http://schemas.microsoft.com/office/drawing/2014/main" id="{2C108DD2-1DC5-A8A2-5C9F-87A43E9FC83A}"/>
                </a:ext>
              </a:extLst>
            </p:cNvPr>
            <p:cNvSpPr/>
            <p:nvPr/>
          </p:nvSpPr>
          <p:spPr>
            <a:xfrm rot="5400000" flipH="1">
              <a:off x="7895973" y="1120012"/>
              <a:ext cx="1080000" cy="4679953"/>
            </a:xfrm>
            <a:prstGeom prst="round2SameRect">
              <a:avLst/>
            </a:prstGeom>
            <a:solidFill>
              <a:srgbClr val="007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Rectangle: Top Corners Rounded 15">
              <a:extLst>
                <a:ext uri="{FF2B5EF4-FFF2-40B4-BE49-F238E27FC236}">
                  <a16:creationId xmlns:a16="http://schemas.microsoft.com/office/drawing/2014/main" id="{AC0207BC-2AFA-5F5E-2DFD-424B01F4EFCA}"/>
                </a:ext>
              </a:extLst>
            </p:cNvPr>
            <p:cNvSpPr/>
            <p:nvPr/>
          </p:nvSpPr>
          <p:spPr>
            <a:xfrm rot="16200000">
              <a:off x="3216027" y="1120012"/>
              <a:ext cx="1080000" cy="4679953"/>
            </a:xfrm>
            <a:prstGeom prst="round2Same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grpSp>
        <p:nvGrpSpPr>
          <p:cNvPr id="23" name="Group 22">
            <a:extLst>
              <a:ext uri="{FF2B5EF4-FFF2-40B4-BE49-F238E27FC236}">
                <a16:creationId xmlns:a16="http://schemas.microsoft.com/office/drawing/2014/main" id="{2251A247-DD5C-0221-F0E2-B66C528B720C}"/>
              </a:ext>
            </a:extLst>
          </p:cNvPr>
          <p:cNvGrpSpPr/>
          <p:nvPr/>
        </p:nvGrpSpPr>
        <p:grpSpPr>
          <a:xfrm>
            <a:off x="1416050" y="4509588"/>
            <a:ext cx="9359899" cy="1080000"/>
            <a:chOff x="1416050" y="4571564"/>
            <a:chExt cx="9359899" cy="1080000"/>
          </a:xfrm>
          <a:effectLst>
            <a:outerShdw blurRad="381000" algn="ctr" rotWithShape="0">
              <a:prstClr val="black">
                <a:alpha val="20000"/>
              </a:prstClr>
            </a:outerShdw>
          </a:effectLst>
        </p:grpSpPr>
        <p:sp>
          <p:nvSpPr>
            <p:cNvPr id="20" name="Rectangle: Top Corners Rounded 19">
              <a:extLst>
                <a:ext uri="{FF2B5EF4-FFF2-40B4-BE49-F238E27FC236}">
                  <a16:creationId xmlns:a16="http://schemas.microsoft.com/office/drawing/2014/main" id="{9D9FA45B-9C41-43E3-F4F6-F7C355D60BDB}"/>
                </a:ext>
              </a:extLst>
            </p:cNvPr>
            <p:cNvSpPr/>
            <p:nvPr/>
          </p:nvSpPr>
          <p:spPr>
            <a:xfrm rot="5400000" flipH="1">
              <a:off x="7895973" y="2771587"/>
              <a:ext cx="1080000" cy="4679953"/>
            </a:xfrm>
            <a:prstGeom prst="round2SameRect">
              <a:avLst/>
            </a:prstGeom>
            <a:solidFill>
              <a:srgbClr val="00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7" name="Rectangle: Top Corners Rounded 16">
              <a:extLst>
                <a:ext uri="{FF2B5EF4-FFF2-40B4-BE49-F238E27FC236}">
                  <a16:creationId xmlns:a16="http://schemas.microsoft.com/office/drawing/2014/main" id="{E7EAF96B-5FB1-7727-2440-CADF0C6496E4}"/>
                </a:ext>
              </a:extLst>
            </p:cNvPr>
            <p:cNvSpPr/>
            <p:nvPr/>
          </p:nvSpPr>
          <p:spPr>
            <a:xfrm rot="16200000">
              <a:off x="3216027" y="2771587"/>
              <a:ext cx="1080000" cy="4679953"/>
            </a:xfrm>
            <a:prstGeom prst="round2Same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grpSp>
      <p:pic>
        <p:nvPicPr>
          <p:cNvPr id="25" name="Graphic 24" descr="Målgruppe med massiv udfyldning">
            <a:extLst>
              <a:ext uri="{FF2B5EF4-FFF2-40B4-BE49-F238E27FC236}">
                <a16:creationId xmlns:a16="http://schemas.microsoft.com/office/drawing/2014/main" id="{0CD72D2E-A368-76D0-9ED8-F830D45765E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939925" y="1628414"/>
            <a:ext cx="360000" cy="360000"/>
          </a:xfrm>
          <a:prstGeom prst="rect">
            <a:avLst/>
          </a:prstGeom>
        </p:spPr>
      </p:pic>
      <p:pic>
        <p:nvPicPr>
          <p:cNvPr id="26" name="Graphic 25" descr="Lås med massiv udfyldning">
            <a:extLst>
              <a:ext uri="{FF2B5EF4-FFF2-40B4-BE49-F238E27FC236}">
                <a16:creationId xmlns:a16="http://schemas.microsoft.com/office/drawing/2014/main" id="{C96100A1-DFD5-232A-2A0C-BCF28F17EB4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939925" y="3249001"/>
            <a:ext cx="360000" cy="360000"/>
          </a:xfrm>
          <a:prstGeom prst="rect">
            <a:avLst/>
          </a:prstGeom>
        </p:spPr>
      </p:pic>
      <p:pic>
        <p:nvPicPr>
          <p:cNvPr id="27" name="Graphic 26" descr="Hjerte med massiv udfyldning">
            <a:extLst>
              <a:ext uri="{FF2B5EF4-FFF2-40B4-BE49-F238E27FC236}">
                <a16:creationId xmlns:a16="http://schemas.microsoft.com/office/drawing/2014/main" id="{C0C521FD-43BB-CC04-B2D8-77C44FC6C7C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939925" y="4869588"/>
            <a:ext cx="360000" cy="360000"/>
          </a:xfrm>
          <a:prstGeom prst="rect">
            <a:avLst/>
          </a:prstGeom>
        </p:spPr>
      </p:pic>
      <p:sp>
        <p:nvSpPr>
          <p:cNvPr id="28" name="TextBox 27">
            <a:extLst>
              <a:ext uri="{FF2B5EF4-FFF2-40B4-BE49-F238E27FC236}">
                <a16:creationId xmlns:a16="http://schemas.microsoft.com/office/drawing/2014/main" id="{D423DA72-B210-E97E-5849-F3A1459D32C2}"/>
              </a:ext>
            </a:extLst>
          </p:cNvPr>
          <p:cNvSpPr txBox="1"/>
          <p:nvPr/>
        </p:nvSpPr>
        <p:spPr>
          <a:xfrm>
            <a:off x="6465886" y="1509326"/>
            <a:ext cx="3960000" cy="598177"/>
          </a:xfrm>
          <a:prstGeom prst="rect">
            <a:avLst/>
          </a:prstGeom>
          <a:noFill/>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900" b="0" i="0" u="none" strike="noStrike" kern="1200" cap="none" spc="0" normalizeH="0" baseline="0" noProof="0" dirty="0">
                <a:ln>
                  <a:noFill/>
                </a:ln>
                <a:solidFill>
                  <a:schemeClr val="bg1"/>
                </a:solidFill>
                <a:effectLst/>
                <a:uLnTx/>
                <a:uFillTx/>
                <a:latin typeface="Open Sans Light"/>
              </a:rPr>
              <a:t>Vi har en online portal</a:t>
            </a:r>
            <a:r>
              <a:rPr kumimoji="0" lang="da-DK" sz="900" b="0" i="0" u="none" strike="noStrike" kern="1200" cap="none" spc="0" normalizeH="0" noProof="0" dirty="0">
                <a:ln>
                  <a:noFill/>
                </a:ln>
                <a:solidFill>
                  <a:schemeClr val="bg1"/>
                </a:solidFill>
                <a:effectLst/>
                <a:uLnTx/>
                <a:uFillTx/>
                <a:latin typeface="Open Sans Light"/>
              </a:rPr>
              <a:t> hvor I som kunde, kan følge med I processen og få overblik og opdateringer</a:t>
            </a:r>
            <a:r>
              <a:rPr lang="da-DK" sz="900" noProof="0" dirty="0">
                <a:solidFill>
                  <a:schemeClr val="bg1"/>
                </a:solidFill>
                <a:latin typeface="Open Sans Light"/>
              </a:rPr>
              <a:t>. Denne portal gemmer også alle certifikater og rapporter, så I til en hver tid har adgang til jeres certifikater og rapporter.</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30" name="TextBox 29">
            <a:extLst>
              <a:ext uri="{FF2B5EF4-FFF2-40B4-BE49-F238E27FC236}">
                <a16:creationId xmlns:a16="http://schemas.microsoft.com/office/drawing/2014/main" id="{ACAF5E7D-7981-534B-8EED-654A232EDD71}"/>
              </a:ext>
            </a:extLst>
          </p:cNvPr>
          <p:cNvSpPr txBox="1"/>
          <p:nvPr/>
        </p:nvSpPr>
        <p:spPr>
          <a:xfrm>
            <a:off x="2669806" y="1639137"/>
            <a:ext cx="270546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A274"/>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TRANSPARENT PROCESS</a:t>
            </a:r>
          </a:p>
        </p:txBody>
      </p:sp>
      <p:sp>
        <p:nvSpPr>
          <p:cNvPr id="31" name="TextBox 30">
            <a:extLst>
              <a:ext uri="{FF2B5EF4-FFF2-40B4-BE49-F238E27FC236}">
                <a16:creationId xmlns:a16="http://schemas.microsoft.com/office/drawing/2014/main" id="{34F056A6-EBC9-5011-FE86-7F0E0F19055F}"/>
              </a:ext>
            </a:extLst>
          </p:cNvPr>
          <p:cNvSpPr txBox="1"/>
          <p:nvPr/>
        </p:nvSpPr>
        <p:spPr>
          <a:xfrm>
            <a:off x="2669806" y="3259724"/>
            <a:ext cx="307612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705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DATASIKKERHED</a:t>
            </a:r>
            <a:r>
              <a:rPr kumimoji="0" lang="da-DK" sz="1600" b="0" i="0" u="none" strike="noStrike" kern="1200" cap="none" spc="0" normalizeH="0" noProof="0" dirty="0">
                <a:ln>
                  <a:noFill/>
                </a:ln>
                <a:solidFill>
                  <a:srgbClr val="00705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&amp; TRYGHED</a:t>
            </a:r>
            <a:endParaRPr kumimoji="0" lang="da-DK" sz="1600" b="0" i="0" u="none" strike="noStrike" kern="1200" cap="none" spc="0" normalizeH="0" baseline="0" noProof="0" dirty="0">
              <a:ln>
                <a:noFill/>
              </a:ln>
              <a:solidFill>
                <a:srgbClr val="00705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2" name="TextBox 31">
            <a:extLst>
              <a:ext uri="{FF2B5EF4-FFF2-40B4-BE49-F238E27FC236}">
                <a16:creationId xmlns:a16="http://schemas.microsoft.com/office/drawing/2014/main" id="{9D1D87A7-230C-CB19-4088-39FCEC3136A0}"/>
              </a:ext>
            </a:extLst>
          </p:cNvPr>
          <p:cNvSpPr txBox="1"/>
          <p:nvPr/>
        </p:nvSpPr>
        <p:spPr>
          <a:xfrm>
            <a:off x="2669806" y="4880311"/>
            <a:ext cx="328394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5941"/>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SAMFUNDSANSVAR</a:t>
            </a:r>
          </a:p>
        </p:txBody>
      </p:sp>
      <p:sp>
        <p:nvSpPr>
          <p:cNvPr id="33" name="TextBox 32">
            <a:extLst>
              <a:ext uri="{FF2B5EF4-FFF2-40B4-BE49-F238E27FC236}">
                <a16:creationId xmlns:a16="http://schemas.microsoft.com/office/drawing/2014/main" id="{DD4D0CBE-62A9-8897-1AA0-766E95D8CA94}"/>
              </a:ext>
            </a:extLst>
          </p:cNvPr>
          <p:cNvSpPr txBox="1"/>
          <p:nvPr/>
        </p:nvSpPr>
        <p:spPr>
          <a:xfrm>
            <a:off x="6465886" y="3129914"/>
            <a:ext cx="3960000" cy="598177"/>
          </a:xfrm>
          <a:prstGeom prst="rect">
            <a:avLst/>
          </a:prstGeom>
          <a:noFill/>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900" b="0" i="0" u="none" strike="noStrike" kern="1200" cap="none" spc="0" normalizeH="0" baseline="0" noProof="0" dirty="0">
                <a:ln>
                  <a:noFill/>
                </a:ln>
                <a:solidFill>
                  <a:schemeClr val="bg1"/>
                </a:solidFill>
                <a:effectLst/>
                <a:uLnTx/>
                <a:uFillTx/>
                <a:latin typeface="Open Sans Light"/>
              </a:rPr>
              <a:t>Vi lever</a:t>
            </a:r>
            <a:r>
              <a:rPr kumimoji="0" lang="da-DK" sz="900" b="0" i="0" u="none" strike="noStrike" kern="1200" cap="none" spc="0" normalizeH="0" noProof="0" dirty="0">
                <a:ln>
                  <a:noFill/>
                </a:ln>
                <a:solidFill>
                  <a:schemeClr val="bg1"/>
                </a:solidFill>
                <a:effectLst/>
                <a:uLnTx/>
                <a:uFillTx/>
                <a:latin typeface="Open Sans Light"/>
              </a:rPr>
              <a:t> op til Datatilsynets anbefaling</a:t>
            </a:r>
            <a:r>
              <a:rPr lang="da-DK" sz="900" noProof="0" dirty="0">
                <a:solidFill>
                  <a:schemeClr val="bg1"/>
                </a:solidFill>
                <a:latin typeface="Open Sans Light"/>
              </a:rPr>
              <a:t>er, samt ISO-standarder inden for information sikkerhed. Dine data vil blive forsvarligt slettet og du får et gældende certifikat per enhed der er godkendt af Datatilsynet. </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34" name="TextBox 33">
            <a:extLst>
              <a:ext uri="{FF2B5EF4-FFF2-40B4-BE49-F238E27FC236}">
                <a16:creationId xmlns:a16="http://schemas.microsoft.com/office/drawing/2014/main" id="{7BCC9BFE-0BE6-5289-81D4-9BE04B8957DC}"/>
              </a:ext>
            </a:extLst>
          </p:cNvPr>
          <p:cNvSpPr txBox="1"/>
          <p:nvPr/>
        </p:nvSpPr>
        <p:spPr>
          <a:xfrm>
            <a:off x="6465886" y="4750500"/>
            <a:ext cx="3960000" cy="598177"/>
          </a:xfrm>
          <a:prstGeom prst="rect">
            <a:avLst/>
          </a:prstGeom>
          <a:noFill/>
        </p:spPr>
        <p:txBody>
          <a:bodyPr wrap="square" rtlCol="0"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900" b="0" i="0" u="none" strike="noStrike" kern="1200" cap="none" spc="0" normalizeH="0" baseline="0" noProof="0" dirty="0">
                <a:ln>
                  <a:noFill/>
                </a:ln>
                <a:solidFill>
                  <a:schemeClr val="bg1"/>
                </a:solidFill>
                <a:effectLst/>
                <a:uLnTx/>
                <a:uFillTx/>
                <a:latin typeface="Open Sans Light"/>
              </a:rPr>
              <a:t>Ved at sælge jeres brugte IT  til os, hjælper</a:t>
            </a:r>
            <a:r>
              <a:rPr kumimoji="0" lang="da-DK" sz="900" b="0" i="0" u="none" strike="noStrike" kern="1200" cap="none" spc="0" normalizeH="0" noProof="0" dirty="0">
                <a:ln>
                  <a:noFill/>
                </a:ln>
                <a:solidFill>
                  <a:schemeClr val="bg1"/>
                </a:solidFill>
                <a:effectLst/>
                <a:uLnTx/>
                <a:uFillTx/>
                <a:latin typeface="Open Sans Light"/>
              </a:rPr>
              <a:t> I udsatte borgere og giver dem en meningsfyldt opgave, hvor de kan føle at de er en succes. Jeres brugte IT støtter lokalsamfundet og udsatte borgere mere I tror. </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2" name="TextBox 29">
            <a:extLst>
              <a:ext uri="{FF2B5EF4-FFF2-40B4-BE49-F238E27FC236}">
                <a16:creationId xmlns:a16="http://schemas.microsoft.com/office/drawing/2014/main" id="{C3E7D1C1-5E3C-91EF-A125-286432C5BB9B}"/>
              </a:ext>
            </a:extLst>
          </p:cNvPr>
          <p:cNvSpPr txBox="1"/>
          <p:nvPr/>
        </p:nvSpPr>
        <p:spPr>
          <a:xfrm>
            <a:off x="6238240" y="208271"/>
            <a:ext cx="45377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000" dirty="0">
                <a:latin typeface="Playfair Display" pitchFamily="2" charset="77"/>
                <a:ea typeface="Open Sans SemiBold" panose="020B0706030804020204" pitchFamily="34" charset="0"/>
                <a:cs typeface="Open Sans SemiBold" panose="020B0706030804020204" pitchFamily="34" charset="0"/>
              </a:rPr>
              <a:t>H</a:t>
            </a:r>
            <a:r>
              <a:rPr kumimoji="0" lang="da-DK" sz="2000" b="0" i="0" u="none" strike="noStrike" kern="1200" cap="none" spc="0" normalizeH="0" baseline="0" noProof="0" dirty="0" err="1">
                <a:ln>
                  <a:noFill/>
                </a:ln>
                <a:effectLst/>
                <a:uLnTx/>
                <a:uFillTx/>
                <a:latin typeface="Playfair Display" pitchFamily="2" charset="77"/>
                <a:ea typeface="Open Sans SemiBold" panose="020B0706030804020204" pitchFamily="34" charset="0"/>
                <a:cs typeface="Open Sans SemiBold" panose="020B0706030804020204" pitchFamily="34" charset="0"/>
              </a:rPr>
              <a:t>vorfor</a:t>
            </a:r>
            <a:r>
              <a:rPr kumimoji="0" lang="da-DK" sz="2000" b="0" i="0" u="none" strike="noStrike" kern="1200" cap="none" spc="0" normalizeH="0" baseline="0" noProof="0" dirty="0">
                <a:ln>
                  <a:noFill/>
                </a:ln>
                <a:effectLst/>
                <a:uLnTx/>
                <a:uFillTx/>
                <a:latin typeface="Playfair Display" pitchFamily="2" charset="77"/>
                <a:ea typeface="Open Sans SemiBold" panose="020B0706030804020204" pitchFamily="34" charset="0"/>
                <a:cs typeface="Open Sans SemiBold" panose="020B0706030804020204" pitchFamily="34" charset="0"/>
              </a:rPr>
              <a:t> </a:t>
            </a:r>
            <a:r>
              <a:rPr kumimoji="0" lang="da-DK" sz="2000" b="0" i="1" u="none" strike="noStrike" kern="1200" cap="none" spc="0" normalizeH="0" baseline="0" noProof="0" dirty="0">
                <a:ln>
                  <a:noFill/>
                </a:ln>
                <a:effectLst/>
                <a:uLnTx/>
                <a:uFillTx/>
                <a:latin typeface="Playfair Display" pitchFamily="2" charset="77"/>
                <a:ea typeface="Open Sans SemiBold" panose="020B0706030804020204" pitchFamily="34" charset="0"/>
                <a:cs typeface="Open Sans SemiBold" panose="020B0706030804020204" pitchFamily="34" charset="0"/>
              </a:rPr>
              <a:t>vælge os </a:t>
            </a:r>
            <a:r>
              <a:rPr kumimoji="0" lang="da-DK" sz="2000" b="0" i="0" u="none" strike="noStrike" kern="1200" cap="none" spc="0" normalizeH="0" baseline="0" noProof="0" dirty="0">
                <a:ln>
                  <a:noFill/>
                </a:ln>
                <a:effectLst/>
                <a:uLnTx/>
                <a:uFillTx/>
                <a:latin typeface="Playfair Display" pitchFamily="2" charset="77"/>
                <a:ea typeface="Open Sans SemiBold" panose="020B0706030804020204" pitchFamily="34" charset="0"/>
                <a:cs typeface="Open Sans SemiBold" panose="020B0706030804020204" pitchFamily="34" charset="0"/>
              </a:rPr>
              <a:t>til håndtere jeres brugte it?</a:t>
            </a:r>
          </a:p>
        </p:txBody>
      </p:sp>
    </p:spTree>
    <p:extLst>
      <p:ext uri="{BB962C8B-B14F-4D97-AF65-F5344CB8AC3E}">
        <p14:creationId xmlns:p14="http://schemas.microsoft.com/office/powerpoint/2010/main" val="26140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P spid="3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845E"/>
            </a:gs>
            <a:gs pos="100000">
              <a:srgbClr val="00A274"/>
            </a:gs>
            <a:gs pos="0">
              <a:srgbClr val="007050"/>
            </a:gs>
          </a:gsLst>
          <a:lin ang="5400000" scaled="1"/>
        </a:gradFill>
        <a:effectLst/>
      </p:bgPr>
    </p:bg>
    <p:spTree>
      <p:nvGrpSpPr>
        <p:cNvPr id="1" name="">
          <a:extLst>
            <a:ext uri="{FF2B5EF4-FFF2-40B4-BE49-F238E27FC236}">
              <a16:creationId xmlns:a16="http://schemas.microsoft.com/office/drawing/2014/main" id="{C34A3E5A-843C-A909-67FF-F9939AC888C9}"/>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261CA8-F077-759A-9CF5-9BE53A6F8FD8}"/>
              </a:ext>
            </a:extLst>
          </p:cNvPr>
          <p:cNvSpPr>
            <a:spLocks noGrp="1"/>
          </p:cNvSpPr>
          <p:nvPr>
            <p:ph type="pic" sz="quarter" idx="13"/>
          </p:nvPr>
        </p:nvSpPr>
        <p:spPr/>
        <p:txBody>
          <a:bodyPr/>
          <a:lstStyle/>
          <a:p>
            <a:endParaRPr lang="da-DK" noProof="0" dirty="0"/>
          </a:p>
        </p:txBody>
      </p:sp>
      <p:sp>
        <p:nvSpPr>
          <p:cNvPr id="3" name="Rectangle 2">
            <a:extLst>
              <a:ext uri="{FF2B5EF4-FFF2-40B4-BE49-F238E27FC236}">
                <a16:creationId xmlns:a16="http://schemas.microsoft.com/office/drawing/2014/main" id="{6033C6B7-B28B-27A1-C0BC-14A678BF85EF}"/>
              </a:ext>
            </a:extLst>
          </p:cNvPr>
          <p:cNvSpPr/>
          <p:nvPr/>
        </p:nvSpPr>
        <p:spPr>
          <a:xfrm>
            <a:off x="0" y="0"/>
            <a:ext cx="12192000" cy="6858000"/>
          </a:xfrm>
          <a:prstGeom prst="rect">
            <a:avLst/>
          </a:prstGeom>
          <a:gradFill flip="none" rotWithShape="1">
            <a:gsLst>
              <a:gs pos="100000">
                <a:srgbClr val="00A274"/>
              </a:gs>
              <a:gs pos="0">
                <a:srgbClr val="00594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8" name="Title 6">
            <a:extLst>
              <a:ext uri="{FF2B5EF4-FFF2-40B4-BE49-F238E27FC236}">
                <a16:creationId xmlns:a16="http://schemas.microsoft.com/office/drawing/2014/main" id="{B56DE012-3D25-6D57-8943-77BF72BE5741}"/>
              </a:ext>
            </a:extLst>
          </p:cNvPr>
          <p:cNvSpPr txBox="1">
            <a:spLocks/>
          </p:cNvSpPr>
          <p:nvPr/>
        </p:nvSpPr>
        <p:spPr>
          <a:xfrm>
            <a:off x="1067496" y="276643"/>
            <a:ext cx="720000" cy="72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5000"/>
              </a:lnSpc>
              <a:spcBef>
                <a:spcPct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Rectangle 5">
            <a:extLst>
              <a:ext uri="{FF2B5EF4-FFF2-40B4-BE49-F238E27FC236}">
                <a16:creationId xmlns:a16="http://schemas.microsoft.com/office/drawing/2014/main" id="{EC1CC174-E801-436D-D43D-C819A91ADBE3}"/>
              </a:ext>
            </a:extLst>
          </p:cNvPr>
          <p:cNvSpPr/>
          <p:nvPr/>
        </p:nvSpPr>
        <p:spPr>
          <a:xfrm>
            <a:off x="0" y="5949587"/>
            <a:ext cx="12203113" cy="908413"/>
          </a:xfrm>
          <a:prstGeom prst="rect">
            <a:avLst/>
          </a:prstGeom>
          <a:solidFill>
            <a:schemeClr val="bg1"/>
          </a:solidFill>
          <a:ln>
            <a:noFill/>
          </a:ln>
          <a:effectLst>
            <a:outerShdw blurRad="3810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2" name="TextBox 11">
            <a:extLst>
              <a:ext uri="{FF2B5EF4-FFF2-40B4-BE49-F238E27FC236}">
                <a16:creationId xmlns:a16="http://schemas.microsoft.com/office/drawing/2014/main" id="{8D078052-32C5-CA3E-C56D-E82FCC3B67FC}"/>
              </a:ext>
            </a:extLst>
          </p:cNvPr>
          <p:cNvSpPr txBox="1"/>
          <p:nvPr/>
        </p:nvSpPr>
        <p:spPr>
          <a:xfrm>
            <a:off x="1081954" y="1832846"/>
            <a:ext cx="10028091" cy="4031873"/>
          </a:xfrm>
          <a:prstGeom prst="rect">
            <a:avLst/>
          </a:prstGeom>
          <a:noFill/>
        </p:spPr>
        <p:txBody>
          <a:bodyPr wrap="square">
            <a:spAutoFit/>
          </a:bodyPr>
          <a:lstStyle/>
          <a:p>
            <a:pPr lvl="0">
              <a:defRPr/>
            </a:pPr>
            <a:r>
              <a:rPr lang="da-DK" sz="3200" noProof="0" dirty="0" err="1">
                <a:solidFill>
                  <a:srgbClr val="FFFFFF"/>
                </a:solidFill>
              </a:rPr>
              <a:t>Elrecycling</a:t>
            </a:r>
            <a:r>
              <a:rPr lang="da-DK" sz="3200" noProof="0" dirty="0">
                <a:solidFill>
                  <a:srgbClr val="FFFFFF"/>
                </a:solidFill>
              </a:rPr>
              <a:t> hjælper jer med at håndtere jeres brugte it-udstyr og elektronikskrot på en moderne måde, hvor i får komplet overblik online </a:t>
            </a:r>
            <a:r>
              <a:rPr lang="da-DK" sz="3200" b="1" noProof="0" dirty="0">
                <a:solidFill>
                  <a:srgbClr val="FFFFFF"/>
                </a:solidFill>
              </a:rPr>
              <a:t>med sletningscertifikater, CO2-tal samt statusopdateringer samt </a:t>
            </a:r>
            <a:r>
              <a:rPr lang="da-DK" sz="3200" b="1" i="1" noProof="0" dirty="0">
                <a:solidFill>
                  <a:srgbClr val="FFFFFF"/>
                </a:solidFill>
              </a:rPr>
              <a:t>en transparant restværdi. </a:t>
            </a:r>
          </a:p>
          <a:p>
            <a:pPr lvl="0">
              <a:defRPr/>
            </a:pPr>
            <a:endParaRPr lang="da-DK" sz="3200" dirty="0">
              <a:solidFill>
                <a:srgbClr val="FFFFFF"/>
              </a:solidFill>
            </a:endParaRPr>
          </a:p>
          <a:p>
            <a:pPr lvl="0">
              <a:defRPr/>
            </a:pPr>
            <a:endParaRPr lang="da-DK" sz="3200" b="1" dirty="0">
              <a:solidFill>
                <a:srgbClr val="FFFFFF"/>
              </a:solidFill>
            </a:endParaRPr>
          </a:p>
          <a:p>
            <a:pPr lvl="0">
              <a:defRPr/>
            </a:pPr>
            <a:endParaRPr lang="da-DK" sz="3200" b="1" noProof="0" dirty="0">
              <a:solidFill>
                <a:srgbClr val="FFFFFF"/>
              </a:solidFill>
            </a:endParaRPr>
          </a:p>
        </p:txBody>
      </p:sp>
      <p:pic>
        <p:nvPicPr>
          <p:cNvPr id="14" name="Graphic 13">
            <a:extLst>
              <a:ext uri="{FF2B5EF4-FFF2-40B4-BE49-F238E27FC236}">
                <a16:creationId xmlns:a16="http://schemas.microsoft.com/office/drawing/2014/main" id="{3AC7EEC2-837D-683C-2E70-BC2867A4E5D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47496" y="456643"/>
            <a:ext cx="360000" cy="360000"/>
          </a:xfrm>
          <a:prstGeom prst="rect">
            <a:avLst/>
          </a:prstGeom>
        </p:spPr>
      </p:pic>
      <p:sp>
        <p:nvSpPr>
          <p:cNvPr id="4" name="Rectangle 3">
            <a:extLst>
              <a:ext uri="{FF2B5EF4-FFF2-40B4-BE49-F238E27FC236}">
                <a16:creationId xmlns:a16="http://schemas.microsoft.com/office/drawing/2014/main" id="{63E087A8-CBCC-ECC0-2E05-B2EB5A232EB5}"/>
              </a:ext>
            </a:extLst>
          </p:cNvPr>
          <p:cNvSpPr/>
          <p:nvPr/>
        </p:nvSpPr>
        <p:spPr>
          <a:xfrm>
            <a:off x="352585" y="467366"/>
            <a:ext cx="4903012" cy="338554"/>
          </a:xfrm>
          <a:prstGeom prst="rect">
            <a:avLst/>
          </a:prstGeom>
          <a:noFill/>
        </p:spPr>
        <p:txBody>
          <a:bodyPr wrap="square" rtlCol="0">
            <a:spAutoFit/>
          </a:bodyPr>
          <a:lstStyle/>
          <a:p>
            <a:pPr algn="ctr"/>
            <a:r>
              <a:rPr lang="da-DK" sz="1600" noProof="0" dirty="0">
                <a:solidFill>
                  <a:schemeClr val="bg1"/>
                </a:solidFill>
                <a:latin typeface="+mj-lt"/>
                <a:cs typeface="Poppins SemiBold" panose="00000700000000000000" pitchFamily="2" charset="0"/>
              </a:rPr>
              <a:t>OPSUMMERING</a:t>
            </a:r>
          </a:p>
        </p:txBody>
      </p:sp>
    </p:spTree>
    <p:extLst>
      <p:ext uri="{BB962C8B-B14F-4D97-AF65-F5344CB8AC3E}">
        <p14:creationId xmlns:p14="http://schemas.microsoft.com/office/powerpoint/2010/main" val="210592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00" fill="hold"/>
                                        <p:tgtEl>
                                          <p:spTgt spid="6"/>
                                        </p:tgtEl>
                                        <p:attrNameLst>
                                          <p:attrName>ppt_x</p:attrName>
                                        </p:attrNameLst>
                                      </p:cBhvr>
                                      <p:tavLst>
                                        <p:tav tm="0">
                                          <p:val>
                                            <p:strVal val="#ppt_x"/>
                                          </p:val>
                                        </p:tav>
                                        <p:tav tm="100000">
                                          <p:val>
                                            <p:strVal val="#ppt_x"/>
                                          </p:val>
                                        </p:tav>
                                      </p:tavLst>
                                    </p:anim>
                                    <p:anim calcmode="lin" valueType="num">
                                      <p:cBhvr additive="base">
                                        <p:cTn id="8" dur="7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00"/>
                                        <p:tgtEl>
                                          <p:spTgt spid="12">
                                            <p:txEl>
                                              <p:pRg st="0" end="0"/>
                                            </p:txEl>
                                          </p:spTgt>
                                        </p:tgtEl>
                                      </p:cBhvr>
                                    </p:animEffect>
                                  </p:childTnLst>
                                </p:cTn>
                              </p:par>
                              <p:par>
                                <p:cTn id="12" presetID="49" presetClass="entr" presetSubtype="0" decel="100000" fill="hold" grpId="0" nodeType="withEffect">
                                  <p:stCondLst>
                                    <p:cond delay="1200"/>
                                  </p:stCondLst>
                                  <p:childTnLst>
                                    <p:set>
                                      <p:cBhvr>
                                        <p:cTn id="13" dur="1" fill="hold">
                                          <p:stCondLst>
                                            <p:cond delay="0"/>
                                          </p:stCondLst>
                                        </p:cTn>
                                        <p:tgtEl>
                                          <p:spTgt spid="8"/>
                                        </p:tgtEl>
                                        <p:attrNameLst>
                                          <p:attrName>style.visibility</p:attrName>
                                        </p:attrNameLst>
                                      </p:cBhvr>
                                      <p:to>
                                        <p:strVal val="visible"/>
                                      </p:to>
                                    </p:set>
                                    <p:anim calcmode="lin" valueType="num">
                                      <p:cBhvr>
                                        <p:cTn id="14" dur="700" fill="hold"/>
                                        <p:tgtEl>
                                          <p:spTgt spid="8"/>
                                        </p:tgtEl>
                                        <p:attrNameLst>
                                          <p:attrName>ppt_w</p:attrName>
                                        </p:attrNameLst>
                                      </p:cBhvr>
                                      <p:tavLst>
                                        <p:tav tm="0">
                                          <p:val>
                                            <p:fltVal val="0"/>
                                          </p:val>
                                        </p:tav>
                                        <p:tav tm="100000">
                                          <p:val>
                                            <p:strVal val="#ppt_w"/>
                                          </p:val>
                                        </p:tav>
                                      </p:tavLst>
                                    </p:anim>
                                    <p:anim calcmode="lin" valueType="num">
                                      <p:cBhvr>
                                        <p:cTn id="15" dur="700" fill="hold"/>
                                        <p:tgtEl>
                                          <p:spTgt spid="8"/>
                                        </p:tgtEl>
                                        <p:attrNameLst>
                                          <p:attrName>ppt_h</p:attrName>
                                        </p:attrNameLst>
                                      </p:cBhvr>
                                      <p:tavLst>
                                        <p:tav tm="0">
                                          <p:val>
                                            <p:fltVal val="0"/>
                                          </p:val>
                                        </p:tav>
                                        <p:tav tm="100000">
                                          <p:val>
                                            <p:strVal val="#ppt_h"/>
                                          </p:val>
                                        </p:tav>
                                      </p:tavLst>
                                    </p:anim>
                                    <p:anim calcmode="lin" valueType="num">
                                      <p:cBhvr>
                                        <p:cTn id="16" dur="700" fill="hold"/>
                                        <p:tgtEl>
                                          <p:spTgt spid="8"/>
                                        </p:tgtEl>
                                        <p:attrNameLst>
                                          <p:attrName>style.rotation</p:attrName>
                                        </p:attrNameLst>
                                      </p:cBhvr>
                                      <p:tavLst>
                                        <p:tav tm="0">
                                          <p:val>
                                            <p:fltVal val="360"/>
                                          </p:val>
                                        </p:tav>
                                        <p:tav tm="100000">
                                          <p:val>
                                            <p:fltVal val="0"/>
                                          </p:val>
                                        </p:tav>
                                      </p:tavLst>
                                    </p:anim>
                                    <p:animEffect transition="in" filter="fade">
                                      <p:cBhvr>
                                        <p:cTn id="17" dur="700"/>
                                        <p:tgtEl>
                                          <p:spTgt spid="8"/>
                                        </p:tgtEl>
                                      </p:cBhvr>
                                    </p:animEffect>
                                  </p:childTnLst>
                                </p:cTn>
                              </p:par>
                              <p:par>
                                <p:cTn id="18" presetID="49" presetClass="entr" presetSubtype="0" decel="100000" fill="hold" nodeType="withEffect">
                                  <p:stCondLst>
                                    <p:cond delay="120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00" fill="hold"/>
                                        <p:tgtEl>
                                          <p:spTgt spid="14"/>
                                        </p:tgtEl>
                                        <p:attrNameLst>
                                          <p:attrName>ppt_w</p:attrName>
                                        </p:attrNameLst>
                                      </p:cBhvr>
                                      <p:tavLst>
                                        <p:tav tm="0">
                                          <p:val>
                                            <p:fltVal val="0"/>
                                          </p:val>
                                        </p:tav>
                                        <p:tav tm="100000">
                                          <p:val>
                                            <p:strVal val="#ppt_w"/>
                                          </p:val>
                                        </p:tav>
                                      </p:tavLst>
                                    </p:anim>
                                    <p:anim calcmode="lin" valueType="num">
                                      <p:cBhvr>
                                        <p:cTn id="21" dur="700" fill="hold"/>
                                        <p:tgtEl>
                                          <p:spTgt spid="14"/>
                                        </p:tgtEl>
                                        <p:attrNameLst>
                                          <p:attrName>ppt_h</p:attrName>
                                        </p:attrNameLst>
                                      </p:cBhvr>
                                      <p:tavLst>
                                        <p:tav tm="0">
                                          <p:val>
                                            <p:fltVal val="0"/>
                                          </p:val>
                                        </p:tav>
                                        <p:tav tm="100000">
                                          <p:val>
                                            <p:strVal val="#ppt_h"/>
                                          </p:val>
                                        </p:tav>
                                      </p:tavLst>
                                    </p:anim>
                                    <p:anim calcmode="lin" valueType="num">
                                      <p:cBhvr>
                                        <p:cTn id="22" dur="700" fill="hold"/>
                                        <p:tgtEl>
                                          <p:spTgt spid="14"/>
                                        </p:tgtEl>
                                        <p:attrNameLst>
                                          <p:attrName>style.rotation</p:attrName>
                                        </p:attrNameLst>
                                      </p:cBhvr>
                                      <p:tavLst>
                                        <p:tav tm="0">
                                          <p:val>
                                            <p:fltVal val="360"/>
                                          </p:val>
                                        </p:tav>
                                        <p:tav tm="100000">
                                          <p:val>
                                            <p:fltVal val="0"/>
                                          </p:val>
                                        </p:tav>
                                      </p:tavLst>
                                    </p:anim>
                                    <p:animEffect transition="in" filter="fade">
                                      <p:cBhvr>
                                        <p:cTn id="23"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D3B1C-B236-0B52-B94D-8D5760EA575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480B6D0-DDAE-9D35-5B3F-B2DCAED8A051}"/>
              </a:ext>
            </a:extLst>
          </p:cNvPr>
          <p:cNvSpPr txBox="1"/>
          <p:nvPr/>
        </p:nvSpPr>
        <p:spPr>
          <a:xfrm>
            <a:off x="1798503" y="876081"/>
            <a:ext cx="994649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effectLst/>
                <a:uLnTx/>
                <a:uFillTx/>
                <a:latin typeface="Playfair Display" pitchFamily="2" charset="77"/>
                <a:ea typeface="Open Sans Light" panose="020B0306030504020204" pitchFamily="34" charset="0"/>
                <a:cs typeface="Open Sans Light" panose="020B0306030504020204" pitchFamily="34" charset="0"/>
              </a:rPr>
              <a:t>Stadig</a:t>
            </a:r>
            <a:r>
              <a:rPr kumimoji="0" lang="da-DK" sz="4000" b="0" i="0" u="none" strike="noStrike" kern="1200" cap="none" spc="0" normalizeH="0" noProof="0" dirty="0">
                <a:ln>
                  <a:noFill/>
                </a:ln>
                <a:effectLst/>
                <a:uLnTx/>
                <a:uFillTx/>
                <a:latin typeface="Playfair Display" pitchFamily="2" charset="77"/>
                <a:ea typeface="Open Sans Light" panose="020B0306030504020204" pitchFamily="34" charset="0"/>
                <a:cs typeface="Open Sans Light" panose="020B0306030504020204" pitchFamily="34" charset="0"/>
              </a:rPr>
              <a:t> i tvivl? </a:t>
            </a:r>
            <a:r>
              <a:rPr kumimoji="0" lang="da-DK" sz="4000" b="0" i="0" u="none" strike="noStrike" kern="1200" cap="none" spc="0" normalizeH="0" noProof="0" dirty="0">
                <a:ln>
                  <a:noFill/>
                </a:ln>
                <a:solidFill>
                  <a:srgbClr val="00A274"/>
                </a:solidFill>
                <a:effectLst/>
                <a:uLnTx/>
                <a:uFillTx/>
                <a:latin typeface="Playfair Display" pitchFamily="2" charset="77"/>
                <a:ea typeface="Open Sans Light" panose="020B0306030504020204" pitchFamily="34" charset="0"/>
                <a:cs typeface="Open Sans Light" panose="020B0306030504020204" pitchFamily="34" charset="0"/>
              </a:rPr>
              <a:t>Kunder der </a:t>
            </a:r>
            <a:r>
              <a:rPr kumimoji="0" lang="da-DK" sz="4000" b="0" i="1" u="none" strike="noStrike" kern="1200" cap="none" spc="0" normalizeH="0" noProof="0" dirty="0">
                <a:ln>
                  <a:noFill/>
                </a:ln>
                <a:solidFill>
                  <a:srgbClr val="00A274"/>
                </a:solidFill>
                <a:effectLst/>
                <a:uLnTx/>
                <a:uFillTx/>
                <a:latin typeface="Playfair Display" pitchFamily="2" charset="77"/>
                <a:ea typeface="Open Sans Light" panose="020B0306030504020204" pitchFamily="34" charset="0"/>
                <a:cs typeface="Open Sans Light" panose="020B0306030504020204" pitchFamily="34" charset="0"/>
              </a:rPr>
              <a:t>anbefaler os.</a:t>
            </a:r>
            <a:endParaRPr kumimoji="0" lang="da-DK" sz="4000" b="0" i="1" u="none" strike="noStrike" kern="1200" cap="none" spc="0" normalizeH="0" baseline="0" noProof="0" dirty="0">
              <a:ln>
                <a:noFill/>
              </a:ln>
              <a:solidFill>
                <a:srgbClr val="00A274"/>
              </a:solidFill>
              <a:effectLst/>
              <a:uLnTx/>
              <a:uFillTx/>
              <a:latin typeface="Playfair Display" pitchFamily="2" charset="77"/>
              <a:ea typeface="Open Sans Light" panose="020B0306030504020204" pitchFamily="34" charset="0"/>
              <a:cs typeface="Open Sans Light" panose="020B0306030504020204" pitchFamily="34" charset="0"/>
            </a:endParaRPr>
          </a:p>
        </p:txBody>
      </p:sp>
      <p:sp>
        <p:nvSpPr>
          <p:cNvPr id="2" name="Rectangle 5">
            <a:extLst>
              <a:ext uri="{FF2B5EF4-FFF2-40B4-BE49-F238E27FC236}">
                <a16:creationId xmlns:a16="http://schemas.microsoft.com/office/drawing/2014/main" id="{6ABE1F71-37D6-5E3E-9245-382BDFC0916B}"/>
              </a:ext>
            </a:extLst>
          </p:cNvPr>
          <p:cNvSpPr/>
          <p:nvPr/>
        </p:nvSpPr>
        <p:spPr>
          <a:xfrm>
            <a:off x="0" y="5393739"/>
            <a:ext cx="12203113" cy="1464261"/>
          </a:xfrm>
          <a:prstGeom prst="rect">
            <a:avLst/>
          </a:prstGeom>
          <a:solidFill>
            <a:srgbClr val="007050"/>
          </a:solidFill>
          <a:ln>
            <a:noFill/>
          </a:ln>
          <a:effectLst>
            <a:outerShdw blurRad="3810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pic>
        <p:nvPicPr>
          <p:cNvPr id="3" name="Billede 2">
            <a:extLst>
              <a:ext uri="{FF2B5EF4-FFF2-40B4-BE49-F238E27FC236}">
                <a16:creationId xmlns:a16="http://schemas.microsoft.com/office/drawing/2014/main" id="{F15BB113-3062-CC87-0EBB-9C568F63D9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176" y="5648856"/>
            <a:ext cx="954026" cy="954026"/>
          </a:xfrm>
          <a:prstGeom prst="rect">
            <a:avLst/>
          </a:prstGeom>
        </p:spPr>
      </p:pic>
      <p:sp>
        <p:nvSpPr>
          <p:cNvPr id="8" name="Rectangle 7">
            <a:extLst>
              <a:ext uri="{FF2B5EF4-FFF2-40B4-BE49-F238E27FC236}">
                <a16:creationId xmlns:a16="http://schemas.microsoft.com/office/drawing/2014/main" id="{959D207B-4EBE-FE79-8A35-B50C38EEE138}"/>
              </a:ext>
            </a:extLst>
          </p:cNvPr>
          <p:cNvSpPr/>
          <p:nvPr/>
        </p:nvSpPr>
        <p:spPr>
          <a:xfrm>
            <a:off x="3835681" y="658089"/>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KUNDEREFERENCER</a:t>
            </a:r>
          </a:p>
        </p:txBody>
      </p:sp>
      <p:pic>
        <p:nvPicPr>
          <p:cNvPr id="10" name="Picture 9">
            <a:extLst>
              <a:ext uri="{FF2B5EF4-FFF2-40B4-BE49-F238E27FC236}">
                <a16:creationId xmlns:a16="http://schemas.microsoft.com/office/drawing/2014/main" id="{16C8B1AC-59A5-0468-49E1-25C6E3373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156" y="2367900"/>
            <a:ext cx="2455705" cy="2455705"/>
          </a:xfrm>
          <a:prstGeom prst="rect">
            <a:avLst/>
          </a:prstGeom>
        </p:spPr>
      </p:pic>
      <p:pic>
        <p:nvPicPr>
          <p:cNvPr id="13" name="Picture 12">
            <a:extLst>
              <a:ext uri="{FF2B5EF4-FFF2-40B4-BE49-F238E27FC236}">
                <a16:creationId xmlns:a16="http://schemas.microsoft.com/office/drawing/2014/main" id="{E58B3825-E9FF-93EA-FDC4-19AB486A9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1408" y="2043083"/>
            <a:ext cx="1723565" cy="1723565"/>
          </a:xfrm>
          <a:prstGeom prst="rect">
            <a:avLst/>
          </a:prstGeom>
        </p:spPr>
      </p:pic>
      <p:pic>
        <p:nvPicPr>
          <p:cNvPr id="15" name="Picture 14">
            <a:extLst>
              <a:ext uri="{FF2B5EF4-FFF2-40B4-BE49-F238E27FC236}">
                <a16:creationId xmlns:a16="http://schemas.microsoft.com/office/drawing/2014/main" id="{0209B95B-619D-A85A-4E90-A4ACD38E8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2306" y="2402232"/>
            <a:ext cx="2583974" cy="2583974"/>
          </a:xfrm>
          <a:prstGeom prst="rect">
            <a:avLst/>
          </a:prstGeom>
        </p:spPr>
      </p:pic>
      <p:pic>
        <p:nvPicPr>
          <p:cNvPr id="17" name="Picture 16">
            <a:extLst>
              <a:ext uri="{FF2B5EF4-FFF2-40B4-BE49-F238E27FC236}">
                <a16:creationId xmlns:a16="http://schemas.microsoft.com/office/drawing/2014/main" id="{5D01345C-4CFC-D134-CDA2-9F5451AD4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8507" y="2432546"/>
            <a:ext cx="2393246" cy="2393246"/>
          </a:xfrm>
          <a:prstGeom prst="rect">
            <a:avLst/>
          </a:prstGeom>
        </p:spPr>
      </p:pic>
      <p:pic>
        <p:nvPicPr>
          <p:cNvPr id="19" name="Picture 18">
            <a:extLst>
              <a:ext uri="{FF2B5EF4-FFF2-40B4-BE49-F238E27FC236}">
                <a16:creationId xmlns:a16="http://schemas.microsoft.com/office/drawing/2014/main" id="{20ECAC8A-E696-03C2-B4BE-6BBA2AF944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9621" y="3101180"/>
            <a:ext cx="989143" cy="989143"/>
          </a:xfrm>
          <a:prstGeom prst="rect">
            <a:avLst/>
          </a:prstGeom>
        </p:spPr>
      </p:pic>
      <p:pic>
        <p:nvPicPr>
          <p:cNvPr id="21" name="Picture 20">
            <a:extLst>
              <a:ext uri="{FF2B5EF4-FFF2-40B4-BE49-F238E27FC236}">
                <a16:creationId xmlns:a16="http://schemas.microsoft.com/office/drawing/2014/main" id="{6BF23A00-AA11-C8F1-7856-D55A1FD930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1751" y="2029160"/>
            <a:ext cx="1835837" cy="1835837"/>
          </a:xfrm>
          <a:prstGeom prst="rect">
            <a:avLst/>
          </a:prstGeom>
        </p:spPr>
      </p:pic>
      <p:pic>
        <p:nvPicPr>
          <p:cNvPr id="23" name="Picture 22">
            <a:extLst>
              <a:ext uri="{FF2B5EF4-FFF2-40B4-BE49-F238E27FC236}">
                <a16:creationId xmlns:a16="http://schemas.microsoft.com/office/drawing/2014/main" id="{E942B6FB-B0C5-CC88-D63F-9C10F567FB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397" y="2579907"/>
            <a:ext cx="1543930" cy="732677"/>
          </a:xfrm>
          <a:prstGeom prst="rect">
            <a:avLst/>
          </a:prstGeom>
        </p:spPr>
      </p:pic>
      <p:pic>
        <p:nvPicPr>
          <p:cNvPr id="27" name="Picture 26">
            <a:extLst>
              <a:ext uri="{FF2B5EF4-FFF2-40B4-BE49-F238E27FC236}">
                <a16:creationId xmlns:a16="http://schemas.microsoft.com/office/drawing/2014/main" id="{1B60E86C-F5CA-58B9-8DCB-3FEB59A3FB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6337" y="2462835"/>
            <a:ext cx="1587425" cy="753317"/>
          </a:xfrm>
          <a:prstGeom prst="rect">
            <a:avLst/>
          </a:prstGeom>
        </p:spPr>
      </p:pic>
      <p:pic>
        <p:nvPicPr>
          <p:cNvPr id="29" name="Picture 28">
            <a:extLst>
              <a:ext uri="{FF2B5EF4-FFF2-40B4-BE49-F238E27FC236}">
                <a16:creationId xmlns:a16="http://schemas.microsoft.com/office/drawing/2014/main" id="{833871A9-7E67-517A-E76B-E6C874EA4B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14012" y="2375599"/>
            <a:ext cx="1955084" cy="927791"/>
          </a:xfrm>
          <a:prstGeom prst="rect">
            <a:avLst/>
          </a:prstGeom>
        </p:spPr>
      </p:pic>
      <p:pic>
        <p:nvPicPr>
          <p:cNvPr id="31" name="Picture 30">
            <a:extLst>
              <a:ext uri="{FF2B5EF4-FFF2-40B4-BE49-F238E27FC236}">
                <a16:creationId xmlns:a16="http://schemas.microsoft.com/office/drawing/2014/main" id="{A594DBBA-2158-A4EA-024B-C675D43999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7496" y="2767387"/>
            <a:ext cx="1723565" cy="1723565"/>
          </a:xfrm>
          <a:prstGeom prst="rect">
            <a:avLst/>
          </a:prstGeom>
        </p:spPr>
      </p:pic>
    </p:spTree>
    <p:extLst>
      <p:ext uri="{BB962C8B-B14F-4D97-AF65-F5344CB8AC3E}">
        <p14:creationId xmlns:p14="http://schemas.microsoft.com/office/powerpoint/2010/main" val="34748353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00" fill="hold"/>
                                        <p:tgtEl>
                                          <p:spTgt spid="2"/>
                                        </p:tgtEl>
                                        <p:attrNameLst>
                                          <p:attrName>ppt_x</p:attrName>
                                        </p:attrNameLst>
                                      </p:cBhvr>
                                      <p:tavLst>
                                        <p:tav tm="0">
                                          <p:val>
                                            <p:strVal val="#ppt_x"/>
                                          </p:val>
                                        </p:tav>
                                        <p:tav tm="100000">
                                          <p:val>
                                            <p:strVal val="#ppt_x"/>
                                          </p:val>
                                        </p:tav>
                                      </p:tavLst>
                                    </p:anim>
                                    <p:anim calcmode="lin" valueType="num">
                                      <p:cBhvr additive="base">
                                        <p:cTn id="11" dur="7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ladsholder til billede 39" descr="Et billede, der indeholder tekst, Font/skrifttype, logo, cirkel&#10;&#10;Automatisk genereret beskrivelse">
            <a:extLst>
              <a:ext uri="{FF2B5EF4-FFF2-40B4-BE49-F238E27FC236}">
                <a16:creationId xmlns:a16="http://schemas.microsoft.com/office/drawing/2014/main" id="{69784B63-C122-2261-3CAB-ABAD70AA344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a:fillRect/>
          </a:stretch>
        </p:blipFill>
        <p:spPr>
          <a:xfrm>
            <a:off x="8976676" y="1628775"/>
            <a:ext cx="2520001" cy="2880000"/>
          </a:xfrm>
          <a:prstGeom prst="rect">
            <a:avLst/>
          </a:prstGeom>
        </p:spPr>
      </p:pic>
      <p:pic>
        <p:nvPicPr>
          <p:cNvPr id="48" name="Pladsholder til billede 47" descr="Et billede, der indeholder tekst, Font/skrifttype, logo, cirkel&#10;&#10;Automatisk genereret beskrivelse">
            <a:extLst>
              <a:ext uri="{FF2B5EF4-FFF2-40B4-BE49-F238E27FC236}">
                <a16:creationId xmlns:a16="http://schemas.microsoft.com/office/drawing/2014/main" id="{913F8021-3503-767B-B11C-5F158A11EFE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6216225" y="1628775"/>
            <a:ext cx="2520001" cy="2880000"/>
          </a:xfrm>
        </p:spPr>
      </p:pic>
      <p:pic>
        <p:nvPicPr>
          <p:cNvPr id="50" name="Pladsholder til billede 49" descr="Et billede, der indeholder tekst, Font/skrifttype, logo, cirkel&#10;&#10;Automatisk genereret beskrivelse">
            <a:extLst>
              <a:ext uri="{FF2B5EF4-FFF2-40B4-BE49-F238E27FC236}">
                <a16:creationId xmlns:a16="http://schemas.microsoft.com/office/drawing/2014/main" id="{0CBA490F-1280-ECC4-2B3A-A1CFB40C05E4}"/>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a:xfrm>
            <a:off x="3455774" y="1628775"/>
            <a:ext cx="2520001" cy="2880000"/>
          </a:xfrm>
        </p:spPr>
      </p:pic>
      <p:pic>
        <p:nvPicPr>
          <p:cNvPr id="52" name="Pladsholder til billede 51" descr="Et billede, der indeholder tekst, Font/skrifttype, logo, cirkel&#10;&#10;Automatisk genereret beskrivelse">
            <a:extLst>
              <a:ext uri="{FF2B5EF4-FFF2-40B4-BE49-F238E27FC236}">
                <a16:creationId xmlns:a16="http://schemas.microsoft.com/office/drawing/2014/main" id="{34331A4B-E85B-9981-84E7-2EBA518ACFC6}"/>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a:stretch>
            <a:fillRect/>
          </a:stretch>
        </p:blipFill>
        <p:spPr>
          <a:xfrm>
            <a:off x="695322" y="1628776"/>
            <a:ext cx="2520001" cy="2880000"/>
          </a:xfrm>
        </p:spPr>
      </p:pic>
      <p:sp>
        <p:nvSpPr>
          <p:cNvPr id="6" name="Title 5">
            <a:extLst>
              <a:ext uri="{FF2B5EF4-FFF2-40B4-BE49-F238E27FC236}">
                <a16:creationId xmlns:a16="http://schemas.microsoft.com/office/drawing/2014/main" id="{135543E8-D8BF-1AEC-9943-47F4F877965A}"/>
              </a:ext>
            </a:extLst>
          </p:cNvPr>
          <p:cNvSpPr>
            <a:spLocks noGrp="1"/>
          </p:cNvSpPr>
          <p:nvPr>
            <p:ph type="title"/>
          </p:nvPr>
        </p:nvSpPr>
        <p:spPr>
          <a:xfrm>
            <a:off x="838200" y="626645"/>
            <a:ext cx="10515600" cy="886732"/>
          </a:xfrm>
        </p:spPr>
        <p:txBody>
          <a:bodyPr/>
          <a:lstStyle/>
          <a:p>
            <a:r>
              <a:rPr lang="da-DK" noProof="0" dirty="0">
                <a:latin typeface="Playfair Display" pitchFamily="2" charset="77"/>
              </a:rPr>
              <a:t>Disse certificeringer sikrer </a:t>
            </a:r>
            <a:r>
              <a:rPr lang="da-DK" i="1" noProof="0" dirty="0">
                <a:solidFill>
                  <a:srgbClr val="00A274"/>
                </a:solidFill>
                <a:latin typeface="Playfair Display" pitchFamily="2" charset="77"/>
              </a:rPr>
              <a:t>en standardiseret </a:t>
            </a:r>
            <a:r>
              <a:rPr lang="da-DK" i="1" noProof="0" dirty="0" err="1">
                <a:solidFill>
                  <a:srgbClr val="00A274"/>
                </a:solidFill>
                <a:latin typeface="Playfair Display" pitchFamily="2" charset="77"/>
              </a:rPr>
              <a:t>process</a:t>
            </a:r>
            <a:endParaRPr lang="da-DK" i="1" noProof="0" dirty="0">
              <a:solidFill>
                <a:srgbClr val="00A274"/>
              </a:solidFill>
              <a:latin typeface="Playfair Display" pitchFamily="2" charset="77"/>
            </a:endParaRPr>
          </a:p>
        </p:txBody>
      </p:sp>
      <p:sp>
        <p:nvSpPr>
          <p:cNvPr id="8" name="Rectangle 7">
            <a:extLst>
              <a:ext uri="{FF2B5EF4-FFF2-40B4-BE49-F238E27FC236}">
                <a16:creationId xmlns:a16="http://schemas.microsoft.com/office/drawing/2014/main" id="{6BC2E7F5-8BCB-7039-5909-0C389BFADE06}"/>
              </a:ext>
            </a:extLst>
          </p:cNvPr>
          <p:cNvSpPr/>
          <p:nvPr/>
        </p:nvSpPr>
        <p:spPr>
          <a:xfrm>
            <a:off x="0" y="4510088"/>
            <a:ext cx="12192000" cy="2347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9" name="Rectangle: Top Corners Rounded 8">
            <a:extLst>
              <a:ext uri="{FF2B5EF4-FFF2-40B4-BE49-F238E27FC236}">
                <a16:creationId xmlns:a16="http://schemas.microsoft.com/office/drawing/2014/main" id="{FB5B3D42-0AFA-1089-245F-A03B23ACE21F}"/>
              </a:ext>
            </a:extLst>
          </p:cNvPr>
          <p:cNvSpPr/>
          <p:nvPr/>
        </p:nvSpPr>
        <p:spPr>
          <a:xfrm rot="10800000">
            <a:off x="695324" y="4510087"/>
            <a:ext cx="2520000" cy="2215833"/>
          </a:xfrm>
          <a:prstGeom prst="round2SameRect">
            <a:avLst>
              <a:gd name="adj1" fmla="val 6145"/>
              <a:gd name="adj2" fmla="val 0"/>
            </a:avLst>
          </a:prstGeom>
          <a:solidFill>
            <a:srgbClr val="134E7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0" name="Oval 9">
            <a:extLst>
              <a:ext uri="{FF2B5EF4-FFF2-40B4-BE49-F238E27FC236}">
                <a16:creationId xmlns:a16="http://schemas.microsoft.com/office/drawing/2014/main" id="{D9721D39-C3BD-665B-A6CB-853372E291DB}"/>
              </a:ext>
            </a:extLst>
          </p:cNvPr>
          <p:cNvSpPr/>
          <p:nvPr/>
        </p:nvSpPr>
        <p:spPr>
          <a:xfrm>
            <a:off x="1685324" y="4240088"/>
            <a:ext cx="540000" cy="54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2099D8"/>
              </a:solidFill>
              <a:effectLst/>
              <a:uLnTx/>
              <a:uFillTx/>
              <a:latin typeface="Open Sans SemiBold"/>
              <a:ea typeface="Open Sans SemiBold" panose="020B0706030804020204" pitchFamily="34" charset="0"/>
              <a:cs typeface="Open Sans SemiBold" panose="020B0706030804020204" pitchFamily="34" charset="0"/>
            </a:endParaRPr>
          </a:p>
        </p:txBody>
      </p:sp>
      <p:sp>
        <p:nvSpPr>
          <p:cNvPr id="11" name="Rectangle 10">
            <a:extLst>
              <a:ext uri="{FF2B5EF4-FFF2-40B4-BE49-F238E27FC236}">
                <a16:creationId xmlns:a16="http://schemas.microsoft.com/office/drawing/2014/main" id="{2184367E-E713-1DE6-B4CC-7CB66988C399}"/>
              </a:ext>
            </a:extLst>
          </p:cNvPr>
          <p:cNvSpPr/>
          <p:nvPr/>
        </p:nvSpPr>
        <p:spPr>
          <a:xfrm>
            <a:off x="874713" y="4876483"/>
            <a:ext cx="2160587" cy="1290674"/>
          </a:xfrm>
          <a:prstGeom prst="rect">
            <a:avLst/>
          </a:prstGeom>
        </p:spPr>
        <p:txBody>
          <a:bodyPr wrap="square" anchor="t">
            <a:spAutoFit/>
          </a:bodyPr>
          <a:lstStyle/>
          <a:p>
            <a:pPr lvl="0">
              <a:lnSpc>
                <a:spcPct val="125000"/>
              </a:lnSpc>
              <a:defRPr/>
            </a:pPr>
            <a:r>
              <a:rPr lang="da-DK" sz="900" noProof="0" dirty="0">
                <a:solidFill>
                  <a:schemeClr val="bg1"/>
                </a:solidFill>
              </a:rPr>
              <a:t>ISO 9001 er en international standard for kvalitetsstyringssystemer. Denne standard fastsætter kravene til et effektivt kvalitetsledelsessystem, der hjælper organisationer med at opretholde en høj kvalitetsstandard i deres produkter og tjenester.</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12" name="Rectangle: Top Corners Rounded 11">
            <a:extLst>
              <a:ext uri="{FF2B5EF4-FFF2-40B4-BE49-F238E27FC236}">
                <a16:creationId xmlns:a16="http://schemas.microsoft.com/office/drawing/2014/main" id="{2D7178EB-2065-8DF5-27B1-1C87DA45AE6E}"/>
              </a:ext>
            </a:extLst>
          </p:cNvPr>
          <p:cNvSpPr/>
          <p:nvPr/>
        </p:nvSpPr>
        <p:spPr>
          <a:xfrm rot="10800000">
            <a:off x="8976677" y="4510087"/>
            <a:ext cx="2520000" cy="2215833"/>
          </a:xfrm>
          <a:prstGeom prst="round2SameRect">
            <a:avLst>
              <a:gd name="adj1" fmla="val 6145"/>
              <a:gd name="adj2" fmla="val 0"/>
            </a:avLst>
          </a:prstGeom>
          <a:solidFill>
            <a:srgbClr val="EE732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3" name="Oval 12">
            <a:extLst>
              <a:ext uri="{FF2B5EF4-FFF2-40B4-BE49-F238E27FC236}">
                <a16:creationId xmlns:a16="http://schemas.microsoft.com/office/drawing/2014/main" id="{A8DEFD1A-479F-A6FE-A5C3-79FBE17B38A6}"/>
              </a:ext>
            </a:extLst>
          </p:cNvPr>
          <p:cNvSpPr/>
          <p:nvPr/>
        </p:nvSpPr>
        <p:spPr>
          <a:xfrm>
            <a:off x="9966676" y="4240088"/>
            <a:ext cx="540000" cy="54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2099D8"/>
              </a:solidFill>
              <a:effectLst/>
              <a:uLnTx/>
              <a:uFillTx/>
              <a:latin typeface="Open Sans SemiBold"/>
              <a:ea typeface="Open Sans SemiBold" panose="020B0706030804020204" pitchFamily="34" charset="0"/>
              <a:cs typeface="Open Sans SemiBold" panose="020B0706030804020204" pitchFamily="34" charset="0"/>
            </a:endParaRPr>
          </a:p>
        </p:txBody>
      </p:sp>
      <p:sp>
        <p:nvSpPr>
          <p:cNvPr id="14" name="Rectangle 13">
            <a:extLst>
              <a:ext uri="{FF2B5EF4-FFF2-40B4-BE49-F238E27FC236}">
                <a16:creationId xmlns:a16="http://schemas.microsoft.com/office/drawing/2014/main" id="{92A5EBED-1A08-62C7-4700-E58ABBC1AF37}"/>
              </a:ext>
            </a:extLst>
          </p:cNvPr>
          <p:cNvSpPr/>
          <p:nvPr/>
        </p:nvSpPr>
        <p:spPr>
          <a:xfrm>
            <a:off x="9156066" y="4876483"/>
            <a:ext cx="2257001" cy="1636923"/>
          </a:xfrm>
          <a:prstGeom prst="rect">
            <a:avLst/>
          </a:prstGeom>
        </p:spPr>
        <p:txBody>
          <a:bodyPr wrap="square" anchor="t">
            <a:spAutoFit/>
          </a:bodyPr>
          <a:lstStyle/>
          <a:p>
            <a:pPr lvl="0">
              <a:lnSpc>
                <a:spcPct val="125000"/>
              </a:lnSpc>
              <a:defRPr/>
            </a:pPr>
            <a:r>
              <a:rPr lang="da-DK" sz="900" noProof="0" dirty="0">
                <a:solidFill>
                  <a:schemeClr val="bg1"/>
                </a:solidFill>
              </a:rPr>
              <a:t>ISO 45001 er en international standard for arbejdsmiljøstyringssystemer. Denne standard fastlægger kravene til et systematisk og effektivt ledelsessystem, der hjælper organisationer med at forbedre arbejdsmiljøet, reducere arbejdsrelaterede risici og sikre sundhed og sikkerhed på arbejdspladsen</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15" name="Rectangle: Top Corners Rounded 14">
            <a:extLst>
              <a:ext uri="{FF2B5EF4-FFF2-40B4-BE49-F238E27FC236}">
                <a16:creationId xmlns:a16="http://schemas.microsoft.com/office/drawing/2014/main" id="{7A32081E-1D16-3E74-8037-5F3E66532199}"/>
              </a:ext>
            </a:extLst>
          </p:cNvPr>
          <p:cNvSpPr/>
          <p:nvPr/>
        </p:nvSpPr>
        <p:spPr>
          <a:xfrm rot="10800000">
            <a:off x="3460568" y="4510087"/>
            <a:ext cx="2520000" cy="2215833"/>
          </a:xfrm>
          <a:prstGeom prst="round2SameRect">
            <a:avLst>
              <a:gd name="adj1" fmla="val 6145"/>
              <a:gd name="adj2" fmla="val 0"/>
            </a:avLst>
          </a:prstGeom>
          <a:solidFill>
            <a:srgbClr val="1474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Oval 15">
            <a:extLst>
              <a:ext uri="{FF2B5EF4-FFF2-40B4-BE49-F238E27FC236}">
                <a16:creationId xmlns:a16="http://schemas.microsoft.com/office/drawing/2014/main" id="{C367E7C2-89F0-D2F3-0B73-EB728DD7C7D6}"/>
              </a:ext>
            </a:extLst>
          </p:cNvPr>
          <p:cNvSpPr/>
          <p:nvPr/>
        </p:nvSpPr>
        <p:spPr>
          <a:xfrm>
            <a:off x="4450568" y="4240088"/>
            <a:ext cx="540000" cy="54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2099D8"/>
              </a:solidFill>
              <a:effectLst/>
              <a:uLnTx/>
              <a:uFillTx/>
              <a:latin typeface="Open Sans SemiBold"/>
              <a:ea typeface="Open Sans SemiBold" panose="020B0706030804020204" pitchFamily="34" charset="0"/>
              <a:cs typeface="Open Sans SemiBold" panose="020B0706030804020204" pitchFamily="34" charset="0"/>
            </a:endParaRPr>
          </a:p>
        </p:txBody>
      </p:sp>
      <p:sp>
        <p:nvSpPr>
          <p:cNvPr id="17" name="Rectangle 16">
            <a:extLst>
              <a:ext uri="{FF2B5EF4-FFF2-40B4-BE49-F238E27FC236}">
                <a16:creationId xmlns:a16="http://schemas.microsoft.com/office/drawing/2014/main" id="{13D31F58-0711-B76B-01A9-A08DD7B91D53}"/>
              </a:ext>
            </a:extLst>
          </p:cNvPr>
          <p:cNvSpPr/>
          <p:nvPr/>
        </p:nvSpPr>
        <p:spPr>
          <a:xfrm>
            <a:off x="3639957" y="4876483"/>
            <a:ext cx="2160587" cy="1290674"/>
          </a:xfrm>
          <a:prstGeom prst="rect">
            <a:avLst/>
          </a:prstGeom>
        </p:spPr>
        <p:txBody>
          <a:bodyPr wrap="square" anchor="t">
            <a:spAutoFit/>
          </a:bodyPr>
          <a:lstStyle/>
          <a:p>
            <a:pPr lvl="0">
              <a:lnSpc>
                <a:spcPct val="125000"/>
              </a:lnSpc>
              <a:defRPr/>
            </a:pPr>
            <a:r>
              <a:rPr lang="da-DK" sz="900" noProof="0" dirty="0">
                <a:solidFill>
                  <a:schemeClr val="bg1"/>
                </a:solidFill>
              </a:rPr>
              <a:t>ISO 14001 er en international standard for miljøstyringssystemer. Denne standard fastlægger kravene til et effektivt miljøledelsessystem, der hjælper organisationer med at identificere, overvåge og reducere deres miljøpåvirkning</a:t>
            </a:r>
            <a:endParaRPr kumimoji="0" lang="da-DK" sz="900" b="0" i="0" u="none" strike="noStrike" kern="1200" cap="none" spc="0" normalizeH="0" baseline="0" noProof="0" dirty="0">
              <a:ln>
                <a:noFill/>
              </a:ln>
              <a:solidFill>
                <a:schemeClr val="bg1"/>
              </a:solidFill>
              <a:effectLst/>
              <a:uLnTx/>
              <a:uFillTx/>
              <a:latin typeface="Open Sans Light"/>
            </a:endParaRPr>
          </a:p>
        </p:txBody>
      </p:sp>
      <p:sp>
        <p:nvSpPr>
          <p:cNvPr id="18" name="Rectangle: Top Corners Rounded 17">
            <a:extLst>
              <a:ext uri="{FF2B5EF4-FFF2-40B4-BE49-F238E27FC236}">
                <a16:creationId xmlns:a16="http://schemas.microsoft.com/office/drawing/2014/main" id="{4051C6D8-5425-37F2-F906-085DEE1D3DDC}"/>
              </a:ext>
            </a:extLst>
          </p:cNvPr>
          <p:cNvSpPr/>
          <p:nvPr/>
        </p:nvSpPr>
        <p:spPr>
          <a:xfrm rot="10800000">
            <a:off x="6211433" y="4510088"/>
            <a:ext cx="2520000" cy="2215832"/>
          </a:xfrm>
          <a:prstGeom prst="round2SameRect">
            <a:avLst>
              <a:gd name="adj1" fmla="val 6145"/>
              <a:gd name="adj2" fmla="val 0"/>
            </a:avLst>
          </a:prstGeom>
          <a:solidFill>
            <a:srgbClr val="48102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9" name="Oval 18">
            <a:extLst>
              <a:ext uri="{FF2B5EF4-FFF2-40B4-BE49-F238E27FC236}">
                <a16:creationId xmlns:a16="http://schemas.microsoft.com/office/drawing/2014/main" id="{AFAFE9AF-60AA-904C-BBD4-CF40BD6C396D}"/>
              </a:ext>
            </a:extLst>
          </p:cNvPr>
          <p:cNvSpPr/>
          <p:nvPr/>
        </p:nvSpPr>
        <p:spPr>
          <a:xfrm>
            <a:off x="7201433" y="4240088"/>
            <a:ext cx="540000" cy="54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25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2099D8"/>
              </a:solidFill>
              <a:effectLst/>
              <a:uLnTx/>
              <a:uFillTx/>
              <a:latin typeface="Open Sans SemiBold"/>
              <a:ea typeface="Open Sans SemiBold" panose="020B0706030804020204" pitchFamily="34" charset="0"/>
              <a:cs typeface="Open Sans SemiBold" panose="020B0706030804020204" pitchFamily="34" charset="0"/>
            </a:endParaRPr>
          </a:p>
        </p:txBody>
      </p:sp>
      <p:sp>
        <p:nvSpPr>
          <p:cNvPr id="20" name="Rectangle 19">
            <a:extLst>
              <a:ext uri="{FF2B5EF4-FFF2-40B4-BE49-F238E27FC236}">
                <a16:creationId xmlns:a16="http://schemas.microsoft.com/office/drawing/2014/main" id="{4A67CF8A-B989-DB08-27D6-2AB24E6096FF}"/>
              </a:ext>
            </a:extLst>
          </p:cNvPr>
          <p:cNvSpPr/>
          <p:nvPr/>
        </p:nvSpPr>
        <p:spPr>
          <a:xfrm>
            <a:off x="6390822" y="4876483"/>
            <a:ext cx="2160587" cy="1636923"/>
          </a:xfrm>
          <a:prstGeom prst="rect">
            <a:avLst/>
          </a:prstGeom>
        </p:spPr>
        <p:txBody>
          <a:bodyPr wrap="square" anchor="t">
            <a:spAutoFit/>
          </a:bodyPr>
          <a:lstStyle/>
          <a:p>
            <a:pPr lvl="0">
              <a:lnSpc>
                <a:spcPct val="125000"/>
              </a:lnSpc>
              <a:defRPr/>
            </a:pPr>
            <a:r>
              <a:rPr lang="da-DK" sz="9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ISO 27001 er en international standard inden for informationssikkerhed, der fastsætter retningslinjer og krav for et effektivt informationssikkerhedssystem (ISMS). Denne standard er udviklet for at hjælpe organisationer med at beskytte deres fortrolige oplysninger og minimere risikoen for sikkerhedsbrud.</a:t>
            </a:r>
            <a:endParaRPr kumimoji="0" lang="da-DK" sz="900" b="0" i="0" u="none" strike="noStrike" kern="1200" cap="none" spc="0" normalizeH="0" baseline="0" noProof="0" dirty="0">
              <a:ln>
                <a:noFill/>
              </a:ln>
              <a:solidFill>
                <a:schemeClr val="bg1"/>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1" name="Graphic 20">
            <a:extLst>
              <a:ext uri="{FF2B5EF4-FFF2-40B4-BE49-F238E27FC236}">
                <a16:creationId xmlns:a16="http://schemas.microsoft.com/office/drawing/2014/main" id="{F0CC59A1-4B42-5808-438B-A5222222309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11006" y="4370167"/>
            <a:ext cx="288000" cy="288000"/>
          </a:xfrm>
          <a:prstGeom prst="rect">
            <a:avLst/>
          </a:prstGeom>
        </p:spPr>
      </p:pic>
      <p:pic>
        <p:nvPicPr>
          <p:cNvPr id="22" name="Graphic 21">
            <a:extLst>
              <a:ext uri="{FF2B5EF4-FFF2-40B4-BE49-F238E27FC236}">
                <a16:creationId xmlns:a16="http://schemas.microsoft.com/office/drawing/2014/main" id="{A446E28C-FB92-D906-EB86-3927B32E3B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1775" y="4365639"/>
            <a:ext cx="288000" cy="288000"/>
          </a:xfrm>
          <a:prstGeom prst="rect">
            <a:avLst/>
          </a:prstGeom>
        </p:spPr>
      </p:pic>
      <p:pic>
        <p:nvPicPr>
          <p:cNvPr id="23" name="Graphic 22">
            <a:extLst>
              <a:ext uri="{FF2B5EF4-FFF2-40B4-BE49-F238E27FC236}">
                <a16:creationId xmlns:a16="http://schemas.microsoft.com/office/drawing/2014/main" id="{C3CAE80A-F3F4-63BF-9E84-85826847A41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27115" y="4372259"/>
            <a:ext cx="288000" cy="288000"/>
          </a:xfrm>
          <a:prstGeom prst="rect">
            <a:avLst/>
          </a:prstGeom>
        </p:spPr>
      </p:pic>
      <p:pic>
        <p:nvPicPr>
          <p:cNvPr id="24" name="Graphic 23">
            <a:extLst>
              <a:ext uri="{FF2B5EF4-FFF2-40B4-BE49-F238E27FC236}">
                <a16:creationId xmlns:a16="http://schemas.microsoft.com/office/drawing/2014/main" id="{88C2C3A5-D177-C245-133C-3756B7D942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2994" y="4374853"/>
            <a:ext cx="288000" cy="288000"/>
          </a:xfrm>
          <a:prstGeom prst="rect">
            <a:avLst/>
          </a:prstGeom>
        </p:spPr>
      </p:pic>
      <p:sp>
        <p:nvSpPr>
          <p:cNvPr id="2" name="Rectangle 7">
            <a:extLst>
              <a:ext uri="{FF2B5EF4-FFF2-40B4-BE49-F238E27FC236}">
                <a16:creationId xmlns:a16="http://schemas.microsoft.com/office/drawing/2014/main" id="{0BA31D34-6E18-BF32-DB5F-38368085F2D5}"/>
              </a:ext>
            </a:extLst>
          </p:cNvPr>
          <p:cNvSpPr/>
          <p:nvPr/>
        </p:nvSpPr>
        <p:spPr>
          <a:xfrm>
            <a:off x="4308202" y="193586"/>
            <a:ext cx="3575596"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ISO-CERTIFICERINGER</a:t>
            </a:r>
          </a:p>
        </p:txBody>
      </p:sp>
    </p:spTree>
    <p:extLst>
      <p:ext uri="{BB962C8B-B14F-4D97-AF65-F5344CB8AC3E}">
        <p14:creationId xmlns:p14="http://schemas.microsoft.com/office/powerpoint/2010/main" val="32562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300"/>
                                  </p:stCondLst>
                                  <p:childTnLst>
                                    <p:set>
                                      <p:cBhvr>
                                        <p:cTn id="6" dur="1" fill="hold">
                                          <p:stCondLst>
                                            <p:cond delay="0"/>
                                          </p:stCondLst>
                                        </p:cTn>
                                        <p:tgtEl>
                                          <p:spTgt spid="10"/>
                                        </p:tgtEl>
                                        <p:attrNameLst>
                                          <p:attrName>style.visibility</p:attrName>
                                        </p:attrNameLst>
                                      </p:cBhvr>
                                      <p:to>
                                        <p:strVal val="visible"/>
                                      </p:to>
                                    </p:set>
                                    <p:anim calcmode="lin" valueType="num">
                                      <p:cBhvr>
                                        <p:cTn id="7" dur="700" fill="hold"/>
                                        <p:tgtEl>
                                          <p:spTgt spid="10"/>
                                        </p:tgtEl>
                                        <p:attrNameLst>
                                          <p:attrName>ppt_w</p:attrName>
                                        </p:attrNameLst>
                                      </p:cBhvr>
                                      <p:tavLst>
                                        <p:tav tm="0">
                                          <p:val>
                                            <p:fltVal val="0"/>
                                          </p:val>
                                        </p:tav>
                                        <p:tav tm="100000">
                                          <p:val>
                                            <p:strVal val="#ppt_w"/>
                                          </p:val>
                                        </p:tav>
                                      </p:tavLst>
                                    </p:anim>
                                    <p:anim calcmode="lin" valueType="num">
                                      <p:cBhvr>
                                        <p:cTn id="8" dur="700" fill="hold"/>
                                        <p:tgtEl>
                                          <p:spTgt spid="10"/>
                                        </p:tgtEl>
                                        <p:attrNameLst>
                                          <p:attrName>ppt_h</p:attrName>
                                        </p:attrNameLst>
                                      </p:cBhvr>
                                      <p:tavLst>
                                        <p:tav tm="0">
                                          <p:val>
                                            <p:fltVal val="0"/>
                                          </p:val>
                                        </p:tav>
                                        <p:tav tm="100000">
                                          <p:val>
                                            <p:strVal val="#ppt_h"/>
                                          </p:val>
                                        </p:tav>
                                      </p:tavLst>
                                    </p:anim>
                                    <p:anim calcmode="lin" valueType="num">
                                      <p:cBhvr>
                                        <p:cTn id="9" dur="700" fill="hold"/>
                                        <p:tgtEl>
                                          <p:spTgt spid="10"/>
                                        </p:tgtEl>
                                        <p:attrNameLst>
                                          <p:attrName>style.rotation</p:attrName>
                                        </p:attrNameLst>
                                      </p:cBhvr>
                                      <p:tavLst>
                                        <p:tav tm="0">
                                          <p:val>
                                            <p:fltVal val="360"/>
                                          </p:val>
                                        </p:tav>
                                        <p:tav tm="100000">
                                          <p:val>
                                            <p:fltVal val="0"/>
                                          </p:val>
                                        </p:tav>
                                      </p:tavLst>
                                    </p:anim>
                                    <p:animEffect transition="in" filter="fade">
                                      <p:cBhvr>
                                        <p:cTn id="10" dur="700"/>
                                        <p:tgtEl>
                                          <p:spTgt spid="10"/>
                                        </p:tgtEl>
                                      </p:cBhvr>
                                    </p:animEffect>
                                  </p:childTnLst>
                                </p:cTn>
                              </p:par>
                              <p:par>
                                <p:cTn id="11" presetID="49" presetClass="entr" presetSubtype="0" decel="100000" fill="hold" nodeType="withEffect">
                                  <p:stCondLst>
                                    <p:cond delay="3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00" fill="hold"/>
                                        <p:tgtEl>
                                          <p:spTgt spid="21"/>
                                        </p:tgtEl>
                                        <p:attrNameLst>
                                          <p:attrName>ppt_w</p:attrName>
                                        </p:attrNameLst>
                                      </p:cBhvr>
                                      <p:tavLst>
                                        <p:tav tm="0">
                                          <p:val>
                                            <p:fltVal val="0"/>
                                          </p:val>
                                        </p:tav>
                                        <p:tav tm="100000">
                                          <p:val>
                                            <p:strVal val="#ppt_w"/>
                                          </p:val>
                                        </p:tav>
                                      </p:tavLst>
                                    </p:anim>
                                    <p:anim calcmode="lin" valueType="num">
                                      <p:cBhvr>
                                        <p:cTn id="14" dur="700" fill="hold"/>
                                        <p:tgtEl>
                                          <p:spTgt spid="21"/>
                                        </p:tgtEl>
                                        <p:attrNameLst>
                                          <p:attrName>ppt_h</p:attrName>
                                        </p:attrNameLst>
                                      </p:cBhvr>
                                      <p:tavLst>
                                        <p:tav tm="0">
                                          <p:val>
                                            <p:fltVal val="0"/>
                                          </p:val>
                                        </p:tav>
                                        <p:tav tm="100000">
                                          <p:val>
                                            <p:strVal val="#ppt_h"/>
                                          </p:val>
                                        </p:tav>
                                      </p:tavLst>
                                    </p:anim>
                                    <p:anim calcmode="lin" valueType="num">
                                      <p:cBhvr>
                                        <p:cTn id="15" dur="700" fill="hold"/>
                                        <p:tgtEl>
                                          <p:spTgt spid="21"/>
                                        </p:tgtEl>
                                        <p:attrNameLst>
                                          <p:attrName>style.rotation</p:attrName>
                                        </p:attrNameLst>
                                      </p:cBhvr>
                                      <p:tavLst>
                                        <p:tav tm="0">
                                          <p:val>
                                            <p:fltVal val="360"/>
                                          </p:val>
                                        </p:tav>
                                        <p:tav tm="100000">
                                          <p:val>
                                            <p:fltVal val="0"/>
                                          </p:val>
                                        </p:tav>
                                      </p:tavLst>
                                    </p:anim>
                                    <p:animEffect transition="in" filter="fade">
                                      <p:cBhvr>
                                        <p:cTn id="16" dur="700"/>
                                        <p:tgtEl>
                                          <p:spTgt spid="21"/>
                                        </p:tgtEl>
                                      </p:cBhvr>
                                    </p:animEffect>
                                  </p:childTnLst>
                                </p:cTn>
                              </p:par>
                              <p:par>
                                <p:cTn id="17" presetID="2" presetClass="entr" presetSubtype="2"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1+#ppt_w/2"/>
                                          </p:val>
                                        </p:tav>
                                        <p:tav tm="100000">
                                          <p:val>
                                            <p:strVal val="#ppt_x"/>
                                          </p:val>
                                        </p:tav>
                                      </p:tavLst>
                                    </p:anim>
                                    <p:anim calcmode="lin" valueType="num">
                                      <p:cBhvr additive="base">
                                        <p:cTn id="20" dur="7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00" fill="hold"/>
                                        <p:tgtEl>
                                          <p:spTgt spid="11"/>
                                        </p:tgtEl>
                                        <p:attrNameLst>
                                          <p:attrName>ppt_x</p:attrName>
                                        </p:attrNameLst>
                                      </p:cBhvr>
                                      <p:tavLst>
                                        <p:tav tm="0">
                                          <p:val>
                                            <p:strVal val="1+#ppt_w/2"/>
                                          </p:val>
                                        </p:tav>
                                        <p:tav tm="100000">
                                          <p:val>
                                            <p:strVal val="#ppt_x"/>
                                          </p:val>
                                        </p:tav>
                                      </p:tavLst>
                                    </p:anim>
                                    <p:anim calcmode="lin" valueType="num">
                                      <p:cBhvr additive="base">
                                        <p:cTn id="24" dur="700" fill="hold"/>
                                        <p:tgtEl>
                                          <p:spTgt spid="11"/>
                                        </p:tgtEl>
                                        <p:attrNameLst>
                                          <p:attrName>ppt_y</p:attrName>
                                        </p:attrNameLst>
                                      </p:cBhvr>
                                      <p:tavLst>
                                        <p:tav tm="0">
                                          <p:val>
                                            <p:strVal val="#ppt_y"/>
                                          </p:val>
                                        </p:tav>
                                        <p:tav tm="100000">
                                          <p:val>
                                            <p:strVal val="#ppt_y"/>
                                          </p:val>
                                        </p:tav>
                                      </p:tavLst>
                                    </p:anim>
                                  </p:childTnLst>
                                </p:cTn>
                              </p:par>
                              <p:par>
                                <p:cTn id="25" presetID="49" presetClass="entr" presetSubtype="0" decel="100000" fill="hold" grpId="0" nodeType="withEffect">
                                  <p:stCondLst>
                                    <p:cond delay="12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00" fill="hold"/>
                                        <p:tgtEl>
                                          <p:spTgt spid="16"/>
                                        </p:tgtEl>
                                        <p:attrNameLst>
                                          <p:attrName>ppt_w</p:attrName>
                                        </p:attrNameLst>
                                      </p:cBhvr>
                                      <p:tavLst>
                                        <p:tav tm="0">
                                          <p:val>
                                            <p:fltVal val="0"/>
                                          </p:val>
                                        </p:tav>
                                        <p:tav tm="100000">
                                          <p:val>
                                            <p:strVal val="#ppt_w"/>
                                          </p:val>
                                        </p:tav>
                                      </p:tavLst>
                                    </p:anim>
                                    <p:anim calcmode="lin" valueType="num">
                                      <p:cBhvr>
                                        <p:cTn id="28" dur="700" fill="hold"/>
                                        <p:tgtEl>
                                          <p:spTgt spid="16"/>
                                        </p:tgtEl>
                                        <p:attrNameLst>
                                          <p:attrName>ppt_h</p:attrName>
                                        </p:attrNameLst>
                                      </p:cBhvr>
                                      <p:tavLst>
                                        <p:tav tm="0">
                                          <p:val>
                                            <p:fltVal val="0"/>
                                          </p:val>
                                        </p:tav>
                                        <p:tav tm="100000">
                                          <p:val>
                                            <p:strVal val="#ppt_h"/>
                                          </p:val>
                                        </p:tav>
                                      </p:tavLst>
                                    </p:anim>
                                    <p:anim calcmode="lin" valueType="num">
                                      <p:cBhvr>
                                        <p:cTn id="29" dur="700" fill="hold"/>
                                        <p:tgtEl>
                                          <p:spTgt spid="16"/>
                                        </p:tgtEl>
                                        <p:attrNameLst>
                                          <p:attrName>style.rotation</p:attrName>
                                        </p:attrNameLst>
                                      </p:cBhvr>
                                      <p:tavLst>
                                        <p:tav tm="0">
                                          <p:val>
                                            <p:fltVal val="360"/>
                                          </p:val>
                                        </p:tav>
                                        <p:tav tm="100000">
                                          <p:val>
                                            <p:fltVal val="0"/>
                                          </p:val>
                                        </p:tav>
                                      </p:tavLst>
                                    </p:anim>
                                    <p:animEffect transition="in" filter="fade">
                                      <p:cBhvr>
                                        <p:cTn id="30" dur="700"/>
                                        <p:tgtEl>
                                          <p:spTgt spid="16"/>
                                        </p:tgtEl>
                                      </p:cBhvr>
                                    </p:animEffect>
                                  </p:childTnLst>
                                </p:cTn>
                              </p:par>
                              <p:par>
                                <p:cTn id="31" presetID="49" presetClass="entr" presetSubtype="0" decel="100000" fill="hold" nodeType="withEffect">
                                  <p:stCondLst>
                                    <p:cond delay="12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700" fill="hold"/>
                                        <p:tgtEl>
                                          <p:spTgt spid="22"/>
                                        </p:tgtEl>
                                        <p:attrNameLst>
                                          <p:attrName>ppt_w</p:attrName>
                                        </p:attrNameLst>
                                      </p:cBhvr>
                                      <p:tavLst>
                                        <p:tav tm="0">
                                          <p:val>
                                            <p:fltVal val="0"/>
                                          </p:val>
                                        </p:tav>
                                        <p:tav tm="100000">
                                          <p:val>
                                            <p:strVal val="#ppt_w"/>
                                          </p:val>
                                        </p:tav>
                                      </p:tavLst>
                                    </p:anim>
                                    <p:anim calcmode="lin" valueType="num">
                                      <p:cBhvr>
                                        <p:cTn id="34" dur="700" fill="hold"/>
                                        <p:tgtEl>
                                          <p:spTgt spid="22"/>
                                        </p:tgtEl>
                                        <p:attrNameLst>
                                          <p:attrName>ppt_h</p:attrName>
                                        </p:attrNameLst>
                                      </p:cBhvr>
                                      <p:tavLst>
                                        <p:tav tm="0">
                                          <p:val>
                                            <p:fltVal val="0"/>
                                          </p:val>
                                        </p:tav>
                                        <p:tav tm="100000">
                                          <p:val>
                                            <p:strVal val="#ppt_h"/>
                                          </p:val>
                                        </p:tav>
                                      </p:tavLst>
                                    </p:anim>
                                    <p:anim calcmode="lin" valueType="num">
                                      <p:cBhvr>
                                        <p:cTn id="35" dur="700" fill="hold"/>
                                        <p:tgtEl>
                                          <p:spTgt spid="22"/>
                                        </p:tgtEl>
                                        <p:attrNameLst>
                                          <p:attrName>style.rotation</p:attrName>
                                        </p:attrNameLst>
                                      </p:cBhvr>
                                      <p:tavLst>
                                        <p:tav tm="0">
                                          <p:val>
                                            <p:fltVal val="360"/>
                                          </p:val>
                                        </p:tav>
                                        <p:tav tm="100000">
                                          <p:val>
                                            <p:fltVal val="0"/>
                                          </p:val>
                                        </p:tav>
                                      </p:tavLst>
                                    </p:anim>
                                    <p:animEffect transition="in" filter="fade">
                                      <p:cBhvr>
                                        <p:cTn id="36" dur="700"/>
                                        <p:tgtEl>
                                          <p:spTgt spid="22"/>
                                        </p:tgtEl>
                                      </p:cBhvr>
                                    </p:animEffect>
                                  </p:childTnLst>
                                </p:cTn>
                              </p:par>
                              <p:par>
                                <p:cTn id="37" presetID="2" presetClass="entr" presetSubtype="2" decel="100000" fill="hold" grpId="0" nodeType="withEffect">
                                  <p:stCondLst>
                                    <p:cond delay="9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700" fill="hold"/>
                                        <p:tgtEl>
                                          <p:spTgt spid="15"/>
                                        </p:tgtEl>
                                        <p:attrNameLst>
                                          <p:attrName>ppt_x</p:attrName>
                                        </p:attrNameLst>
                                      </p:cBhvr>
                                      <p:tavLst>
                                        <p:tav tm="0">
                                          <p:val>
                                            <p:strVal val="1+#ppt_w/2"/>
                                          </p:val>
                                        </p:tav>
                                        <p:tav tm="100000">
                                          <p:val>
                                            <p:strVal val="#ppt_x"/>
                                          </p:val>
                                        </p:tav>
                                      </p:tavLst>
                                    </p:anim>
                                    <p:anim calcmode="lin" valueType="num">
                                      <p:cBhvr additive="base">
                                        <p:cTn id="40" dur="7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9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00" fill="hold"/>
                                        <p:tgtEl>
                                          <p:spTgt spid="17"/>
                                        </p:tgtEl>
                                        <p:attrNameLst>
                                          <p:attrName>ppt_x</p:attrName>
                                        </p:attrNameLst>
                                      </p:cBhvr>
                                      <p:tavLst>
                                        <p:tav tm="0">
                                          <p:val>
                                            <p:strVal val="1+#ppt_w/2"/>
                                          </p:val>
                                        </p:tav>
                                        <p:tav tm="100000">
                                          <p:val>
                                            <p:strVal val="#ppt_x"/>
                                          </p:val>
                                        </p:tav>
                                      </p:tavLst>
                                    </p:anim>
                                    <p:anim calcmode="lin" valueType="num">
                                      <p:cBhvr additive="base">
                                        <p:cTn id="44" dur="700" fill="hold"/>
                                        <p:tgtEl>
                                          <p:spTgt spid="17"/>
                                        </p:tgtEl>
                                        <p:attrNameLst>
                                          <p:attrName>ppt_y</p:attrName>
                                        </p:attrNameLst>
                                      </p:cBhvr>
                                      <p:tavLst>
                                        <p:tav tm="0">
                                          <p:val>
                                            <p:strVal val="#ppt_y"/>
                                          </p:val>
                                        </p:tav>
                                        <p:tav tm="100000">
                                          <p:val>
                                            <p:strVal val="#ppt_y"/>
                                          </p:val>
                                        </p:tav>
                                      </p:tavLst>
                                    </p:anim>
                                  </p:childTnLst>
                                </p:cTn>
                              </p:par>
                              <p:par>
                                <p:cTn id="45" presetID="49" presetClass="entr" presetSubtype="0" decel="100000" fill="hold" grpId="0" nodeType="withEffect">
                                  <p:stCondLst>
                                    <p:cond delay="21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700" fill="hold"/>
                                        <p:tgtEl>
                                          <p:spTgt spid="19"/>
                                        </p:tgtEl>
                                        <p:attrNameLst>
                                          <p:attrName>ppt_w</p:attrName>
                                        </p:attrNameLst>
                                      </p:cBhvr>
                                      <p:tavLst>
                                        <p:tav tm="0">
                                          <p:val>
                                            <p:fltVal val="0"/>
                                          </p:val>
                                        </p:tav>
                                        <p:tav tm="100000">
                                          <p:val>
                                            <p:strVal val="#ppt_w"/>
                                          </p:val>
                                        </p:tav>
                                      </p:tavLst>
                                    </p:anim>
                                    <p:anim calcmode="lin" valueType="num">
                                      <p:cBhvr>
                                        <p:cTn id="48" dur="700" fill="hold"/>
                                        <p:tgtEl>
                                          <p:spTgt spid="19"/>
                                        </p:tgtEl>
                                        <p:attrNameLst>
                                          <p:attrName>ppt_h</p:attrName>
                                        </p:attrNameLst>
                                      </p:cBhvr>
                                      <p:tavLst>
                                        <p:tav tm="0">
                                          <p:val>
                                            <p:fltVal val="0"/>
                                          </p:val>
                                        </p:tav>
                                        <p:tav tm="100000">
                                          <p:val>
                                            <p:strVal val="#ppt_h"/>
                                          </p:val>
                                        </p:tav>
                                      </p:tavLst>
                                    </p:anim>
                                    <p:anim calcmode="lin" valueType="num">
                                      <p:cBhvr>
                                        <p:cTn id="49" dur="700" fill="hold"/>
                                        <p:tgtEl>
                                          <p:spTgt spid="19"/>
                                        </p:tgtEl>
                                        <p:attrNameLst>
                                          <p:attrName>style.rotation</p:attrName>
                                        </p:attrNameLst>
                                      </p:cBhvr>
                                      <p:tavLst>
                                        <p:tav tm="0">
                                          <p:val>
                                            <p:fltVal val="360"/>
                                          </p:val>
                                        </p:tav>
                                        <p:tav tm="100000">
                                          <p:val>
                                            <p:fltVal val="0"/>
                                          </p:val>
                                        </p:tav>
                                      </p:tavLst>
                                    </p:anim>
                                    <p:animEffect transition="in" filter="fade">
                                      <p:cBhvr>
                                        <p:cTn id="50" dur="700"/>
                                        <p:tgtEl>
                                          <p:spTgt spid="19"/>
                                        </p:tgtEl>
                                      </p:cBhvr>
                                    </p:animEffect>
                                  </p:childTnLst>
                                </p:cTn>
                              </p:par>
                              <p:par>
                                <p:cTn id="51" presetID="49" presetClass="entr" presetSubtype="0" decel="100000" fill="hold" nodeType="withEffect">
                                  <p:stCondLst>
                                    <p:cond delay="21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700" fill="hold"/>
                                        <p:tgtEl>
                                          <p:spTgt spid="23"/>
                                        </p:tgtEl>
                                        <p:attrNameLst>
                                          <p:attrName>ppt_w</p:attrName>
                                        </p:attrNameLst>
                                      </p:cBhvr>
                                      <p:tavLst>
                                        <p:tav tm="0">
                                          <p:val>
                                            <p:fltVal val="0"/>
                                          </p:val>
                                        </p:tav>
                                        <p:tav tm="100000">
                                          <p:val>
                                            <p:strVal val="#ppt_w"/>
                                          </p:val>
                                        </p:tav>
                                      </p:tavLst>
                                    </p:anim>
                                    <p:anim calcmode="lin" valueType="num">
                                      <p:cBhvr>
                                        <p:cTn id="54" dur="700" fill="hold"/>
                                        <p:tgtEl>
                                          <p:spTgt spid="23"/>
                                        </p:tgtEl>
                                        <p:attrNameLst>
                                          <p:attrName>ppt_h</p:attrName>
                                        </p:attrNameLst>
                                      </p:cBhvr>
                                      <p:tavLst>
                                        <p:tav tm="0">
                                          <p:val>
                                            <p:fltVal val="0"/>
                                          </p:val>
                                        </p:tav>
                                        <p:tav tm="100000">
                                          <p:val>
                                            <p:strVal val="#ppt_h"/>
                                          </p:val>
                                        </p:tav>
                                      </p:tavLst>
                                    </p:anim>
                                    <p:anim calcmode="lin" valueType="num">
                                      <p:cBhvr>
                                        <p:cTn id="55" dur="700" fill="hold"/>
                                        <p:tgtEl>
                                          <p:spTgt spid="23"/>
                                        </p:tgtEl>
                                        <p:attrNameLst>
                                          <p:attrName>style.rotation</p:attrName>
                                        </p:attrNameLst>
                                      </p:cBhvr>
                                      <p:tavLst>
                                        <p:tav tm="0">
                                          <p:val>
                                            <p:fltVal val="360"/>
                                          </p:val>
                                        </p:tav>
                                        <p:tav tm="100000">
                                          <p:val>
                                            <p:fltVal val="0"/>
                                          </p:val>
                                        </p:tav>
                                      </p:tavLst>
                                    </p:anim>
                                    <p:animEffect transition="in" filter="fade">
                                      <p:cBhvr>
                                        <p:cTn id="56" dur="700"/>
                                        <p:tgtEl>
                                          <p:spTgt spid="23"/>
                                        </p:tgtEl>
                                      </p:cBhvr>
                                    </p:animEffect>
                                  </p:childTnLst>
                                </p:cTn>
                              </p:par>
                              <p:par>
                                <p:cTn id="57" presetID="2" presetClass="entr" presetSubtype="2" decel="100000" fill="hold" grpId="0" nodeType="withEffect">
                                  <p:stCondLst>
                                    <p:cond delay="180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700" fill="hold"/>
                                        <p:tgtEl>
                                          <p:spTgt spid="18"/>
                                        </p:tgtEl>
                                        <p:attrNameLst>
                                          <p:attrName>ppt_x</p:attrName>
                                        </p:attrNameLst>
                                      </p:cBhvr>
                                      <p:tavLst>
                                        <p:tav tm="0">
                                          <p:val>
                                            <p:strVal val="1+#ppt_w/2"/>
                                          </p:val>
                                        </p:tav>
                                        <p:tav tm="100000">
                                          <p:val>
                                            <p:strVal val="#ppt_x"/>
                                          </p:val>
                                        </p:tav>
                                      </p:tavLst>
                                    </p:anim>
                                    <p:anim calcmode="lin" valueType="num">
                                      <p:cBhvr additive="base">
                                        <p:cTn id="60" dur="700" fill="hold"/>
                                        <p:tgtEl>
                                          <p:spTgt spid="18"/>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180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700" fill="hold"/>
                                        <p:tgtEl>
                                          <p:spTgt spid="20"/>
                                        </p:tgtEl>
                                        <p:attrNameLst>
                                          <p:attrName>ppt_x</p:attrName>
                                        </p:attrNameLst>
                                      </p:cBhvr>
                                      <p:tavLst>
                                        <p:tav tm="0">
                                          <p:val>
                                            <p:strVal val="1+#ppt_w/2"/>
                                          </p:val>
                                        </p:tav>
                                        <p:tav tm="100000">
                                          <p:val>
                                            <p:strVal val="#ppt_x"/>
                                          </p:val>
                                        </p:tav>
                                      </p:tavLst>
                                    </p:anim>
                                    <p:anim calcmode="lin" valueType="num">
                                      <p:cBhvr additive="base">
                                        <p:cTn id="64" dur="700" fill="hold"/>
                                        <p:tgtEl>
                                          <p:spTgt spid="20"/>
                                        </p:tgtEl>
                                        <p:attrNameLst>
                                          <p:attrName>ppt_y</p:attrName>
                                        </p:attrNameLst>
                                      </p:cBhvr>
                                      <p:tavLst>
                                        <p:tav tm="0">
                                          <p:val>
                                            <p:strVal val="#ppt_y"/>
                                          </p:val>
                                        </p:tav>
                                        <p:tav tm="100000">
                                          <p:val>
                                            <p:strVal val="#ppt_y"/>
                                          </p:val>
                                        </p:tav>
                                      </p:tavLst>
                                    </p:anim>
                                  </p:childTnLst>
                                </p:cTn>
                              </p:par>
                              <p:par>
                                <p:cTn id="65" presetID="49" presetClass="entr" presetSubtype="0" decel="100000" fill="hold" grpId="0" nodeType="withEffect">
                                  <p:stCondLst>
                                    <p:cond delay="3000"/>
                                  </p:stCondLst>
                                  <p:childTnLst>
                                    <p:set>
                                      <p:cBhvr>
                                        <p:cTn id="66" dur="1" fill="hold">
                                          <p:stCondLst>
                                            <p:cond delay="0"/>
                                          </p:stCondLst>
                                        </p:cTn>
                                        <p:tgtEl>
                                          <p:spTgt spid="13"/>
                                        </p:tgtEl>
                                        <p:attrNameLst>
                                          <p:attrName>style.visibility</p:attrName>
                                        </p:attrNameLst>
                                      </p:cBhvr>
                                      <p:to>
                                        <p:strVal val="visible"/>
                                      </p:to>
                                    </p:set>
                                    <p:anim calcmode="lin" valueType="num">
                                      <p:cBhvr>
                                        <p:cTn id="67" dur="700" fill="hold"/>
                                        <p:tgtEl>
                                          <p:spTgt spid="13"/>
                                        </p:tgtEl>
                                        <p:attrNameLst>
                                          <p:attrName>ppt_w</p:attrName>
                                        </p:attrNameLst>
                                      </p:cBhvr>
                                      <p:tavLst>
                                        <p:tav tm="0">
                                          <p:val>
                                            <p:fltVal val="0"/>
                                          </p:val>
                                        </p:tav>
                                        <p:tav tm="100000">
                                          <p:val>
                                            <p:strVal val="#ppt_w"/>
                                          </p:val>
                                        </p:tav>
                                      </p:tavLst>
                                    </p:anim>
                                    <p:anim calcmode="lin" valueType="num">
                                      <p:cBhvr>
                                        <p:cTn id="68" dur="700" fill="hold"/>
                                        <p:tgtEl>
                                          <p:spTgt spid="13"/>
                                        </p:tgtEl>
                                        <p:attrNameLst>
                                          <p:attrName>ppt_h</p:attrName>
                                        </p:attrNameLst>
                                      </p:cBhvr>
                                      <p:tavLst>
                                        <p:tav tm="0">
                                          <p:val>
                                            <p:fltVal val="0"/>
                                          </p:val>
                                        </p:tav>
                                        <p:tav tm="100000">
                                          <p:val>
                                            <p:strVal val="#ppt_h"/>
                                          </p:val>
                                        </p:tav>
                                      </p:tavLst>
                                    </p:anim>
                                    <p:anim calcmode="lin" valueType="num">
                                      <p:cBhvr>
                                        <p:cTn id="69" dur="700" fill="hold"/>
                                        <p:tgtEl>
                                          <p:spTgt spid="13"/>
                                        </p:tgtEl>
                                        <p:attrNameLst>
                                          <p:attrName>style.rotation</p:attrName>
                                        </p:attrNameLst>
                                      </p:cBhvr>
                                      <p:tavLst>
                                        <p:tav tm="0">
                                          <p:val>
                                            <p:fltVal val="360"/>
                                          </p:val>
                                        </p:tav>
                                        <p:tav tm="100000">
                                          <p:val>
                                            <p:fltVal val="0"/>
                                          </p:val>
                                        </p:tav>
                                      </p:tavLst>
                                    </p:anim>
                                    <p:animEffect transition="in" filter="fade">
                                      <p:cBhvr>
                                        <p:cTn id="70" dur="700"/>
                                        <p:tgtEl>
                                          <p:spTgt spid="13"/>
                                        </p:tgtEl>
                                      </p:cBhvr>
                                    </p:animEffect>
                                  </p:childTnLst>
                                </p:cTn>
                              </p:par>
                              <p:par>
                                <p:cTn id="71" presetID="49" presetClass="entr" presetSubtype="0" decel="100000" fill="hold" nodeType="withEffect">
                                  <p:stCondLst>
                                    <p:cond delay="3000"/>
                                  </p:stCondLst>
                                  <p:childTnLst>
                                    <p:set>
                                      <p:cBhvr>
                                        <p:cTn id="72" dur="1" fill="hold">
                                          <p:stCondLst>
                                            <p:cond delay="0"/>
                                          </p:stCondLst>
                                        </p:cTn>
                                        <p:tgtEl>
                                          <p:spTgt spid="24"/>
                                        </p:tgtEl>
                                        <p:attrNameLst>
                                          <p:attrName>style.visibility</p:attrName>
                                        </p:attrNameLst>
                                      </p:cBhvr>
                                      <p:to>
                                        <p:strVal val="visible"/>
                                      </p:to>
                                    </p:set>
                                    <p:anim calcmode="lin" valueType="num">
                                      <p:cBhvr>
                                        <p:cTn id="73" dur="700" fill="hold"/>
                                        <p:tgtEl>
                                          <p:spTgt spid="24"/>
                                        </p:tgtEl>
                                        <p:attrNameLst>
                                          <p:attrName>ppt_w</p:attrName>
                                        </p:attrNameLst>
                                      </p:cBhvr>
                                      <p:tavLst>
                                        <p:tav tm="0">
                                          <p:val>
                                            <p:fltVal val="0"/>
                                          </p:val>
                                        </p:tav>
                                        <p:tav tm="100000">
                                          <p:val>
                                            <p:strVal val="#ppt_w"/>
                                          </p:val>
                                        </p:tav>
                                      </p:tavLst>
                                    </p:anim>
                                    <p:anim calcmode="lin" valueType="num">
                                      <p:cBhvr>
                                        <p:cTn id="74" dur="700" fill="hold"/>
                                        <p:tgtEl>
                                          <p:spTgt spid="24"/>
                                        </p:tgtEl>
                                        <p:attrNameLst>
                                          <p:attrName>ppt_h</p:attrName>
                                        </p:attrNameLst>
                                      </p:cBhvr>
                                      <p:tavLst>
                                        <p:tav tm="0">
                                          <p:val>
                                            <p:fltVal val="0"/>
                                          </p:val>
                                        </p:tav>
                                        <p:tav tm="100000">
                                          <p:val>
                                            <p:strVal val="#ppt_h"/>
                                          </p:val>
                                        </p:tav>
                                      </p:tavLst>
                                    </p:anim>
                                    <p:anim calcmode="lin" valueType="num">
                                      <p:cBhvr>
                                        <p:cTn id="75" dur="700" fill="hold"/>
                                        <p:tgtEl>
                                          <p:spTgt spid="24"/>
                                        </p:tgtEl>
                                        <p:attrNameLst>
                                          <p:attrName>style.rotation</p:attrName>
                                        </p:attrNameLst>
                                      </p:cBhvr>
                                      <p:tavLst>
                                        <p:tav tm="0">
                                          <p:val>
                                            <p:fltVal val="360"/>
                                          </p:val>
                                        </p:tav>
                                        <p:tav tm="100000">
                                          <p:val>
                                            <p:fltVal val="0"/>
                                          </p:val>
                                        </p:tav>
                                      </p:tavLst>
                                    </p:anim>
                                    <p:animEffect transition="in" filter="fade">
                                      <p:cBhvr>
                                        <p:cTn id="76" dur="700"/>
                                        <p:tgtEl>
                                          <p:spTgt spid="24"/>
                                        </p:tgtEl>
                                      </p:cBhvr>
                                    </p:animEffect>
                                  </p:childTnLst>
                                </p:cTn>
                              </p:par>
                              <p:par>
                                <p:cTn id="77" presetID="2" presetClass="entr" presetSubtype="2" decel="100000" fill="hold" grpId="0" nodeType="withEffect">
                                  <p:stCondLst>
                                    <p:cond delay="270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700" fill="hold"/>
                                        <p:tgtEl>
                                          <p:spTgt spid="12"/>
                                        </p:tgtEl>
                                        <p:attrNameLst>
                                          <p:attrName>ppt_x</p:attrName>
                                        </p:attrNameLst>
                                      </p:cBhvr>
                                      <p:tavLst>
                                        <p:tav tm="0">
                                          <p:val>
                                            <p:strVal val="1+#ppt_w/2"/>
                                          </p:val>
                                        </p:tav>
                                        <p:tav tm="100000">
                                          <p:val>
                                            <p:strVal val="#ppt_x"/>
                                          </p:val>
                                        </p:tav>
                                      </p:tavLst>
                                    </p:anim>
                                    <p:anim calcmode="lin" valueType="num">
                                      <p:cBhvr additive="base">
                                        <p:cTn id="80" dur="700" fill="hold"/>
                                        <p:tgtEl>
                                          <p:spTgt spid="12"/>
                                        </p:tgtEl>
                                        <p:attrNameLst>
                                          <p:attrName>ppt_y</p:attrName>
                                        </p:attrNameLst>
                                      </p:cBhvr>
                                      <p:tavLst>
                                        <p:tav tm="0">
                                          <p:val>
                                            <p:strVal val="#ppt_y"/>
                                          </p:val>
                                        </p:tav>
                                        <p:tav tm="100000">
                                          <p:val>
                                            <p:strVal val="#ppt_y"/>
                                          </p:val>
                                        </p:tav>
                                      </p:tavLst>
                                    </p:anim>
                                  </p:childTnLst>
                                </p:cTn>
                              </p:par>
                              <p:par>
                                <p:cTn id="81" presetID="2" presetClass="entr" presetSubtype="2" decel="100000" fill="hold" grpId="0" nodeType="withEffect">
                                  <p:stCondLst>
                                    <p:cond delay="270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700" fill="hold"/>
                                        <p:tgtEl>
                                          <p:spTgt spid="14"/>
                                        </p:tgtEl>
                                        <p:attrNameLst>
                                          <p:attrName>ppt_x</p:attrName>
                                        </p:attrNameLst>
                                      </p:cBhvr>
                                      <p:tavLst>
                                        <p:tav tm="0">
                                          <p:val>
                                            <p:strVal val="1+#ppt_w/2"/>
                                          </p:val>
                                        </p:tav>
                                        <p:tav tm="100000">
                                          <p:val>
                                            <p:strVal val="#ppt_x"/>
                                          </p:val>
                                        </p:tav>
                                      </p:tavLst>
                                    </p:anim>
                                    <p:anim calcmode="lin" valueType="num">
                                      <p:cBhvr additive="base">
                                        <p:cTn id="84" dur="7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P spid="14" grpId="0"/>
      <p:bldP spid="15" grpId="0" animBg="1"/>
      <p:bldP spid="16" grpId="0" animBg="1"/>
      <p:bldP spid="17" grpId="0"/>
      <p:bldP spid="18" grpId="0" animBg="1"/>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6089650" y="1914525"/>
            <a:ext cx="1558925" cy="4660901"/>
            <a:chOff x="6089650" y="1914525"/>
            <a:chExt cx="1558925" cy="4660901"/>
          </a:xfrm>
        </p:grpSpPr>
        <p:sp>
          <p:nvSpPr>
            <p:cNvPr id="15" name="Freeform 14"/>
            <p:cNvSpPr>
              <a:spLocks/>
            </p:cNvSpPr>
            <p:nvPr/>
          </p:nvSpPr>
          <p:spPr bwMode="auto">
            <a:xfrm>
              <a:off x="7038975" y="4446588"/>
              <a:ext cx="560387" cy="1704975"/>
            </a:xfrm>
            <a:custGeom>
              <a:avLst/>
              <a:gdLst>
                <a:gd name="T0" fmla="*/ 147 w 147"/>
                <a:gd name="T1" fmla="*/ 0 h 447"/>
                <a:gd name="T2" fmla="*/ 124 w 147"/>
                <a:gd name="T3" fmla="*/ 183 h 447"/>
                <a:gd name="T4" fmla="*/ 121 w 147"/>
                <a:gd name="T5" fmla="*/ 336 h 447"/>
                <a:gd name="T6" fmla="*/ 104 w 147"/>
                <a:gd name="T7" fmla="*/ 439 h 447"/>
                <a:gd name="T8" fmla="*/ 54 w 147"/>
                <a:gd name="T9" fmla="*/ 437 h 447"/>
                <a:gd name="T10" fmla="*/ 32 w 147"/>
                <a:gd name="T11" fmla="*/ 392 h 447"/>
                <a:gd name="T12" fmla="*/ 26 w 147"/>
                <a:gd name="T13" fmla="*/ 238 h 447"/>
                <a:gd name="T14" fmla="*/ 0 w 147"/>
                <a:gd name="T15" fmla="*/ 100 h 447"/>
                <a:gd name="T16" fmla="*/ 15 w 147"/>
                <a:gd name="T17" fmla="*/ 58 h 447"/>
                <a:gd name="T18" fmla="*/ 42 w 147"/>
                <a:gd name="T19" fmla="*/ 51 h 447"/>
                <a:gd name="T20" fmla="*/ 147 w 147"/>
                <a:gd name="T2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447">
                  <a:moveTo>
                    <a:pt x="147" y="0"/>
                  </a:moveTo>
                  <a:cubicBezTo>
                    <a:pt x="135" y="52"/>
                    <a:pt x="125" y="129"/>
                    <a:pt x="124" y="183"/>
                  </a:cubicBezTo>
                  <a:cubicBezTo>
                    <a:pt x="122" y="234"/>
                    <a:pt x="125" y="285"/>
                    <a:pt x="121" y="336"/>
                  </a:cubicBezTo>
                  <a:cubicBezTo>
                    <a:pt x="118" y="371"/>
                    <a:pt x="112" y="405"/>
                    <a:pt x="104" y="439"/>
                  </a:cubicBezTo>
                  <a:cubicBezTo>
                    <a:pt x="88" y="446"/>
                    <a:pt x="69" y="447"/>
                    <a:pt x="54" y="437"/>
                  </a:cubicBezTo>
                  <a:cubicBezTo>
                    <a:pt x="40" y="427"/>
                    <a:pt x="31" y="410"/>
                    <a:pt x="32" y="392"/>
                  </a:cubicBezTo>
                  <a:cubicBezTo>
                    <a:pt x="35" y="343"/>
                    <a:pt x="36" y="286"/>
                    <a:pt x="26" y="238"/>
                  </a:cubicBezTo>
                  <a:cubicBezTo>
                    <a:pt x="16" y="190"/>
                    <a:pt x="0" y="149"/>
                    <a:pt x="0" y="100"/>
                  </a:cubicBezTo>
                  <a:cubicBezTo>
                    <a:pt x="0" y="84"/>
                    <a:pt x="2" y="66"/>
                    <a:pt x="15" y="58"/>
                  </a:cubicBezTo>
                  <a:cubicBezTo>
                    <a:pt x="23" y="53"/>
                    <a:pt x="32" y="52"/>
                    <a:pt x="42" y="51"/>
                  </a:cubicBezTo>
                  <a:cubicBezTo>
                    <a:pt x="77" y="48"/>
                    <a:pt x="115" y="15"/>
                    <a:pt x="147" y="0"/>
                  </a:cubicBezTo>
                  <a:close/>
                </a:path>
              </a:pathLst>
            </a:custGeom>
            <a:solidFill>
              <a:srgbClr val="2E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6" name="Freeform 15"/>
            <p:cNvSpPr>
              <a:spLocks/>
            </p:cNvSpPr>
            <p:nvPr/>
          </p:nvSpPr>
          <p:spPr bwMode="auto">
            <a:xfrm>
              <a:off x="6946900" y="5846763"/>
              <a:ext cx="492125" cy="457200"/>
            </a:xfrm>
            <a:custGeom>
              <a:avLst/>
              <a:gdLst>
                <a:gd name="T0" fmla="*/ 30 w 129"/>
                <a:gd name="T1" fmla="*/ 76 h 120"/>
                <a:gd name="T2" fmla="*/ 65 w 129"/>
                <a:gd name="T3" fmla="*/ 98 h 120"/>
                <a:gd name="T4" fmla="*/ 82 w 129"/>
                <a:gd name="T5" fmla="*/ 114 h 120"/>
                <a:gd name="T6" fmla="*/ 113 w 129"/>
                <a:gd name="T7" fmla="*/ 117 h 120"/>
                <a:gd name="T8" fmla="*/ 129 w 129"/>
                <a:gd name="T9" fmla="*/ 108 h 120"/>
                <a:gd name="T10" fmla="*/ 129 w 129"/>
                <a:gd name="T11" fmla="*/ 74 h 120"/>
                <a:gd name="T12" fmla="*/ 126 w 129"/>
                <a:gd name="T13" fmla="*/ 74 h 120"/>
                <a:gd name="T14" fmla="*/ 78 w 129"/>
                <a:gd name="T15" fmla="*/ 70 h 120"/>
                <a:gd name="T16" fmla="*/ 56 w 129"/>
                <a:gd name="T17" fmla="*/ 25 h 120"/>
                <a:gd name="T18" fmla="*/ 57 w 129"/>
                <a:gd name="T19" fmla="*/ 17 h 120"/>
                <a:gd name="T20" fmla="*/ 12 w 129"/>
                <a:gd name="T21" fmla="*/ 1 h 120"/>
                <a:gd name="T22" fmla="*/ 6 w 129"/>
                <a:gd name="T23" fmla="*/ 1 h 120"/>
                <a:gd name="T24" fmla="*/ 2 w 129"/>
                <a:gd name="T25" fmla="*/ 6 h 120"/>
                <a:gd name="T26" fmla="*/ 4 w 129"/>
                <a:gd name="T27" fmla="*/ 37 h 120"/>
                <a:gd name="T28" fmla="*/ 4 w 129"/>
                <a:gd name="T29" fmla="*/ 40 h 120"/>
                <a:gd name="T30" fmla="*/ 30 w 129"/>
                <a:gd name="T3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0">
                  <a:moveTo>
                    <a:pt x="30" y="76"/>
                  </a:moveTo>
                  <a:cubicBezTo>
                    <a:pt x="41" y="84"/>
                    <a:pt x="54" y="89"/>
                    <a:pt x="65" y="98"/>
                  </a:cubicBezTo>
                  <a:cubicBezTo>
                    <a:pt x="71" y="103"/>
                    <a:pt x="75" y="110"/>
                    <a:pt x="82" y="114"/>
                  </a:cubicBezTo>
                  <a:cubicBezTo>
                    <a:pt x="91" y="120"/>
                    <a:pt x="103" y="120"/>
                    <a:pt x="113" y="117"/>
                  </a:cubicBezTo>
                  <a:cubicBezTo>
                    <a:pt x="119" y="115"/>
                    <a:pt x="124" y="112"/>
                    <a:pt x="129" y="108"/>
                  </a:cubicBezTo>
                  <a:cubicBezTo>
                    <a:pt x="129" y="74"/>
                    <a:pt x="129" y="74"/>
                    <a:pt x="129" y="74"/>
                  </a:cubicBezTo>
                  <a:cubicBezTo>
                    <a:pt x="128" y="74"/>
                    <a:pt x="127" y="74"/>
                    <a:pt x="126" y="74"/>
                  </a:cubicBezTo>
                  <a:cubicBezTo>
                    <a:pt x="111" y="79"/>
                    <a:pt x="92" y="79"/>
                    <a:pt x="78" y="70"/>
                  </a:cubicBezTo>
                  <a:cubicBezTo>
                    <a:pt x="64" y="60"/>
                    <a:pt x="55" y="43"/>
                    <a:pt x="56" y="25"/>
                  </a:cubicBezTo>
                  <a:cubicBezTo>
                    <a:pt x="56" y="23"/>
                    <a:pt x="56" y="20"/>
                    <a:pt x="57" y="17"/>
                  </a:cubicBezTo>
                  <a:cubicBezTo>
                    <a:pt x="42" y="10"/>
                    <a:pt x="27" y="5"/>
                    <a:pt x="12" y="1"/>
                  </a:cubicBezTo>
                  <a:cubicBezTo>
                    <a:pt x="10" y="0"/>
                    <a:pt x="8" y="0"/>
                    <a:pt x="6" y="1"/>
                  </a:cubicBezTo>
                  <a:cubicBezTo>
                    <a:pt x="4" y="1"/>
                    <a:pt x="3" y="4"/>
                    <a:pt x="2" y="6"/>
                  </a:cubicBezTo>
                  <a:cubicBezTo>
                    <a:pt x="0" y="16"/>
                    <a:pt x="2" y="27"/>
                    <a:pt x="4" y="37"/>
                  </a:cubicBezTo>
                  <a:cubicBezTo>
                    <a:pt x="4" y="38"/>
                    <a:pt x="4" y="39"/>
                    <a:pt x="4" y="40"/>
                  </a:cubicBezTo>
                  <a:cubicBezTo>
                    <a:pt x="10" y="54"/>
                    <a:pt x="18" y="67"/>
                    <a:pt x="30" y="7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7" name="Freeform 16"/>
            <p:cNvSpPr>
              <a:spLocks/>
            </p:cNvSpPr>
            <p:nvPr/>
          </p:nvSpPr>
          <p:spPr bwMode="auto">
            <a:xfrm>
              <a:off x="6962775" y="5999163"/>
              <a:ext cx="479425" cy="374650"/>
            </a:xfrm>
            <a:custGeom>
              <a:avLst/>
              <a:gdLst>
                <a:gd name="T0" fmla="*/ 125 w 126"/>
                <a:gd name="T1" fmla="*/ 68 h 98"/>
                <a:gd name="T2" fmla="*/ 109 w 126"/>
                <a:gd name="T3" fmla="*/ 77 h 98"/>
                <a:gd name="T4" fmla="*/ 78 w 126"/>
                <a:gd name="T5" fmla="*/ 74 h 98"/>
                <a:gd name="T6" fmla="*/ 61 w 126"/>
                <a:gd name="T7" fmla="*/ 58 h 98"/>
                <a:gd name="T8" fmla="*/ 26 w 126"/>
                <a:gd name="T9" fmla="*/ 36 h 98"/>
                <a:gd name="T10" fmla="*/ 0 w 126"/>
                <a:gd name="T11" fmla="*/ 0 h 98"/>
                <a:gd name="T12" fmla="*/ 14 w 126"/>
                <a:gd name="T13" fmla="*/ 36 h 98"/>
                <a:gd name="T14" fmla="*/ 47 w 126"/>
                <a:gd name="T15" fmla="*/ 57 h 98"/>
                <a:gd name="T16" fmla="*/ 57 w 126"/>
                <a:gd name="T17" fmla="*/ 66 h 98"/>
                <a:gd name="T18" fmla="*/ 61 w 126"/>
                <a:gd name="T19" fmla="*/ 75 h 98"/>
                <a:gd name="T20" fmla="*/ 73 w 126"/>
                <a:gd name="T21" fmla="*/ 89 h 98"/>
                <a:gd name="T22" fmla="*/ 114 w 126"/>
                <a:gd name="T23" fmla="*/ 93 h 98"/>
                <a:gd name="T24" fmla="*/ 122 w 126"/>
                <a:gd name="T25" fmla="*/ 87 h 98"/>
                <a:gd name="T26" fmla="*/ 125 w 126"/>
                <a:gd name="T27" fmla="*/ 78 h 98"/>
                <a:gd name="T28" fmla="*/ 125 w 126"/>
                <a:gd name="T29"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98">
                  <a:moveTo>
                    <a:pt x="125" y="68"/>
                  </a:moveTo>
                  <a:cubicBezTo>
                    <a:pt x="120" y="72"/>
                    <a:pt x="115" y="75"/>
                    <a:pt x="109" y="77"/>
                  </a:cubicBezTo>
                  <a:cubicBezTo>
                    <a:pt x="99" y="80"/>
                    <a:pt x="87" y="80"/>
                    <a:pt x="78" y="74"/>
                  </a:cubicBezTo>
                  <a:cubicBezTo>
                    <a:pt x="71" y="70"/>
                    <a:pt x="67" y="63"/>
                    <a:pt x="61" y="58"/>
                  </a:cubicBezTo>
                  <a:cubicBezTo>
                    <a:pt x="50" y="49"/>
                    <a:pt x="37" y="44"/>
                    <a:pt x="26" y="36"/>
                  </a:cubicBezTo>
                  <a:cubicBezTo>
                    <a:pt x="14" y="27"/>
                    <a:pt x="6" y="14"/>
                    <a:pt x="0" y="0"/>
                  </a:cubicBezTo>
                  <a:cubicBezTo>
                    <a:pt x="3" y="13"/>
                    <a:pt x="6" y="26"/>
                    <a:pt x="14" y="36"/>
                  </a:cubicBezTo>
                  <a:cubicBezTo>
                    <a:pt x="23" y="45"/>
                    <a:pt x="36" y="50"/>
                    <a:pt x="47" y="57"/>
                  </a:cubicBezTo>
                  <a:cubicBezTo>
                    <a:pt x="51" y="59"/>
                    <a:pt x="55" y="62"/>
                    <a:pt x="57" y="66"/>
                  </a:cubicBezTo>
                  <a:cubicBezTo>
                    <a:pt x="59" y="69"/>
                    <a:pt x="59" y="72"/>
                    <a:pt x="61" y="75"/>
                  </a:cubicBezTo>
                  <a:cubicBezTo>
                    <a:pt x="63" y="81"/>
                    <a:pt x="68" y="86"/>
                    <a:pt x="73" y="89"/>
                  </a:cubicBezTo>
                  <a:cubicBezTo>
                    <a:pt x="85" y="97"/>
                    <a:pt x="101" y="98"/>
                    <a:pt x="114" y="93"/>
                  </a:cubicBezTo>
                  <a:cubicBezTo>
                    <a:pt x="117" y="91"/>
                    <a:pt x="120" y="90"/>
                    <a:pt x="122" y="87"/>
                  </a:cubicBezTo>
                  <a:cubicBezTo>
                    <a:pt x="124" y="85"/>
                    <a:pt x="126" y="81"/>
                    <a:pt x="125" y="78"/>
                  </a:cubicBezTo>
                  <a:lnTo>
                    <a:pt x="125" y="68"/>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8" name="Freeform 17"/>
            <p:cNvSpPr>
              <a:spLocks/>
            </p:cNvSpPr>
            <p:nvPr/>
          </p:nvSpPr>
          <p:spPr bwMode="auto">
            <a:xfrm>
              <a:off x="6573838" y="4519613"/>
              <a:ext cx="658812" cy="1865313"/>
            </a:xfrm>
            <a:custGeom>
              <a:avLst/>
              <a:gdLst>
                <a:gd name="T0" fmla="*/ 40 w 173"/>
                <a:gd name="T1" fmla="*/ 0 h 489"/>
                <a:gd name="T2" fmla="*/ 8 w 173"/>
                <a:gd name="T3" fmla="*/ 224 h 489"/>
                <a:gd name="T4" fmla="*/ 0 w 173"/>
                <a:gd name="T5" fmla="*/ 452 h 489"/>
                <a:gd name="T6" fmla="*/ 96 w 173"/>
                <a:gd name="T7" fmla="*/ 480 h 489"/>
                <a:gd name="T8" fmla="*/ 123 w 173"/>
                <a:gd name="T9" fmla="*/ 191 h 489"/>
                <a:gd name="T10" fmla="*/ 166 w 173"/>
                <a:gd name="T11" fmla="*/ 52 h 489"/>
                <a:gd name="T12" fmla="*/ 167 w 173"/>
                <a:gd name="T13" fmla="*/ 32 h 489"/>
                <a:gd name="T14" fmla="*/ 160 w 173"/>
                <a:gd name="T15" fmla="*/ 29 h 489"/>
                <a:gd name="T16" fmla="*/ 40 w 173"/>
                <a:gd name="T1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489">
                  <a:moveTo>
                    <a:pt x="40" y="0"/>
                  </a:moveTo>
                  <a:cubicBezTo>
                    <a:pt x="12" y="71"/>
                    <a:pt x="8" y="148"/>
                    <a:pt x="8" y="224"/>
                  </a:cubicBezTo>
                  <a:cubicBezTo>
                    <a:pt x="9" y="301"/>
                    <a:pt x="13" y="377"/>
                    <a:pt x="0" y="452"/>
                  </a:cubicBezTo>
                  <a:cubicBezTo>
                    <a:pt x="24" y="478"/>
                    <a:pt x="61" y="489"/>
                    <a:pt x="96" y="480"/>
                  </a:cubicBezTo>
                  <a:cubicBezTo>
                    <a:pt x="129" y="389"/>
                    <a:pt x="109" y="287"/>
                    <a:pt x="123" y="191"/>
                  </a:cubicBezTo>
                  <a:cubicBezTo>
                    <a:pt x="130" y="143"/>
                    <a:pt x="144" y="96"/>
                    <a:pt x="166" y="52"/>
                  </a:cubicBezTo>
                  <a:cubicBezTo>
                    <a:pt x="170" y="46"/>
                    <a:pt x="173" y="37"/>
                    <a:pt x="167" y="32"/>
                  </a:cubicBezTo>
                  <a:cubicBezTo>
                    <a:pt x="165" y="30"/>
                    <a:pt x="162" y="29"/>
                    <a:pt x="160" y="29"/>
                  </a:cubicBezTo>
                  <a:cubicBezTo>
                    <a:pt x="120" y="19"/>
                    <a:pt x="80" y="9"/>
                    <a:pt x="40" y="0"/>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19" name="Freeform 18"/>
            <p:cNvSpPr>
              <a:spLocks/>
            </p:cNvSpPr>
            <p:nvPr/>
          </p:nvSpPr>
          <p:spPr bwMode="auto">
            <a:xfrm>
              <a:off x="6184900" y="6246813"/>
              <a:ext cx="758825" cy="279400"/>
            </a:xfrm>
            <a:custGeom>
              <a:avLst/>
              <a:gdLst>
                <a:gd name="T0" fmla="*/ 57 w 199"/>
                <a:gd name="T1" fmla="*/ 67 h 73"/>
                <a:gd name="T2" fmla="*/ 136 w 199"/>
                <a:gd name="T3" fmla="*/ 72 h 73"/>
                <a:gd name="T4" fmla="*/ 177 w 199"/>
                <a:gd name="T5" fmla="*/ 68 h 73"/>
                <a:gd name="T6" fmla="*/ 198 w 199"/>
                <a:gd name="T7" fmla="*/ 61 h 73"/>
                <a:gd name="T8" fmla="*/ 198 w 199"/>
                <a:gd name="T9" fmla="*/ 44 h 73"/>
                <a:gd name="T10" fmla="*/ 194 w 199"/>
                <a:gd name="T11" fmla="*/ 28 h 73"/>
                <a:gd name="T12" fmla="*/ 102 w 199"/>
                <a:gd name="T13" fmla="*/ 0 h 73"/>
                <a:gd name="T14" fmla="*/ 36 w 199"/>
                <a:gd name="T15" fmla="*/ 3 h 73"/>
                <a:gd name="T16" fmla="*/ 17 w 199"/>
                <a:gd name="T17" fmla="*/ 6 h 73"/>
                <a:gd name="T18" fmla="*/ 5 w 199"/>
                <a:gd name="T19" fmla="*/ 17 h 73"/>
                <a:gd name="T20" fmla="*/ 0 w 199"/>
                <a:gd name="T21" fmla="*/ 28 h 73"/>
                <a:gd name="T22" fmla="*/ 57 w 199"/>
                <a:gd name="T23"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73">
                  <a:moveTo>
                    <a:pt x="57" y="67"/>
                  </a:moveTo>
                  <a:cubicBezTo>
                    <a:pt x="83" y="73"/>
                    <a:pt x="110" y="73"/>
                    <a:pt x="136" y="72"/>
                  </a:cubicBezTo>
                  <a:cubicBezTo>
                    <a:pt x="150" y="71"/>
                    <a:pt x="164" y="71"/>
                    <a:pt x="177" y="68"/>
                  </a:cubicBezTo>
                  <a:cubicBezTo>
                    <a:pt x="184" y="66"/>
                    <a:pt x="192" y="64"/>
                    <a:pt x="198" y="61"/>
                  </a:cubicBezTo>
                  <a:cubicBezTo>
                    <a:pt x="199" y="55"/>
                    <a:pt x="199" y="50"/>
                    <a:pt x="198" y="44"/>
                  </a:cubicBezTo>
                  <a:cubicBezTo>
                    <a:pt x="198" y="39"/>
                    <a:pt x="197" y="33"/>
                    <a:pt x="194" y="28"/>
                  </a:cubicBezTo>
                  <a:cubicBezTo>
                    <a:pt x="161" y="35"/>
                    <a:pt x="126" y="24"/>
                    <a:pt x="102" y="0"/>
                  </a:cubicBezTo>
                  <a:cubicBezTo>
                    <a:pt x="80" y="3"/>
                    <a:pt x="58" y="4"/>
                    <a:pt x="36" y="3"/>
                  </a:cubicBezTo>
                  <a:cubicBezTo>
                    <a:pt x="29" y="3"/>
                    <a:pt x="22" y="3"/>
                    <a:pt x="17" y="6"/>
                  </a:cubicBezTo>
                  <a:cubicBezTo>
                    <a:pt x="12" y="8"/>
                    <a:pt x="8" y="13"/>
                    <a:pt x="5" y="17"/>
                  </a:cubicBezTo>
                  <a:cubicBezTo>
                    <a:pt x="3" y="21"/>
                    <a:pt x="1" y="24"/>
                    <a:pt x="0" y="28"/>
                  </a:cubicBezTo>
                  <a:cubicBezTo>
                    <a:pt x="13" y="48"/>
                    <a:pt x="35" y="61"/>
                    <a:pt x="57" y="6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0" name="Freeform 19"/>
            <p:cNvSpPr>
              <a:spLocks/>
            </p:cNvSpPr>
            <p:nvPr/>
          </p:nvSpPr>
          <p:spPr bwMode="auto">
            <a:xfrm>
              <a:off x="6180138" y="6354763"/>
              <a:ext cx="758825" cy="220663"/>
            </a:xfrm>
            <a:custGeom>
              <a:avLst/>
              <a:gdLst>
                <a:gd name="T0" fmla="*/ 178 w 199"/>
                <a:gd name="T1" fmla="*/ 40 h 58"/>
                <a:gd name="T2" fmla="*/ 137 w 199"/>
                <a:gd name="T3" fmla="*/ 44 h 58"/>
                <a:gd name="T4" fmla="*/ 58 w 199"/>
                <a:gd name="T5" fmla="*/ 39 h 58"/>
                <a:gd name="T6" fmla="*/ 1 w 199"/>
                <a:gd name="T7" fmla="*/ 0 h 58"/>
                <a:gd name="T8" fmla="*/ 1 w 199"/>
                <a:gd name="T9" fmla="*/ 3 h 58"/>
                <a:gd name="T10" fmla="*/ 11 w 199"/>
                <a:gd name="T11" fmla="*/ 22 h 58"/>
                <a:gd name="T12" fmla="*/ 80 w 199"/>
                <a:gd name="T13" fmla="*/ 51 h 58"/>
                <a:gd name="T14" fmla="*/ 141 w 199"/>
                <a:gd name="T15" fmla="*/ 48 h 58"/>
                <a:gd name="T16" fmla="*/ 141 w 199"/>
                <a:gd name="T17" fmla="*/ 57 h 58"/>
                <a:gd name="T18" fmla="*/ 169 w 199"/>
                <a:gd name="T19" fmla="*/ 58 h 58"/>
                <a:gd name="T20" fmla="*/ 194 w 199"/>
                <a:gd name="T21" fmla="*/ 48 h 58"/>
                <a:gd name="T22" fmla="*/ 199 w 199"/>
                <a:gd name="T23" fmla="*/ 33 h 58"/>
                <a:gd name="T24" fmla="*/ 178 w 199"/>
                <a:gd name="T25"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58">
                  <a:moveTo>
                    <a:pt x="178" y="40"/>
                  </a:moveTo>
                  <a:cubicBezTo>
                    <a:pt x="165" y="43"/>
                    <a:pt x="151" y="43"/>
                    <a:pt x="137" y="44"/>
                  </a:cubicBezTo>
                  <a:cubicBezTo>
                    <a:pt x="111" y="45"/>
                    <a:pt x="84" y="45"/>
                    <a:pt x="58" y="39"/>
                  </a:cubicBezTo>
                  <a:cubicBezTo>
                    <a:pt x="36" y="33"/>
                    <a:pt x="14" y="20"/>
                    <a:pt x="1" y="0"/>
                  </a:cubicBezTo>
                  <a:cubicBezTo>
                    <a:pt x="1" y="1"/>
                    <a:pt x="1" y="2"/>
                    <a:pt x="1" y="3"/>
                  </a:cubicBezTo>
                  <a:cubicBezTo>
                    <a:pt x="0" y="10"/>
                    <a:pt x="5" y="17"/>
                    <a:pt x="11" y="22"/>
                  </a:cubicBezTo>
                  <a:cubicBezTo>
                    <a:pt x="29" y="40"/>
                    <a:pt x="54" y="50"/>
                    <a:pt x="80" y="51"/>
                  </a:cubicBezTo>
                  <a:cubicBezTo>
                    <a:pt x="100" y="52"/>
                    <a:pt x="121" y="47"/>
                    <a:pt x="141" y="48"/>
                  </a:cubicBezTo>
                  <a:cubicBezTo>
                    <a:pt x="141" y="57"/>
                    <a:pt x="141" y="57"/>
                    <a:pt x="141" y="57"/>
                  </a:cubicBezTo>
                  <a:cubicBezTo>
                    <a:pt x="150" y="57"/>
                    <a:pt x="160" y="58"/>
                    <a:pt x="169" y="58"/>
                  </a:cubicBezTo>
                  <a:cubicBezTo>
                    <a:pt x="178" y="58"/>
                    <a:pt x="188" y="55"/>
                    <a:pt x="194" y="48"/>
                  </a:cubicBezTo>
                  <a:cubicBezTo>
                    <a:pt x="197" y="44"/>
                    <a:pt x="199" y="38"/>
                    <a:pt x="199" y="33"/>
                  </a:cubicBezTo>
                  <a:cubicBezTo>
                    <a:pt x="193" y="36"/>
                    <a:pt x="185" y="38"/>
                    <a:pt x="178" y="4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1" name="Freeform 20"/>
            <p:cNvSpPr>
              <a:spLocks/>
            </p:cNvSpPr>
            <p:nvPr/>
          </p:nvSpPr>
          <p:spPr bwMode="auto">
            <a:xfrm>
              <a:off x="6664325" y="2554288"/>
              <a:ext cx="984250" cy="2174875"/>
            </a:xfrm>
            <a:custGeom>
              <a:avLst/>
              <a:gdLst>
                <a:gd name="T0" fmla="*/ 162 w 258"/>
                <a:gd name="T1" fmla="*/ 0 h 570"/>
                <a:gd name="T2" fmla="*/ 232 w 258"/>
                <a:gd name="T3" fmla="*/ 145 h 570"/>
                <a:gd name="T4" fmla="*/ 247 w 258"/>
                <a:gd name="T5" fmla="*/ 306 h 570"/>
                <a:gd name="T6" fmla="*/ 244 w 258"/>
                <a:gd name="T7" fmla="*/ 415 h 570"/>
                <a:gd name="T8" fmla="*/ 257 w 258"/>
                <a:gd name="T9" fmla="*/ 495 h 570"/>
                <a:gd name="T10" fmla="*/ 237 w 258"/>
                <a:gd name="T11" fmla="*/ 508 h 570"/>
                <a:gd name="T12" fmla="*/ 155 w 258"/>
                <a:gd name="T13" fmla="*/ 566 h 570"/>
                <a:gd name="T14" fmla="*/ 109 w 258"/>
                <a:gd name="T15" fmla="*/ 564 h 570"/>
                <a:gd name="T16" fmla="*/ 67 w 258"/>
                <a:gd name="T17" fmla="*/ 555 h 570"/>
                <a:gd name="T18" fmla="*/ 33 w 258"/>
                <a:gd name="T19" fmla="*/ 541 h 570"/>
                <a:gd name="T20" fmla="*/ 0 w 258"/>
                <a:gd name="T21" fmla="*/ 502 h 570"/>
                <a:gd name="T22" fmla="*/ 37 w 258"/>
                <a:gd name="T23" fmla="*/ 406 h 570"/>
                <a:gd name="T24" fmla="*/ 35 w 258"/>
                <a:gd name="T25" fmla="*/ 296 h 570"/>
                <a:gd name="T26" fmla="*/ 34 w 258"/>
                <a:gd name="T27" fmla="*/ 219 h 570"/>
                <a:gd name="T28" fmla="*/ 47 w 258"/>
                <a:gd name="T29" fmla="*/ 142 h 570"/>
                <a:gd name="T30" fmla="*/ 98 w 258"/>
                <a:gd name="T31" fmla="*/ 67 h 570"/>
                <a:gd name="T32" fmla="*/ 162 w 258"/>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8" h="570">
                  <a:moveTo>
                    <a:pt x="162" y="0"/>
                  </a:moveTo>
                  <a:cubicBezTo>
                    <a:pt x="196" y="42"/>
                    <a:pt x="219" y="92"/>
                    <a:pt x="232" y="145"/>
                  </a:cubicBezTo>
                  <a:cubicBezTo>
                    <a:pt x="246" y="197"/>
                    <a:pt x="250" y="252"/>
                    <a:pt x="247" y="306"/>
                  </a:cubicBezTo>
                  <a:cubicBezTo>
                    <a:pt x="246" y="342"/>
                    <a:pt x="244" y="378"/>
                    <a:pt x="244" y="415"/>
                  </a:cubicBezTo>
                  <a:cubicBezTo>
                    <a:pt x="244" y="433"/>
                    <a:pt x="258" y="488"/>
                    <a:pt x="257" y="495"/>
                  </a:cubicBezTo>
                  <a:cubicBezTo>
                    <a:pt x="255" y="501"/>
                    <a:pt x="241" y="503"/>
                    <a:pt x="237" y="508"/>
                  </a:cubicBezTo>
                  <a:cubicBezTo>
                    <a:pt x="229" y="517"/>
                    <a:pt x="176" y="561"/>
                    <a:pt x="155" y="566"/>
                  </a:cubicBezTo>
                  <a:cubicBezTo>
                    <a:pt x="140" y="570"/>
                    <a:pt x="124" y="567"/>
                    <a:pt x="109" y="564"/>
                  </a:cubicBezTo>
                  <a:cubicBezTo>
                    <a:pt x="95" y="561"/>
                    <a:pt x="81" y="559"/>
                    <a:pt x="67" y="555"/>
                  </a:cubicBezTo>
                  <a:cubicBezTo>
                    <a:pt x="55" y="552"/>
                    <a:pt x="43" y="548"/>
                    <a:pt x="33" y="541"/>
                  </a:cubicBezTo>
                  <a:cubicBezTo>
                    <a:pt x="22" y="534"/>
                    <a:pt x="3" y="514"/>
                    <a:pt x="0" y="502"/>
                  </a:cubicBezTo>
                  <a:cubicBezTo>
                    <a:pt x="16" y="469"/>
                    <a:pt x="35" y="442"/>
                    <a:pt x="37" y="406"/>
                  </a:cubicBezTo>
                  <a:cubicBezTo>
                    <a:pt x="40" y="369"/>
                    <a:pt x="37" y="333"/>
                    <a:pt x="35" y="296"/>
                  </a:cubicBezTo>
                  <a:cubicBezTo>
                    <a:pt x="34" y="270"/>
                    <a:pt x="35" y="246"/>
                    <a:pt x="34" y="219"/>
                  </a:cubicBezTo>
                  <a:cubicBezTo>
                    <a:pt x="34" y="193"/>
                    <a:pt x="36" y="166"/>
                    <a:pt x="47" y="142"/>
                  </a:cubicBezTo>
                  <a:cubicBezTo>
                    <a:pt x="60" y="115"/>
                    <a:pt x="77" y="89"/>
                    <a:pt x="98" y="67"/>
                  </a:cubicBezTo>
                  <a:cubicBezTo>
                    <a:pt x="118" y="44"/>
                    <a:pt x="142" y="22"/>
                    <a:pt x="162"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2" name="Freeform 21"/>
            <p:cNvSpPr>
              <a:spLocks/>
            </p:cNvSpPr>
            <p:nvPr/>
          </p:nvSpPr>
          <p:spPr bwMode="auto">
            <a:xfrm>
              <a:off x="6797675" y="2554288"/>
              <a:ext cx="541337" cy="722313"/>
            </a:xfrm>
            <a:custGeom>
              <a:avLst/>
              <a:gdLst>
                <a:gd name="T0" fmla="*/ 60 w 142"/>
                <a:gd name="T1" fmla="*/ 99 h 189"/>
                <a:gd name="T2" fmla="*/ 61 w 142"/>
                <a:gd name="T3" fmla="*/ 84 h 189"/>
                <a:gd name="T4" fmla="*/ 142 w 142"/>
                <a:gd name="T5" fmla="*/ 20 h 189"/>
                <a:gd name="T6" fmla="*/ 127 w 142"/>
                <a:gd name="T7" fmla="*/ 0 h 189"/>
                <a:gd name="T8" fmla="*/ 63 w 142"/>
                <a:gd name="T9" fmla="*/ 67 h 189"/>
                <a:gd name="T10" fmla="*/ 12 w 142"/>
                <a:gd name="T11" fmla="*/ 142 h 189"/>
                <a:gd name="T12" fmla="*/ 0 w 142"/>
                <a:gd name="T13" fmla="*/ 189 h 189"/>
                <a:gd name="T14" fmla="*/ 32 w 142"/>
                <a:gd name="T15" fmla="*/ 124 h 189"/>
                <a:gd name="T16" fmla="*/ 60 w 142"/>
                <a:gd name="T17" fmla="*/ 9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89">
                  <a:moveTo>
                    <a:pt x="60" y="99"/>
                  </a:moveTo>
                  <a:cubicBezTo>
                    <a:pt x="61" y="94"/>
                    <a:pt x="61" y="89"/>
                    <a:pt x="61" y="84"/>
                  </a:cubicBezTo>
                  <a:cubicBezTo>
                    <a:pt x="71" y="75"/>
                    <a:pt x="117" y="43"/>
                    <a:pt x="142" y="20"/>
                  </a:cubicBezTo>
                  <a:cubicBezTo>
                    <a:pt x="137" y="13"/>
                    <a:pt x="132" y="6"/>
                    <a:pt x="127" y="0"/>
                  </a:cubicBezTo>
                  <a:cubicBezTo>
                    <a:pt x="107" y="22"/>
                    <a:pt x="83" y="44"/>
                    <a:pt x="63" y="67"/>
                  </a:cubicBezTo>
                  <a:cubicBezTo>
                    <a:pt x="42" y="89"/>
                    <a:pt x="25" y="115"/>
                    <a:pt x="12" y="142"/>
                  </a:cubicBezTo>
                  <a:cubicBezTo>
                    <a:pt x="6" y="157"/>
                    <a:pt x="2" y="173"/>
                    <a:pt x="0" y="189"/>
                  </a:cubicBezTo>
                  <a:cubicBezTo>
                    <a:pt x="9" y="166"/>
                    <a:pt x="18" y="143"/>
                    <a:pt x="32" y="124"/>
                  </a:cubicBezTo>
                  <a:cubicBezTo>
                    <a:pt x="39" y="113"/>
                    <a:pt x="48" y="103"/>
                    <a:pt x="60" y="99"/>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3" name="Freeform 22"/>
            <p:cNvSpPr>
              <a:spLocks/>
            </p:cNvSpPr>
            <p:nvPr/>
          </p:nvSpPr>
          <p:spPr bwMode="auto">
            <a:xfrm>
              <a:off x="6981825" y="3016250"/>
              <a:ext cx="514350" cy="1476375"/>
            </a:xfrm>
            <a:custGeom>
              <a:avLst/>
              <a:gdLst>
                <a:gd name="T0" fmla="*/ 135 w 135"/>
                <a:gd name="T1" fmla="*/ 51 h 387"/>
                <a:gd name="T2" fmla="*/ 73 w 135"/>
                <a:gd name="T3" fmla="*/ 385 h 387"/>
                <a:gd name="T4" fmla="*/ 0 w 135"/>
                <a:gd name="T5" fmla="*/ 374 h 387"/>
                <a:gd name="T6" fmla="*/ 15 w 135"/>
                <a:gd name="T7" fmla="*/ 288 h 387"/>
                <a:gd name="T8" fmla="*/ 17 w 135"/>
                <a:gd name="T9" fmla="*/ 9 h 387"/>
                <a:gd name="T10" fmla="*/ 135 w 135"/>
                <a:gd name="T11" fmla="*/ 51 h 387"/>
              </a:gdLst>
              <a:ahLst/>
              <a:cxnLst>
                <a:cxn ang="0">
                  <a:pos x="T0" y="T1"/>
                </a:cxn>
                <a:cxn ang="0">
                  <a:pos x="T2" y="T3"/>
                </a:cxn>
                <a:cxn ang="0">
                  <a:pos x="T4" y="T5"/>
                </a:cxn>
                <a:cxn ang="0">
                  <a:pos x="T6" y="T7"/>
                </a:cxn>
                <a:cxn ang="0">
                  <a:pos x="T8" y="T9"/>
                </a:cxn>
                <a:cxn ang="0">
                  <a:pos x="T10" y="T11"/>
                </a:cxn>
              </a:cxnLst>
              <a:rect l="0" t="0" r="r" b="b"/>
              <a:pathLst>
                <a:path w="135" h="387">
                  <a:moveTo>
                    <a:pt x="135" y="51"/>
                  </a:moveTo>
                  <a:cubicBezTo>
                    <a:pt x="93" y="156"/>
                    <a:pt x="101" y="276"/>
                    <a:pt x="73" y="385"/>
                  </a:cubicBezTo>
                  <a:cubicBezTo>
                    <a:pt x="48" y="387"/>
                    <a:pt x="23" y="383"/>
                    <a:pt x="0" y="374"/>
                  </a:cubicBezTo>
                  <a:cubicBezTo>
                    <a:pt x="3" y="345"/>
                    <a:pt x="11" y="317"/>
                    <a:pt x="15" y="288"/>
                  </a:cubicBezTo>
                  <a:cubicBezTo>
                    <a:pt x="29" y="196"/>
                    <a:pt x="29" y="101"/>
                    <a:pt x="17" y="9"/>
                  </a:cubicBezTo>
                  <a:cubicBezTo>
                    <a:pt x="60" y="0"/>
                    <a:pt x="107" y="16"/>
                    <a:pt x="135" y="51"/>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4" name="Freeform 23"/>
            <p:cNvSpPr>
              <a:spLocks/>
            </p:cNvSpPr>
            <p:nvPr/>
          </p:nvSpPr>
          <p:spPr bwMode="auto">
            <a:xfrm>
              <a:off x="6778625" y="4987925"/>
              <a:ext cx="80962" cy="160338"/>
            </a:xfrm>
            <a:custGeom>
              <a:avLst/>
              <a:gdLst>
                <a:gd name="T0" fmla="*/ 0 w 51"/>
                <a:gd name="T1" fmla="*/ 0 h 101"/>
                <a:gd name="T2" fmla="*/ 0 w 51"/>
                <a:gd name="T3" fmla="*/ 29 h 101"/>
                <a:gd name="T4" fmla="*/ 0 w 51"/>
                <a:gd name="T5" fmla="*/ 72 h 101"/>
                <a:gd name="T6" fmla="*/ 51 w 51"/>
                <a:gd name="T7" fmla="*/ 101 h 101"/>
                <a:gd name="T8" fmla="*/ 51 w 51"/>
                <a:gd name="T9" fmla="*/ 65 h 101"/>
                <a:gd name="T10" fmla="*/ 51 w 51"/>
                <a:gd name="T11" fmla="*/ 32 h 101"/>
                <a:gd name="T12" fmla="*/ 0 w 5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1" h="101">
                  <a:moveTo>
                    <a:pt x="0" y="0"/>
                  </a:moveTo>
                  <a:lnTo>
                    <a:pt x="0" y="29"/>
                  </a:lnTo>
                  <a:lnTo>
                    <a:pt x="0" y="72"/>
                  </a:lnTo>
                  <a:lnTo>
                    <a:pt x="51" y="101"/>
                  </a:lnTo>
                  <a:lnTo>
                    <a:pt x="51" y="65"/>
                  </a:lnTo>
                  <a:lnTo>
                    <a:pt x="51" y="32"/>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5" name="Freeform 24"/>
            <p:cNvSpPr>
              <a:spLocks/>
            </p:cNvSpPr>
            <p:nvPr/>
          </p:nvSpPr>
          <p:spPr bwMode="auto">
            <a:xfrm>
              <a:off x="7126288" y="5191125"/>
              <a:ext cx="79375" cy="160338"/>
            </a:xfrm>
            <a:custGeom>
              <a:avLst/>
              <a:gdLst>
                <a:gd name="T0" fmla="*/ 0 w 50"/>
                <a:gd name="T1" fmla="*/ 0 h 101"/>
                <a:gd name="T2" fmla="*/ 0 w 50"/>
                <a:gd name="T3" fmla="*/ 33 h 101"/>
                <a:gd name="T4" fmla="*/ 0 w 50"/>
                <a:gd name="T5" fmla="*/ 69 h 101"/>
                <a:gd name="T6" fmla="*/ 50 w 50"/>
                <a:gd name="T7" fmla="*/ 101 h 101"/>
                <a:gd name="T8" fmla="*/ 50 w 50"/>
                <a:gd name="T9" fmla="*/ 57 h 101"/>
                <a:gd name="T10" fmla="*/ 50 w 50"/>
                <a:gd name="T11" fmla="*/ 29 h 101"/>
                <a:gd name="T12" fmla="*/ 0 w 50"/>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50" h="101">
                  <a:moveTo>
                    <a:pt x="0" y="0"/>
                  </a:moveTo>
                  <a:lnTo>
                    <a:pt x="0" y="33"/>
                  </a:lnTo>
                  <a:lnTo>
                    <a:pt x="0" y="69"/>
                  </a:lnTo>
                  <a:lnTo>
                    <a:pt x="50" y="101"/>
                  </a:lnTo>
                  <a:lnTo>
                    <a:pt x="50" y="57"/>
                  </a:lnTo>
                  <a:lnTo>
                    <a:pt x="50" y="29"/>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6" name="Freeform 25"/>
            <p:cNvSpPr>
              <a:spLocks/>
            </p:cNvSpPr>
            <p:nvPr/>
          </p:nvSpPr>
          <p:spPr bwMode="auto">
            <a:xfrm>
              <a:off x="6630988" y="4603750"/>
              <a:ext cx="723900" cy="728663"/>
            </a:xfrm>
            <a:custGeom>
              <a:avLst/>
              <a:gdLst>
                <a:gd name="T0" fmla="*/ 23 w 190"/>
                <a:gd name="T1" fmla="*/ 8 h 191"/>
                <a:gd name="T2" fmla="*/ 0 w 190"/>
                <a:gd name="T3" fmla="*/ 21 h 191"/>
                <a:gd name="T4" fmla="*/ 0 w 190"/>
                <a:gd name="T5" fmla="*/ 81 h 191"/>
                <a:gd name="T6" fmla="*/ 39 w 190"/>
                <a:gd name="T7" fmla="*/ 113 h 191"/>
                <a:gd name="T8" fmla="*/ 39 w 190"/>
                <a:gd name="T9" fmla="*/ 101 h 191"/>
                <a:gd name="T10" fmla="*/ 60 w 190"/>
                <a:gd name="T11" fmla="*/ 114 h 191"/>
                <a:gd name="T12" fmla="*/ 60 w 190"/>
                <a:gd name="T13" fmla="*/ 128 h 191"/>
                <a:gd name="T14" fmla="*/ 95 w 190"/>
                <a:gd name="T15" fmla="*/ 150 h 191"/>
                <a:gd name="T16" fmla="*/ 130 w 190"/>
                <a:gd name="T17" fmla="*/ 168 h 191"/>
                <a:gd name="T18" fmla="*/ 130 w 190"/>
                <a:gd name="T19" fmla="*/ 154 h 191"/>
                <a:gd name="T20" fmla="*/ 151 w 190"/>
                <a:gd name="T21" fmla="*/ 166 h 191"/>
                <a:gd name="T22" fmla="*/ 151 w 190"/>
                <a:gd name="T23" fmla="*/ 178 h 191"/>
                <a:gd name="T24" fmla="*/ 190 w 190"/>
                <a:gd name="T25" fmla="*/ 191 h 191"/>
                <a:gd name="T26" fmla="*/ 190 w 190"/>
                <a:gd name="T27" fmla="*/ 131 h 191"/>
                <a:gd name="T28" fmla="*/ 167 w 190"/>
                <a:gd name="T29" fmla="*/ 91 h 191"/>
                <a:gd name="T30" fmla="*/ 23 w 190"/>
                <a:gd name="T31" fmla="*/ 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191">
                  <a:moveTo>
                    <a:pt x="23" y="8"/>
                  </a:moveTo>
                  <a:cubicBezTo>
                    <a:pt x="10" y="0"/>
                    <a:pt x="0" y="6"/>
                    <a:pt x="0" y="21"/>
                  </a:cubicBezTo>
                  <a:cubicBezTo>
                    <a:pt x="0" y="81"/>
                    <a:pt x="0" y="81"/>
                    <a:pt x="0" y="81"/>
                  </a:cubicBezTo>
                  <a:cubicBezTo>
                    <a:pt x="12" y="92"/>
                    <a:pt x="25" y="103"/>
                    <a:pt x="39" y="113"/>
                  </a:cubicBezTo>
                  <a:cubicBezTo>
                    <a:pt x="39" y="101"/>
                    <a:pt x="39" y="101"/>
                    <a:pt x="39" y="101"/>
                  </a:cubicBezTo>
                  <a:cubicBezTo>
                    <a:pt x="60" y="114"/>
                    <a:pt x="60" y="114"/>
                    <a:pt x="60" y="114"/>
                  </a:cubicBezTo>
                  <a:cubicBezTo>
                    <a:pt x="60" y="128"/>
                    <a:pt x="60" y="128"/>
                    <a:pt x="60" y="128"/>
                  </a:cubicBezTo>
                  <a:cubicBezTo>
                    <a:pt x="71" y="136"/>
                    <a:pt x="83" y="143"/>
                    <a:pt x="95" y="150"/>
                  </a:cubicBezTo>
                  <a:cubicBezTo>
                    <a:pt x="107" y="157"/>
                    <a:pt x="118" y="163"/>
                    <a:pt x="130" y="168"/>
                  </a:cubicBezTo>
                  <a:cubicBezTo>
                    <a:pt x="130" y="154"/>
                    <a:pt x="130" y="154"/>
                    <a:pt x="130" y="154"/>
                  </a:cubicBezTo>
                  <a:cubicBezTo>
                    <a:pt x="151" y="166"/>
                    <a:pt x="151" y="166"/>
                    <a:pt x="151" y="166"/>
                  </a:cubicBezTo>
                  <a:cubicBezTo>
                    <a:pt x="151" y="178"/>
                    <a:pt x="151" y="178"/>
                    <a:pt x="151" y="178"/>
                  </a:cubicBezTo>
                  <a:cubicBezTo>
                    <a:pt x="165" y="183"/>
                    <a:pt x="178" y="188"/>
                    <a:pt x="190" y="191"/>
                  </a:cubicBezTo>
                  <a:cubicBezTo>
                    <a:pt x="190" y="131"/>
                    <a:pt x="190" y="131"/>
                    <a:pt x="190" y="131"/>
                  </a:cubicBezTo>
                  <a:cubicBezTo>
                    <a:pt x="190" y="116"/>
                    <a:pt x="180" y="98"/>
                    <a:pt x="167" y="91"/>
                  </a:cubicBezTo>
                  <a:lnTo>
                    <a:pt x="23" y="8"/>
                  </a:lnTo>
                  <a:close/>
                </a:path>
              </a:pathLst>
            </a:custGeom>
            <a:solidFill>
              <a:srgbClr val="754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7" name="Freeform 26"/>
            <p:cNvSpPr>
              <a:spLocks/>
            </p:cNvSpPr>
            <p:nvPr/>
          </p:nvSpPr>
          <p:spPr bwMode="auto">
            <a:xfrm>
              <a:off x="6626225" y="4911725"/>
              <a:ext cx="728662" cy="668338"/>
            </a:xfrm>
            <a:custGeom>
              <a:avLst/>
              <a:gdLst>
                <a:gd name="T0" fmla="*/ 191 w 191"/>
                <a:gd name="T1" fmla="*/ 110 h 175"/>
                <a:gd name="T2" fmla="*/ 152 w 191"/>
                <a:gd name="T3" fmla="*/ 97 h 175"/>
                <a:gd name="T4" fmla="*/ 152 w 191"/>
                <a:gd name="T5" fmla="*/ 115 h 175"/>
                <a:gd name="T6" fmla="*/ 131 w 191"/>
                <a:gd name="T7" fmla="*/ 102 h 175"/>
                <a:gd name="T8" fmla="*/ 131 w 191"/>
                <a:gd name="T9" fmla="*/ 87 h 175"/>
                <a:gd name="T10" fmla="*/ 96 w 191"/>
                <a:gd name="T11" fmla="*/ 69 h 175"/>
                <a:gd name="T12" fmla="*/ 61 w 191"/>
                <a:gd name="T13" fmla="*/ 47 h 175"/>
                <a:gd name="T14" fmla="*/ 61 w 191"/>
                <a:gd name="T15" fmla="*/ 62 h 175"/>
                <a:gd name="T16" fmla="*/ 40 w 191"/>
                <a:gd name="T17" fmla="*/ 50 h 175"/>
                <a:gd name="T18" fmla="*/ 40 w 191"/>
                <a:gd name="T19" fmla="*/ 32 h 175"/>
                <a:gd name="T20" fmla="*/ 1 w 191"/>
                <a:gd name="T21" fmla="*/ 0 h 175"/>
                <a:gd name="T22" fmla="*/ 1 w 191"/>
                <a:gd name="T23" fmla="*/ 44 h 175"/>
                <a:gd name="T24" fmla="*/ 24 w 191"/>
                <a:gd name="T25" fmla="*/ 84 h 175"/>
                <a:gd name="T26" fmla="*/ 168 w 191"/>
                <a:gd name="T27" fmla="*/ 167 h 175"/>
                <a:gd name="T28" fmla="*/ 191 w 191"/>
                <a:gd name="T29" fmla="*/ 154 h 175"/>
                <a:gd name="T30" fmla="*/ 191 w 191"/>
                <a:gd name="T31" fmla="*/ 11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1" h="175">
                  <a:moveTo>
                    <a:pt x="191" y="110"/>
                  </a:moveTo>
                  <a:cubicBezTo>
                    <a:pt x="179" y="107"/>
                    <a:pt x="166" y="102"/>
                    <a:pt x="152" y="97"/>
                  </a:cubicBezTo>
                  <a:cubicBezTo>
                    <a:pt x="152" y="115"/>
                    <a:pt x="152" y="115"/>
                    <a:pt x="152" y="115"/>
                  </a:cubicBezTo>
                  <a:cubicBezTo>
                    <a:pt x="131" y="102"/>
                    <a:pt x="131" y="102"/>
                    <a:pt x="131" y="102"/>
                  </a:cubicBezTo>
                  <a:cubicBezTo>
                    <a:pt x="131" y="87"/>
                    <a:pt x="131" y="87"/>
                    <a:pt x="131" y="87"/>
                  </a:cubicBezTo>
                  <a:cubicBezTo>
                    <a:pt x="119" y="82"/>
                    <a:pt x="108" y="76"/>
                    <a:pt x="96" y="69"/>
                  </a:cubicBezTo>
                  <a:cubicBezTo>
                    <a:pt x="84" y="62"/>
                    <a:pt x="72" y="55"/>
                    <a:pt x="61" y="47"/>
                  </a:cubicBezTo>
                  <a:cubicBezTo>
                    <a:pt x="61" y="62"/>
                    <a:pt x="61" y="62"/>
                    <a:pt x="61" y="62"/>
                  </a:cubicBezTo>
                  <a:cubicBezTo>
                    <a:pt x="40" y="50"/>
                    <a:pt x="40" y="50"/>
                    <a:pt x="40" y="50"/>
                  </a:cubicBezTo>
                  <a:cubicBezTo>
                    <a:pt x="40" y="32"/>
                    <a:pt x="40" y="32"/>
                    <a:pt x="40" y="32"/>
                  </a:cubicBezTo>
                  <a:cubicBezTo>
                    <a:pt x="26" y="22"/>
                    <a:pt x="13" y="11"/>
                    <a:pt x="1" y="0"/>
                  </a:cubicBezTo>
                  <a:cubicBezTo>
                    <a:pt x="1" y="44"/>
                    <a:pt x="1" y="44"/>
                    <a:pt x="1" y="44"/>
                  </a:cubicBezTo>
                  <a:cubicBezTo>
                    <a:pt x="0" y="59"/>
                    <a:pt x="11" y="77"/>
                    <a:pt x="24" y="84"/>
                  </a:cubicBezTo>
                  <a:cubicBezTo>
                    <a:pt x="168" y="167"/>
                    <a:pt x="168" y="167"/>
                    <a:pt x="168" y="167"/>
                  </a:cubicBezTo>
                  <a:cubicBezTo>
                    <a:pt x="180" y="175"/>
                    <a:pt x="191" y="169"/>
                    <a:pt x="191" y="154"/>
                  </a:cubicBezTo>
                  <a:lnTo>
                    <a:pt x="191" y="110"/>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8" name="Freeform 27"/>
            <p:cNvSpPr>
              <a:spLocks/>
            </p:cNvSpPr>
            <p:nvPr/>
          </p:nvSpPr>
          <p:spPr bwMode="auto">
            <a:xfrm>
              <a:off x="6656388" y="4527550"/>
              <a:ext cx="854075" cy="1028700"/>
            </a:xfrm>
            <a:custGeom>
              <a:avLst/>
              <a:gdLst>
                <a:gd name="T0" fmla="*/ 40 w 224"/>
                <a:gd name="T1" fmla="*/ 3 h 270"/>
                <a:gd name="T2" fmla="*/ 57 w 224"/>
                <a:gd name="T3" fmla="*/ 4 h 270"/>
                <a:gd name="T4" fmla="*/ 200 w 224"/>
                <a:gd name="T5" fmla="*/ 87 h 270"/>
                <a:gd name="T6" fmla="*/ 224 w 224"/>
                <a:gd name="T7" fmla="*/ 128 h 270"/>
                <a:gd name="T8" fmla="*/ 223 w 224"/>
                <a:gd name="T9" fmla="*/ 232 h 270"/>
                <a:gd name="T10" fmla="*/ 217 w 224"/>
                <a:gd name="T11" fmla="*/ 247 h 270"/>
                <a:gd name="T12" fmla="*/ 176 w 224"/>
                <a:gd name="T13" fmla="*/ 270 h 270"/>
                <a:gd name="T14" fmla="*/ 183 w 224"/>
                <a:gd name="T15" fmla="*/ 255 h 270"/>
                <a:gd name="T16" fmla="*/ 183 w 224"/>
                <a:gd name="T17" fmla="*/ 151 h 270"/>
                <a:gd name="T18" fmla="*/ 160 w 224"/>
                <a:gd name="T19" fmla="*/ 111 h 270"/>
                <a:gd name="T20" fmla="*/ 16 w 224"/>
                <a:gd name="T21" fmla="*/ 28 h 270"/>
                <a:gd name="T22" fmla="*/ 0 w 224"/>
                <a:gd name="T23" fmla="*/ 26 h 270"/>
                <a:gd name="T24" fmla="*/ 40 w 224"/>
                <a:gd name="T25" fmla="*/ 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 h="270">
                  <a:moveTo>
                    <a:pt x="40" y="3"/>
                  </a:moveTo>
                  <a:cubicBezTo>
                    <a:pt x="44" y="0"/>
                    <a:pt x="50" y="0"/>
                    <a:pt x="57" y="4"/>
                  </a:cubicBezTo>
                  <a:cubicBezTo>
                    <a:pt x="200" y="87"/>
                    <a:pt x="200" y="87"/>
                    <a:pt x="200" y="87"/>
                  </a:cubicBezTo>
                  <a:cubicBezTo>
                    <a:pt x="213" y="95"/>
                    <a:pt x="224" y="113"/>
                    <a:pt x="224" y="128"/>
                  </a:cubicBezTo>
                  <a:cubicBezTo>
                    <a:pt x="223" y="232"/>
                    <a:pt x="223" y="232"/>
                    <a:pt x="223" y="232"/>
                  </a:cubicBezTo>
                  <a:cubicBezTo>
                    <a:pt x="223" y="239"/>
                    <a:pt x="221" y="244"/>
                    <a:pt x="217" y="247"/>
                  </a:cubicBezTo>
                  <a:cubicBezTo>
                    <a:pt x="176" y="270"/>
                    <a:pt x="176" y="270"/>
                    <a:pt x="176" y="270"/>
                  </a:cubicBezTo>
                  <a:cubicBezTo>
                    <a:pt x="180" y="268"/>
                    <a:pt x="183" y="262"/>
                    <a:pt x="183" y="255"/>
                  </a:cubicBezTo>
                  <a:cubicBezTo>
                    <a:pt x="183" y="151"/>
                    <a:pt x="183" y="151"/>
                    <a:pt x="183" y="151"/>
                  </a:cubicBezTo>
                  <a:cubicBezTo>
                    <a:pt x="183" y="136"/>
                    <a:pt x="173" y="118"/>
                    <a:pt x="160" y="111"/>
                  </a:cubicBezTo>
                  <a:cubicBezTo>
                    <a:pt x="16" y="28"/>
                    <a:pt x="16" y="28"/>
                    <a:pt x="16" y="28"/>
                  </a:cubicBezTo>
                  <a:cubicBezTo>
                    <a:pt x="10" y="24"/>
                    <a:pt x="4" y="23"/>
                    <a:pt x="0" y="26"/>
                  </a:cubicBezTo>
                  <a:lnTo>
                    <a:pt x="40" y="3"/>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29" name="Freeform 28"/>
            <p:cNvSpPr>
              <a:spLocks/>
            </p:cNvSpPr>
            <p:nvPr/>
          </p:nvSpPr>
          <p:spPr bwMode="auto">
            <a:xfrm>
              <a:off x="6969125" y="4630738"/>
              <a:ext cx="65087" cy="101600"/>
            </a:xfrm>
            <a:custGeom>
              <a:avLst/>
              <a:gdLst>
                <a:gd name="T0" fmla="*/ 1 w 17"/>
                <a:gd name="T1" fmla="*/ 13 h 27"/>
                <a:gd name="T2" fmla="*/ 2 w 17"/>
                <a:gd name="T3" fmla="*/ 10 h 27"/>
                <a:gd name="T4" fmla="*/ 3 w 17"/>
                <a:gd name="T5" fmla="*/ 8 h 27"/>
                <a:gd name="T6" fmla="*/ 5 w 17"/>
                <a:gd name="T7" fmla="*/ 6 h 27"/>
                <a:gd name="T8" fmla="*/ 17 w 17"/>
                <a:gd name="T9" fmla="*/ 0 h 27"/>
                <a:gd name="T10" fmla="*/ 15 w 17"/>
                <a:gd name="T11" fmla="*/ 1 h 27"/>
                <a:gd name="T12" fmla="*/ 13 w 17"/>
                <a:gd name="T13" fmla="*/ 3 h 27"/>
                <a:gd name="T14" fmla="*/ 13 w 17"/>
                <a:gd name="T15" fmla="*/ 6 h 27"/>
                <a:gd name="T16" fmla="*/ 12 w 17"/>
                <a:gd name="T17" fmla="*/ 9 h 27"/>
                <a:gd name="T18" fmla="*/ 12 w 17"/>
                <a:gd name="T19" fmla="*/ 20 h 27"/>
                <a:gd name="T20" fmla="*/ 0 w 17"/>
                <a:gd name="T21" fmla="*/ 27 h 27"/>
                <a:gd name="T22" fmla="*/ 0 w 17"/>
                <a:gd name="T23" fmla="*/ 16 h 27"/>
                <a:gd name="T24" fmla="*/ 1 w 17"/>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7">
                  <a:moveTo>
                    <a:pt x="1" y="13"/>
                  </a:moveTo>
                  <a:cubicBezTo>
                    <a:pt x="1" y="12"/>
                    <a:pt x="1" y="11"/>
                    <a:pt x="2" y="10"/>
                  </a:cubicBezTo>
                  <a:cubicBezTo>
                    <a:pt x="2" y="9"/>
                    <a:pt x="2" y="9"/>
                    <a:pt x="3" y="8"/>
                  </a:cubicBezTo>
                  <a:cubicBezTo>
                    <a:pt x="4" y="7"/>
                    <a:pt x="4" y="7"/>
                    <a:pt x="5" y="6"/>
                  </a:cubicBezTo>
                  <a:cubicBezTo>
                    <a:pt x="9" y="4"/>
                    <a:pt x="13" y="2"/>
                    <a:pt x="17" y="0"/>
                  </a:cubicBezTo>
                  <a:cubicBezTo>
                    <a:pt x="16" y="0"/>
                    <a:pt x="15" y="1"/>
                    <a:pt x="15" y="1"/>
                  </a:cubicBezTo>
                  <a:cubicBezTo>
                    <a:pt x="14" y="2"/>
                    <a:pt x="14" y="3"/>
                    <a:pt x="13" y="3"/>
                  </a:cubicBezTo>
                  <a:cubicBezTo>
                    <a:pt x="13" y="4"/>
                    <a:pt x="13" y="5"/>
                    <a:pt x="13" y="6"/>
                  </a:cubicBezTo>
                  <a:cubicBezTo>
                    <a:pt x="12" y="7"/>
                    <a:pt x="12" y="8"/>
                    <a:pt x="12" y="9"/>
                  </a:cubicBezTo>
                  <a:cubicBezTo>
                    <a:pt x="12" y="20"/>
                    <a:pt x="12" y="20"/>
                    <a:pt x="12" y="20"/>
                  </a:cubicBezTo>
                  <a:cubicBezTo>
                    <a:pt x="0" y="27"/>
                    <a:pt x="0" y="27"/>
                    <a:pt x="0" y="27"/>
                  </a:cubicBezTo>
                  <a:cubicBezTo>
                    <a:pt x="0" y="16"/>
                    <a:pt x="0" y="16"/>
                    <a:pt x="0" y="16"/>
                  </a:cubicBezTo>
                  <a:cubicBezTo>
                    <a:pt x="0" y="15"/>
                    <a:pt x="1" y="14"/>
                    <a:pt x="1" y="13"/>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0" name="Freeform 29"/>
            <p:cNvSpPr>
              <a:spLocks/>
            </p:cNvSpPr>
            <p:nvPr/>
          </p:nvSpPr>
          <p:spPr bwMode="auto">
            <a:xfrm>
              <a:off x="6962775" y="4576763"/>
              <a:ext cx="269875" cy="282575"/>
            </a:xfrm>
            <a:custGeom>
              <a:avLst/>
              <a:gdLst>
                <a:gd name="T0" fmla="*/ 12 w 71"/>
                <a:gd name="T1" fmla="*/ 1 h 74"/>
                <a:gd name="T2" fmla="*/ 15 w 71"/>
                <a:gd name="T3" fmla="*/ 0 h 74"/>
                <a:gd name="T4" fmla="*/ 20 w 71"/>
                <a:gd name="T5" fmla="*/ 0 h 74"/>
                <a:gd name="T6" fmla="*/ 24 w 71"/>
                <a:gd name="T7" fmla="*/ 1 h 74"/>
                <a:gd name="T8" fmla="*/ 29 w 71"/>
                <a:gd name="T9" fmla="*/ 3 h 74"/>
                <a:gd name="T10" fmla="*/ 46 w 71"/>
                <a:gd name="T11" fmla="*/ 12 h 74"/>
                <a:gd name="T12" fmla="*/ 56 w 71"/>
                <a:gd name="T13" fmla="*/ 20 h 74"/>
                <a:gd name="T14" fmla="*/ 64 w 71"/>
                <a:gd name="T15" fmla="*/ 31 h 74"/>
                <a:gd name="T16" fmla="*/ 69 w 71"/>
                <a:gd name="T17" fmla="*/ 44 h 74"/>
                <a:gd name="T18" fmla="*/ 71 w 71"/>
                <a:gd name="T19" fmla="*/ 56 h 74"/>
                <a:gd name="T20" fmla="*/ 71 w 71"/>
                <a:gd name="T21" fmla="*/ 67 h 74"/>
                <a:gd name="T22" fmla="*/ 59 w 71"/>
                <a:gd name="T23" fmla="*/ 74 h 74"/>
                <a:gd name="T24" fmla="*/ 59 w 71"/>
                <a:gd name="T25" fmla="*/ 63 h 74"/>
                <a:gd name="T26" fmla="*/ 57 w 71"/>
                <a:gd name="T27" fmla="*/ 51 h 74"/>
                <a:gd name="T28" fmla="*/ 52 w 71"/>
                <a:gd name="T29" fmla="*/ 38 h 74"/>
                <a:gd name="T30" fmla="*/ 44 w 71"/>
                <a:gd name="T31" fmla="*/ 27 h 74"/>
                <a:gd name="T32" fmla="*/ 34 w 71"/>
                <a:gd name="T33" fmla="*/ 19 h 74"/>
                <a:gd name="T34" fmla="*/ 18 w 71"/>
                <a:gd name="T35" fmla="*/ 10 h 74"/>
                <a:gd name="T36" fmla="*/ 13 w 71"/>
                <a:gd name="T37" fmla="*/ 7 h 74"/>
                <a:gd name="T38" fmla="*/ 8 w 71"/>
                <a:gd name="T39" fmla="*/ 6 h 74"/>
                <a:gd name="T40" fmla="*/ 4 w 71"/>
                <a:gd name="T41" fmla="*/ 7 h 74"/>
                <a:gd name="T42" fmla="*/ 0 w 71"/>
                <a:gd name="T43" fmla="*/ 8 h 74"/>
                <a:gd name="T44" fmla="*/ 12 w 71"/>
                <a:gd name="T45"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74">
                  <a:moveTo>
                    <a:pt x="12" y="1"/>
                  </a:moveTo>
                  <a:cubicBezTo>
                    <a:pt x="13" y="1"/>
                    <a:pt x="14" y="0"/>
                    <a:pt x="15" y="0"/>
                  </a:cubicBezTo>
                  <a:cubicBezTo>
                    <a:pt x="17" y="0"/>
                    <a:pt x="18" y="0"/>
                    <a:pt x="20" y="0"/>
                  </a:cubicBezTo>
                  <a:cubicBezTo>
                    <a:pt x="21" y="0"/>
                    <a:pt x="23" y="0"/>
                    <a:pt x="24" y="1"/>
                  </a:cubicBezTo>
                  <a:cubicBezTo>
                    <a:pt x="26" y="1"/>
                    <a:pt x="28" y="2"/>
                    <a:pt x="29" y="3"/>
                  </a:cubicBezTo>
                  <a:cubicBezTo>
                    <a:pt x="46" y="12"/>
                    <a:pt x="46" y="12"/>
                    <a:pt x="46" y="12"/>
                  </a:cubicBezTo>
                  <a:cubicBezTo>
                    <a:pt x="49" y="14"/>
                    <a:pt x="52" y="17"/>
                    <a:pt x="56" y="20"/>
                  </a:cubicBezTo>
                  <a:cubicBezTo>
                    <a:pt x="59" y="24"/>
                    <a:pt x="61" y="27"/>
                    <a:pt x="64" y="31"/>
                  </a:cubicBezTo>
                  <a:cubicBezTo>
                    <a:pt x="66" y="35"/>
                    <a:pt x="68" y="39"/>
                    <a:pt x="69" y="44"/>
                  </a:cubicBezTo>
                  <a:cubicBezTo>
                    <a:pt x="70" y="48"/>
                    <a:pt x="71" y="52"/>
                    <a:pt x="71" y="56"/>
                  </a:cubicBezTo>
                  <a:cubicBezTo>
                    <a:pt x="71" y="67"/>
                    <a:pt x="71" y="67"/>
                    <a:pt x="71" y="67"/>
                  </a:cubicBezTo>
                  <a:cubicBezTo>
                    <a:pt x="59" y="74"/>
                    <a:pt x="59" y="74"/>
                    <a:pt x="59" y="74"/>
                  </a:cubicBezTo>
                  <a:cubicBezTo>
                    <a:pt x="59" y="63"/>
                    <a:pt x="59" y="63"/>
                    <a:pt x="59" y="63"/>
                  </a:cubicBezTo>
                  <a:cubicBezTo>
                    <a:pt x="59" y="59"/>
                    <a:pt x="59" y="55"/>
                    <a:pt x="57" y="51"/>
                  </a:cubicBezTo>
                  <a:cubicBezTo>
                    <a:pt x="56" y="46"/>
                    <a:pt x="54" y="42"/>
                    <a:pt x="52" y="38"/>
                  </a:cubicBezTo>
                  <a:cubicBezTo>
                    <a:pt x="50" y="34"/>
                    <a:pt x="47" y="30"/>
                    <a:pt x="44" y="27"/>
                  </a:cubicBezTo>
                  <a:cubicBezTo>
                    <a:pt x="41" y="24"/>
                    <a:pt x="37" y="21"/>
                    <a:pt x="34" y="19"/>
                  </a:cubicBezTo>
                  <a:cubicBezTo>
                    <a:pt x="18" y="10"/>
                    <a:pt x="18" y="10"/>
                    <a:pt x="18" y="10"/>
                  </a:cubicBezTo>
                  <a:cubicBezTo>
                    <a:pt x="16" y="9"/>
                    <a:pt x="14" y="8"/>
                    <a:pt x="13" y="7"/>
                  </a:cubicBezTo>
                  <a:cubicBezTo>
                    <a:pt x="11" y="7"/>
                    <a:pt x="9" y="7"/>
                    <a:pt x="8" y="6"/>
                  </a:cubicBezTo>
                  <a:cubicBezTo>
                    <a:pt x="6" y="6"/>
                    <a:pt x="5" y="6"/>
                    <a:pt x="4" y="7"/>
                  </a:cubicBezTo>
                  <a:cubicBezTo>
                    <a:pt x="2" y="7"/>
                    <a:pt x="1" y="7"/>
                    <a:pt x="0" y="8"/>
                  </a:cubicBezTo>
                  <a:lnTo>
                    <a:pt x="12" y="1"/>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1" name="Freeform 30"/>
            <p:cNvSpPr>
              <a:spLocks/>
            </p:cNvSpPr>
            <p:nvPr/>
          </p:nvSpPr>
          <p:spPr bwMode="auto">
            <a:xfrm>
              <a:off x="6931025" y="4598988"/>
              <a:ext cx="255587" cy="260350"/>
            </a:xfrm>
            <a:custGeom>
              <a:avLst/>
              <a:gdLst>
                <a:gd name="T0" fmla="*/ 26 w 67"/>
                <a:gd name="T1" fmla="*/ 4 h 68"/>
                <a:gd name="T2" fmla="*/ 16 w 67"/>
                <a:gd name="T3" fmla="*/ 0 h 68"/>
                <a:gd name="T4" fmla="*/ 8 w 67"/>
                <a:gd name="T5" fmla="*/ 2 h 68"/>
                <a:gd name="T6" fmla="*/ 2 w 67"/>
                <a:gd name="T7" fmla="*/ 8 h 68"/>
                <a:gd name="T8" fmla="*/ 0 w 67"/>
                <a:gd name="T9" fmla="*/ 18 h 68"/>
                <a:gd name="T10" fmla="*/ 0 w 67"/>
                <a:gd name="T11" fmla="*/ 29 h 68"/>
                <a:gd name="T12" fmla="*/ 10 w 67"/>
                <a:gd name="T13" fmla="*/ 35 h 68"/>
                <a:gd name="T14" fmla="*/ 10 w 67"/>
                <a:gd name="T15" fmla="*/ 24 h 68"/>
                <a:gd name="T16" fmla="*/ 12 w 67"/>
                <a:gd name="T17" fmla="*/ 18 h 68"/>
                <a:gd name="T18" fmla="*/ 15 w 67"/>
                <a:gd name="T19" fmla="*/ 14 h 68"/>
                <a:gd name="T20" fmla="*/ 20 w 67"/>
                <a:gd name="T21" fmla="*/ 13 h 68"/>
                <a:gd name="T22" fmla="*/ 26 w 67"/>
                <a:gd name="T23" fmla="*/ 15 h 68"/>
                <a:gd name="T24" fmla="*/ 42 w 67"/>
                <a:gd name="T25" fmla="*/ 25 h 68"/>
                <a:gd name="T26" fmla="*/ 48 w 67"/>
                <a:gd name="T27" fmla="*/ 30 h 68"/>
                <a:gd name="T28" fmla="*/ 53 w 67"/>
                <a:gd name="T29" fmla="*/ 36 h 68"/>
                <a:gd name="T30" fmla="*/ 56 w 67"/>
                <a:gd name="T31" fmla="*/ 44 h 68"/>
                <a:gd name="T32" fmla="*/ 57 w 67"/>
                <a:gd name="T33" fmla="*/ 51 h 68"/>
                <a:gd name="T34" fmla="*/ 57 w 67"/>
                <a:gd name="T35" fmla="*/ 62 h 68"/>
                <a:gd name="T36" fmla="*/ 67 w 67"/>
                <a:gd name="T37" fmla="*/ 68 h 68"/>
                <a:gd name="T38" fmla="*/ 67 w 67"/>
                <a:gd name="T39" fmla="*/ 57 h 68"/>
                <a:gd name="T40" fmla="*/ 65 w 67"/>
                <a:gd name="T41" fmla="*/ 45 h 68"/>
                <a:gd name="T42" fmla="*/ 60 w 67"/>
                <a:gd name="T43" fmla="*/ 32 h 68"/>
                <a:gd name="T44" fmla="*/ 52 w 67"/>
                <a:gd name="T45" fmla="*/ 21 h 68"/>
                <a:gd name="T46" fmla="*/ 42 w 67"/>
                <a:gd name="T47" fmla="*/ 13 h 68"/>
                <a:gd name="T48" fmla="*/ 26 w 67"/>
                <a:gd name="T4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26" y="4"/>
                  </a:moveTo>
                  <a:cubicBezTo>
                    <a:pt x="22" y="2"/>
                    <a:pt x="19" y="1"/>
                    <a:pt x="16" y="0"/>
                  </a:cubicBezTo>
                  <a:cubicBezTo>
                    <a:pt x="13" y="0"/>
                    <a:pt x="10" y="1"/>
                    <a:pt x="8" y="2"/>
                  </a:cubicBezTo>
                  <a:cubicBezTo>
                    <a:pt x="5" y="3"/>
                    <a:pt x="4" y="5"/>
                    <a:pt x="2" y="8"/>
                  </a:cubicBezTo>
                  <a:cubicBezTo>
                    <a:pt x="1" y="11"/>
                    <a:pt x="0" y="14"/>
                    <a:pt x="0" y="18"/>
                  </a:cubicBezTo>
                  <a:cubicBezTo>
                    <a:pt x="0" y="29"/>
                    <a:pt x="0" y="29"/>
                    <a:pt x="0" y="29"/>
                  </a:cubicBezTo>
                  <a:cubicBezTo>
                    <a:pt x="10" y="35"/>
                    <a:pt x="10" y="35"/>
                    <a:pt x="10" y="35"/>
                  </a:cubicBezTo>
                  <a:cubicBezTo>
                    <a:pt x="10" y="24"/>
                    <a:pt x="10" y="24"/>
                    <a:pt x="10" y="24"/>
                  </a:cubicBezTo>
                  <a:cubicBezTo>
                    <a:pt x="10" y="22"/>
                    <a:pt x="11" y="20"/>
                    <a:pt x="12" y="18"/>
                  </a:cubicBezTo>
                  <a:cubicBezTo>
                    <a:pt x="12" y="16"/>
                    <a:pt x="14" y="15"/>
                    <a:pt x="15" y="14"/>
                  </a:cubicBezTo>
                  <a:cubicBezTo>
                    <a:pt x="16" y="14"/>
                    <a:pt x="18" y="13"/>
                    <a:pt x="20" y="13"/>
                  </a:cubicBezTo>
                  <a:cubicBezTo>
                    <a:pt x="22" y="14"/>
                    <a:pt x="24" y="14"/>
                    <a:pt x="26" y="15"/>
                  </a:cubicBezTo>
                  <a:cubicBezTo>
                    <a:pt x="42" y="25"/>
                    <a:pt x="42" y="25"/>
                    <a:pt x="42" y="25"/>
                  </a:cubicBezTo>
                  <a:cubicBezTo>
                    <a:pt x="44" y="26"/>
                    <a:pt x="46" y="28"/>
                    <a:pt x="48" y="30"/>
                  </a:cubicBezTo>
                  <a:cubicBezTo>
                    <a:pt x="50" y="32"/>
                    <a:pt x="51" y="34"/>
                    <a:pt x="53" y="36"/>
                  </a:cubicBezTo>
                  <a:cubicBezTo>
                    <a:pt x="54" y="39"/>
                    <a:pt x="55" y="41"/>
                    <a:pt x="56" y="44"/>
                  </a:cubicBezTo>
                  <a:cubicBezTo>
                    <a:pt x="57" y="46"/>
                    <a:pt x="57" y="49"/>
                    <a:pt x="57" y="51"/>
                  </a:cubicBezTo>
                  <a:cubicBezTo>
                    <a:pt x="57" y="62"/>
                    <a:pt x="57" y="62"/>
                    <a:pt x="57" y="62"/>
                  </a:cubicBezTo>
                  <a:cubicBezTo>
                    <a:pt x="67" y="68"/>
                    <a:pt x="67" y="68"/>
                    <a:pt x="67" y="68"/>
                  </a:cubicBezTo>
                  <a:cubicBezTo>
                    <a:pt x="67" y="57"/>
                    <a:pt x="67" y="57"/>
                    <a:pt x="67" y="57"/>
                  </a:cubicBezTo>
                  <a:cubicBezTo>
                    <a:pt x="67" y="53"/>
                    <a:pt x="67" y="49"/>
                    <a:pt x="65" y="45"/>
                  </a:cubicBezTo>
                  <a:cubicBezTo>
                    <a:pt x="64" y="40"/>
                    <a:pt x="62" y="36"/>
                    <a:pt x="60" y="32"/>
                  </a:cubicBezTo>
                  <a:cubicBezTo>
                    <a:pt x="58" y="28"/>
                    <a:pt x="55" y="24"/>
                    <a:pt x="52" y="21"/>
                  </a:cubicBezTo>
                  <a:cubicBezTo>
                    <a:pt x="49" y="18"/>
                    <a:pt x="45" y="15"/>
                    <a:pt x="42" y="13"/>
                  </a:cubicBezTo>
                  <a:lnTo>
                    <a:pt x="26" y="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2" name="Freeform 31"/>
            <p:cNvSpPr>
              <a:spLocks/>
            </p:cNvSpPr>
            <p:nvPr/>
          </p:nvSpPr>
          <p:spPr bwMode="auto">
            <a:xfrm>
              <a:off x="6927850" y="4457700"/>
              <a:ext cx="269875" cy="293688"/>
            </a:xfrm>
            <a:custGeom>
              <a:avLst/>
              <a:gdLst>
                <a:gd name="T0" fmla="*/ 18 w 71"/>
                <a:gd name="T1" fmla="*/ 11 h 77"/>
                <a:gd name="T2" fmla="*/ 67 w 71"/>
                <a:gd name="T3" fmla="*/ 18 h 77"/>
                <a:gd name="T4" fmla="*/ 48 w 71"/>
                <a:gd name="T5" fmla="*/ 55 h 77"/>
                <a:gd name="T6" fmla="*/ 48 w 71"/>
                <a:gd name="T7" fmla="*/ 55 h 77"/>
                <a:gd name="T8" fmla="*/ 64 w 71"/>
                <a:gd name="T9" fmla="*/ 71 h 77"/>
                <a:gd name="T10" fmla="*/ 64 w 71"/>
                <a:gd name="T11" fmla="*/ 71 h 77"/>
                <a:gd name="T12" fmla="*/ 61 w 71"/>
                <a:gd name="T13" fmla="*/ 74 h 77"/>
                <a:gd name="T14" fmla="*/ 52 w 71"/>
                <a:gd name="T15" fmla="*/ 76 h 77"/>
                <a:gd name="T16" fmla="*/ 10 w 71"/>
                <a:gd name="T17" fmla="*/ 52 h 77"/>
                <a:gd name="T18" fmla="*/ 18 w 71"/>
                <a:gd name="T19" fmla="*/ 1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7">
                  <a:moveTo>
                    <a:pt x="18" y="11"/>
                  </a:moveTo>
                  <a:cubicBezTo>
                    <a:pt x="18" y="11"/>
                    <a:pt x="56" y="0"/>
                    <a:pt x="67" y="18"/>
                  </a:cubicBezTo>
                  <a:cubicBezTo>
                    <a:pt x="71" y="37"/>
                    <a:pt x="46" y="49"/>
                    <a:pt x="48" y="55"/>
                  </a:cubicBezTo>
                  <a:cubicBezTo>
                    <a:pt x="48" y="55"/>
                    <a:pt x="48" y="55"/>
                    <a:pt x="48" y="55"/>
                  </a:cubicBezTo>
                  <a:cubicBezTo>
                    <a:pt x="53" y="57"/>
                    <a:pt x="59" y="64"/>
                    <a:pt x="64" y="71"/>
                  </a:cubicBezTo>
                  <a:cubicBezTo>
                    <a:pt x="64" y="71"/>
                    <a:pt x="64" y="71"/>
                    <a:pt x="64" y="71"/>
                  </a:cubicBezTo>
                  <a:cubicBezTo>
                    <a:pt x="61" y="74"/>
                    <a:pt x="61" y="74"/>
                    <a:pt x="61" y="74"/>
                  </a:cubicBezTo>
                  <a:cubicBezTo>
                    <a:pt x="58" y="76"/>
                    <a:pt x="55" y="77"/>
                    <a:pt x="52" y="76"/>
                  </a:cubicBezTo>
                  <a:cubicBezTo>
                    <a:pt x="41" y="71"/>
                    <a:pt x="14" y="60"/>
                    <a:pt x="10" y="52"/>
                  </a:cubicBezTo>
                  <a:cubicBezTo>
                    <a:pt x="0" y="41"/>
                    <a:pt x="15" y="18"/>
                    <a:pt x="18" y="1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3" name="Freeform 32"/>
            <p:cNvSpPr>
              <a:spLocks/>
            </p:cNvSpPr>
            <p:nvPr/>
          </p:nvSpPr>
          <p:spPr bwMode="auto">
            <a:xfrm>
              <a:off x="6985000" y="4446588"/>
              <a:ext cx="220662" cy="100013"/>
            </a:xfrm>
            <a:custGeom>
              <a:avLst/>
              <a:gdLst>
                <a:gd name="T0" fmla="*/ 3 w 58"/>
                <a:gd name="T1" fmla="*/ 0 h 26"/>
                <a:gd name="T2" fmla="*/ 0 w 58"/>
                <a:gd name="T3" fmla="*/ 18 h 26"/>
                <a:gd name="T4" fmla="*/ 54 w 58"/>
                <a:gd name="T5" fmla="*/ 26 h 26"/>
                <a:gd name="T6" fmla="*/ 58 w 58"/>
                <a:gd name="T7" fmla="*/ 11 h 26"/>
                <a:gd name="T8" fmla="*/ 3 w 58"/>
                <a:gd name="T9" fmla="*/ 0 h 26"/>
              </a:gdLst>
              <a:ahLst/>
              <a:cxnLst>
                <a:cxn ang="0">
                  <a:pos x="T0" y="T1"/>
                </a:cxn>
                <a:cxn ang="0">
                  <a:pos x="T2" y="T3"/>
                </a:cxn>
                <a:cxn ang="0">
                  <a:pos x="T4" y="T5"/>
                </a:cxn>
                <a:cxn ang="0">
                  <a:pos x="T6" y="T7"/>
                </a:cxn>
                <a:cxn ang="0">
                  <a:pos x="T8" y="T9"/>
                </a:cxn>
              </a:cxnLst>
              <a:rect l="0" t="0" r="r" b="b"/>
              <a:pathLst>
                <a:path w="58" h="26">
                  <a:moveTo>
                    <a:pt x="3" y="0"/>
                  </a:moveTo>
                  <a:cubicBezTo>
                    <a:pt x="1" y="6"/>
                    <a:pt x="0" y="12"/>
                    <a:pt x="0" y="18"/>
                  </a:cubicBezTo>
                  <a:cubicBezTo>
                    <a:pt x="18" y="19"/>
                    <a:pt x="36" y="22"/>
                    <a:pt x="54" y="26"/>
                  </a:cubicBezTo>
                  <a:cubicBezTo>
                    <a:pt x="55" y="21"/>
                    <a:pt x="56" y="16"/>
                    <a:pt x="58" y="11"/>
                  </a:cubicBezTo>
                  <a:cubicBezTo>
                    <a:pt x="39" y="10"/>
                    <a:pt x="20" y="7"/>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4" name="Freeform 33"/>
            <p:cNvSpPr>
              <a:spLocks/>
            </p:cNvSpPr>
            <p:nvPr/>
          </p:nvSpPr>
          <p:spPr bwMode="auto">
            <a:xfrm>
              <a:off x="6797675" y="2936875"/>
              <a:ext cx="130175" cy="339725"/>
            </a:xfrm>
            <a:custGeom>
              <a:avLst/>
              <a:gdLst>
                <a:gd name="T0" fmla="*/ 0 w 34"/>
                <a:gd name="T1" fmla="*/ 89 h 89"/>
                <a:gd name="T2" fmla="*/ 12 w 34"/>
                <a:gd name="T3" fmla="*/ 42 h 89"/>
                <a:gd name="T4" fmla="*/ 34 w 34"/>
                <a:gd name="T5" fmla="*/ 3 h 89"/>
                <a:gd name="T6" fmla="*/ 28 w 34"/>
                <a:gd name="T7" fmla="*/ 0 h 89"/>
                <a:gd name="T8" fmla="*/ 0 w 34"/>
                <a:gd name="T9" fmla="*/ 89 h 89"/>
              </a:gdLst>
              <a:ahLst/>
              <a:cxnLst>
                <a:cxn ang="0">
                  <a:pos x="T0" y="T1"/>
                </a:cxn>
                <a:cxn ang="0">
                  <a:pos x="T2" y="T3"/>
                </a:cxn>
                <a:cxn ang="0">
                  <a:pos x="T4" y="T5"/>
                </a:cxn>
                <a:cxn ang="0">
                  <a:pos x="T6" y="T7"/>
                </a:cxn>
                <a:cxn ang="0">
                  <a:pos x="T8" y="T9"/>
                </a:cxn>
              </a:cxnLst>
              <a:rect l="0" t="0" r="r" b="b"/>
              <a:pathLst>
                <a:path w="34" h="89">
                  <a:moveTo>
                    <a:pt x="0" y="89"/>
                  </a:moveTo>
                  <a:cubicBezTo>
                    <a:pt x="2" y="73"/>
                    <a:pt x="6" y="57"/>
                    <a:pt x="12" y="42"/>
                  </a:cubicBezTo>
                  <a:cubicBezTo>
                    <a:pt x="18" y="29"/>
                    <a:pt x="26" y="16"/>
                    <a:pt x="34" y="3"/>
                  </a:cubicBezTo>
                  <a:cubicBezTo>
                    <a:pt x="28" y="0"/>
                    <a:pt x="28" y="0"/>
                    <a:pt x="28" y="0"/>
                  </a:cubicBezTo>
                  <a:cubicBezTo>
                    <a:pt x="21" y="9"/>
                    <a:pt x="1" y="58"/>
                    <a:pt x="0" y="8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5" name="Freeform 34"/>
            <p:cNvSpPr>
              <a:spLocks/>
            </p:cNvSpPr>
            <p:nvPr/>
          </p:nvSpPr>
          <p:spPr bwMode="auto">
            <a:xfrm>
              <a:off x="6900863" y="2833688"/>
              <a:ext cx="38100" cy="114300"/>
            </a:xfrm>
            <a:custGeom>
              <a:avLst/>
              <a:gdLst>
                <a:gd name="T0" fmla="*/ 1 w 10"/>
                <a:gd name="T1" fmla="*/ 27 h 30"/>
                <a:gd name="T2" fmla="*/ 7 w 10"/>
                <a:gd name="T3" fmla="*/ 30 h 30"/>
                <a:gd name="T4" fmla="*/ 10 w 10"/>
                <a:gd name="T5" fmla="*/ 26 h 30"/>
                <a:gd name="T6" fmla="*/ 8 w 10"/>
                <a:gd name="T7" fmla="*/ 0 h 30"/>
                <a:gd name="T8" fmla="*/ 1 w 10"/>
                <a:gd name="T9" fmla="*/ 27 h 30"/>
              </a:gdLst>
              <a:ahLst/>
              <a:cxnLst>
                <a:cxn ang="0">
                  <a:pos x="T0" y="T1"/>
                </a:cxn>
                <a:cxn ang="0">
                  <a:pos x="T2" y="T3"/>
                </a:cxn>
                <a:cxn ang="0">
                  <a:pos x="T4" y="T5"/>
                </a:cxn>
                <a:cxn ang="0">
                  <a:pos x="T6" y="T7"/>
                </a:cxn>
                <a:cxn ang="0">
                  <a:pos x="T8" y="T9"/>
                </a:cxn>
              </a:cxnLst>
              <a:rect l="0" t="0" r="r" b="b"/>
              <a:pathLst>
                <a:path w="10" h="30">
                  <a:moveTo>
                    <a:pt x="1" y="27"/>
                  </a:moveTo>
                  <a:cubicBezTo>
                    <a:pt x="7" y="30"/>
                    <a:pt x="7" y="30"/>
                    <a:pt x="7" y="30"/>
                  </a:cubicBezTo>
                  <a:cubicBezTo>
                    <a:pt x="8" y="29"/>
                    <a:pt x="9" y="28"/>
                    <a:pt x="10" y="26"/>
                  </a:cubicBezTo>
                  <a:cubicBezTo>
                    <a:pt x="8" y="0"/>
                    <a:pt x="8" y="0"/>
                    <a:pt x="8" y="0"/>
                  </a:cubicBezTo>
                  <a:cubicBezTo>
                    <a:pt x="0" y="8"/>
                    <a:pt x="1" y="18"/>
                    <a:pt x="1" y="27"/>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6" name="Freeform 35"/>
            <p:cNvSpPr>
              <a:spLocks/>
            </p:cNvSpPr>
            <p:nvPr/>
          </p:nvSpPr>
          <p:spPr bwMode="auto">
            <a:xfrm>
              <a:off x="6931025" y="2532063"/>
              <a:ext cx="336550" cy="400050"/>
            </a:xfrm>
            <a:custGeom>
              <a:avLst/>
              <a:gdLst>
                <a:gd name="T0" fmla="*/ 88 w 88"/>
                <a:gd name="T1" fmla="*/ 11 h 105"/>
                <a:gd name="T2" fmla="*/ 75 w 88"/>
                <a:gd name="T3" fmla="*/ 0 h 105"/>
                <a:gd name="T4" fmla="*/ 0 w 88"/>
                <a:gd name="T5" fmla="*/ 71 h 105"/>
                <a:gd name="T6" fmla="*/ 0 w 88"/>
                <a:gd name="T7" fmla="*/ 79 h 105"/>
                <a:gd name="T8" fmla="*/ 2 w 88"/>
                <a:gd name="T9" fmla="*/ 105 h 105"/>
                <a:gd name="T10" fmla="*/ 28 w 88"/>
                <a:gd name="T11" fmla="*/ 73 h 105"/>
                <a:gd name="T12" fmla="*/ 88 w 88"/>
                <a:gd name="T13" fmla="*/ 11 h 105"/>
              </a:gdLst>
              <a:ahLst/>
              <a:cxnLst>
                <a:cxn ang="0">
                  <a:pos x="T0" y="T1"/>
                </a:cxn>
                <a:cxn ang="0">
                  <a:pos x="T2" y="T3"/>
                </a:cxn>
                <a:cxn ang="0">
                  <a:pos x="T4" y="T5"/>
                </a:cxn>
                <a:cxn ang="0">
                  <a:pos x="T6" y="T7"/>
                </a:cxn>
                <a:cxn ang="0">
                  <a:pos x="T8" y="T9"/>
                </a:cxn>
                <a:cxn ang="0">
                  <a:pos x="T10" y="T11"/>
                </a:cxn>
                <a:cxn ang="0">
                  <a:pos x="T12" y="T13"/>
                </a:cxn>
              </a:cxnLst>
              <a:rect l="0" t="0" r="r" b="b"/>
              <a:pathLst>
                <a:path w="88" h="105">
                  <a:moveTo>
                    <a:pt x="88" y="11"/>
                  </a:moveTo>
                  <a:cubicBezTo>
                    <a:pt x="85" y="7"/>
                    <a:pt x="79" y="2"/>
                    <a:pt x="75" y="0"/>
                  </a:cubicBezTo>
                  <a:cubicBezTo>
                    <a:pt x="60" y="8"/>
                    <a:pt x="0" y="71"/>
                    <a:pt x="0" y="71"/>
                  </a:cubicBezTo>
                  <a:cubicBezTo>
                    <a:pt x="0" y="71"/>
                    <a:pt x="1" y="74"/>
                    <a:pt x="0" y="79"/>
                  </a:cubicBezTo>
                  <a:cubicBezTo>
                    <a:pt x="2" y="105"/>
                    <a:pt x="2" y="105"/>
                    <a:pt x="2" y="105"/>
                  </a:cubicBezTo>
                  <a:cubicBezTo>
                    <a:pt x="10" y="94"/>
                    <a:pt x="18" y="83"/>
                    <a:pt x="28" y="73"/>
                  </a:cubicBezTo>
                  <a:cubicBezTo>
                    <a:pt x="47" y="52"/>
                    <a:pt x="68" y="31"/>
                    <a:pt x="8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7" name="Freeform 36"/>
            <p:cNvSpPr>
              <a:spLocks/>
            </p:cNvSpPr>
            <p:nvPr/>
          </p:nvSpPr>
          <p:spPr bwMode="auto">
            <a:xfrm>
              <a:off x="6497638" y="3779838"/>
              <a:ext cx="133350" cy="193675"/>
            </a:xfrm>
            <a:custGeom>
              <a:avLst/>
              <a:gdLst>
                <a:gd name="T0" fmla="*/ 17 w 35"/>
                <a:gd name="T1" fmla="*/ 27 h 51"/>
                <a:gd name="T2" fmla="*/ 7 w 35"/>
                <a:gd name="T3" fmla="*/ 0 h 51"/>
                <a:gd name="T4" fmla="*/ 1 w 35"/>
                <a:gd name="T5" fmla="*/ 4 h 51"/>
                <a:gd name="T6" fmla="*/ 1 w 35"/>
                <a:gd name="T7" fmla="*/ 14 h 51"/>
                <a:gd name="T8" fmla="*/ 24 w 35"/>
                <a:gd name="T9" fmla="*/ 48 h 51"/>
                <a:gd name="T10" fmla="*/ 28 w 35"/>
                <a:gd name="T11" fmla="*/ 51 h 51"/>
                <a:gd name="T12" fmla="*/ 35 w 35"/>
                <a:gd name="T13" fmla="*/ 49 h 51"/>
                <a:gd name="T14" fmla="*/ 17 w 35"/>
                <a:gd name="T15" fmla="*/ 27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17" y="27"/>
                  </a:moveTo>
                  <a:cubicBezTo>
                    <a:pt x="11" y="19"/>
                    <a:pt x="7" y="10"/>
                    <a:pt x="7" y="0"/>
                  </a:cubicBezTo>
                  <a:cubicBezTo>
                    <a:pt x="5" y="1"/>
                    <a:pt x="2" y="2"/>
                    <a:pt x="1" y="4"/>
                  </a:cubicBezTo>
                  <a:cubicBezTo>
                    <a:pt x="0" y="7"/>
                    <a:pt x="0" y="11"/>
                    <a:pt x="1" y="14"/>
                  </a:cubicBezTo>
                  <a:cubicBezTo>
                    <a:pt x="4" y="28"/>
                    <a:pt x="12" y="40"/>
                    <a:pt x="24" y="48"/>
                  </a:cubicBezTo>
                  <a:cubicBezTo>
                    <a:pt x="25" y="49"/>
                    <a:pt x="26" y="50"/>
                    <a:pt x="28" y="51"/>
                  </a:cubicBezTo>
                  <a:cubicBezTo>
                    <a:pt x="30" y="51"/>
                    <a:pt x="33" y="50"/>
                    <a:pt x="35" y="49"/>
                  </a:cubicBezTo>
                  <a:cubicBezTo>
                    <a:pt x="28" y="42"/>
                    <a:pt x="22" y="35"/>
                    <a:pt x="17"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8" name="Freeform 37"/>
            <p:cNvSpPr>
              <a:spLocks/>
            </p:cNvSpPr>
            <p:nvPr/>
          </p:nvSpPr>
          <p:spPr bwMode="auto">
            <a:xfrm>
              <a:off x="6519863" y="3622675"/>
              <a:ext cx="290512" cy="358775"/>
            </a:xfrm>
            <a:custGeom>
              <a:avLst/>
              <a:gdLst>
                <a:gd name="T0" fmla="*/ 73 w 76"/>
                <a:gd name="T1" fmla="*/ 16 h 94"/>
                <a:gd name="T2" fmla="*/ 72 w 76"/>
                <a:gd name="T3" fmla="*/ 0 h 94"/>
                <a:gd name="T4" fmla="*/ 1 w 76"/>
                <a:gd name="T5" fmla="*/ 36 h 94"/>
                <a:gd name="T6" fmla="*/ 11 w 76"/>
                <a:gd name="T7" fmla="*/ 68 h 94"/>
                <a:gd name="T8" fmla="*/ 34 w 76"/>
                <a:gd name="T9" fmla="*/ 94 h 94"/>
                <a:gd name="T10" fmla="*/ 76 w 76"/>
                <a:gd name="T11" fmla="*/ 77 h 94"/>
                <a:gd name="T12" fmla="*/ 73 w 76"/>
                <a:gd name="T13" fmla="*/ 16 h 94"/>
              </a:gdLst>
              <a:ahLst/>
              <a:cxnLst>
                <a:cxn ang="0">
                  <a:pos x="T0" y="T1"/>
                </a:cxn>
                <a:cxn ang="0">
                  <a:pos x="T2" y="T3"/>
                </a:cxn>
                <a:cxn ang="0">
                  <a:pos x="T4" y="T5"/>
                </a:cxn>
                <a:cxn ang="0">
                  <a:pos x="T6" y="T7"/>
                </a:cxn>
                <a:cxn ang="0">
                  <a:pos x="T8" y="T9"/>
                </a:cxn>
                <a:cxn ang="0">
                  <a:pos x="T10" y="T11"/>
                </a:cxn>
                <a:cxn ang="0">
                  <a:pos x="T12" y="T13"/>
                </a:cxn>
              </a:cxnLst>
              <a:rect l="0" t="0" r="r" b="b"/>
              <a:pathLst>
                <a:path w="76" h="94">
                  <a:moveTo>
                    <a:pt x="73" y="16"/>
                  </a:moveTo>
                  <a:cubicBezTo>
                    <a:pt x="73" y="10"/>
                    <a:pt x="72" y="5"/>
                    <a:pt x="72" y="0"/>
                  </a:cubicBezTo>
                  <a:cubicBezTo>
                    <a:pt x="49" y="13"/>
                    <a:pt x="23" y="21"/>
                    <a:pt x="1" y="36"/>
                  </a:cubicBezTo>
                  <a:cubicBezTo>
                    <a:pt x="0" y="48"/>
                    <a:pt x="5" y="59"/>
                    <a:pt x="11" y="68"/>
                  </a:cubicBezTo>
                  <a:cubicBezTo>
                    <a:pt x="17" y="78"/>
                    <a:pt x="26" y="86"/>
                    <a:pt x="34" y="94"/>
                  </a:cubicBezTo>
                  <a:cubicBezTo>
                    <a:pt x="48" y="89"/>
                    <a:pt x="62" y="83"/>
                    <a:pt x="76" y="77"/>
                  </a:cubicBezTo>
                  <a:cubicBezTo>
                    <a:pt x="76" y="57"/>
                    <a:pt x="74" y="36"/>
                    <a:pt x="73" y="16"/>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39" name="Freeform 38"/>
            <p:cNvSpPr>
              <a:spLocks/>
            </p:cNvSpPr>
            <p:nvPr/>
          </p:nvSpPr>
          <p:spPr bwMode="auto">
            <a:xfrm>
              <a:off x="6089650" y="3775075"/>
              <a:ext cx="476250" cy="363538"/>
            </a:xfrm>
            <a:custGeom>
              <a:avLst/>
              <a:gdLst>
                <a:gd name="T0" fmla="*/ 108 w 125"/>
                <a:gd name="T1" fmla="*/ 15 h 95"/>
                <a:gd name="T2" fmla="*/ 107 w 125"/>
                <a:gd name="T3" fmla="*/ 8 h 95"/>
                <a:gd name="T4" fmla="*/ 91 w 125"/>
                <a:gd name="T5" fmla="*/ 11 h 95"/>
                <a:gd name="T6" fmla="*/ 73 w 125"/>
                <a:gd name="T7" fmla="*/ 7 h 95"/>
                <a:gd name="T8" fmla="*/ 44 w 125"/>
                <a:gd name="T9" fmla="*/ 2 h 95"/>
                <a:gd name="T10" fmla="*/ 22 w 125"/>
                <a:gd name="T11" fmla="*/ 2 h 95"/>
                <a:gd name="T12" fmla="*/ 16 w 125"/>
                <a:gd name="T13" fmla="*/ 1 h 95"/>
                <a:gd name="T14" fmla="*/ 14 w 125"/>
                <a:gd name="T15" fmla="*/ 6 h 95"/>
                <a:gd name="T16" fmla="*/ 18 w 125"/>
                <a:gd name="T17" fmla="*/ 10 h 95"/>
                <a:gd name="T18" fmla="*/ 38 w 125"/>
                <a:gd name="T19" fmla="*/ 16 h 95"/>
                <a:gd name="T20" fmla="*/ 45 w 125"/>
                <a:gd name="T21" fmla="*/ 16 h 95"/>
                <a:gd name="T22" fmla="*/ 50 w 125"/>
                <a:gd name="T23" fmla="*/ 21 h 95"/>
                <a:gd name="T24" fmla="*/ 48 w 125"/>
                <a:gd name="T25" fmla="*/ 26 h 95"/>
                <a:gd name="T26" fmla="*/ 20 w 125"/>
                <a:gd name="T27" fmla="*/ 40 h 95"/>
                <a:gd name="T28" fmla="*/ 6 w 125"/>
                <a:gd name="T29" fmla="*/ 46 h 95"/>
                <a:gd name="T30" fmla="*/ 1 w 125"/>
                <a:gd name="T31" fmla="*/ 49 h 95"/>
                <a:gd name="T32" fmla="*/ 1 w 125"/>
                <a:gd name="T33" fmla="*/ 55 h 95"/>
                <a:gd name="T34" fmla="*/ 7 w 125"/>
                <a:gd name="T35" fmla="*/ 58 h 95"/>
                <a:gd name="T36" fmla="*/ 14 w 125"/>
                <a:gd name="T37" fmla="*/ 55 h 95"/>
                <a:gd name="T38" fmla="*/ 38 w 125"/>
                <a:gd name="T39" fmla="*/ 48 h 95"/>
                <a:gd name="T40" fmla="*/ 39 w 125"/>
                <a:gd name="T41" fmla="*/ 52 h 95"/>
                <a:gd name="T42" fmla="*/ 34 w 125"/>
                <a:gd name="T43" fmla="*/ 54 h 95"/>
                <a:gd name="T44" fmla="*/ 5 w 125"/>
                <a:gd name="T45" fmla="*/ 67 h 95"/>
                <a:gd name="T46" fmla="*/ 1 w 125"/>
                <a:gd name="T47" fmla="*/ 70 h 95"/>
                <a:gd name="T48" fmla="*/ 1 w 125"/>
                <a:gd name="T49" fmla="*/ 75 h 95"/>
                <a:gd name="T50" fmla="*/ 5 w 125"/>
                <a:gd name="T51" fmla="*/ 78 h 95"/>
                <a:gd name="T52" fmla="*/ 11 w 125"/>
                <a:gd name="T53" fmla="*/ 76 h 95"/>
                <a:gd name="T54" fmla="*/ 45 w 125"/>
                <a:gd name="T55" fmla="*/ 65 h 95"/>
                <a:gd name="T56" fmla="*/ 39 w 125"/>
                <a:gd name="T57" fmla="*/ 67 h 95"/>
                <a:gd name="T58" fmla="*/ 18 w 125"/>
                <a:gd name="T59" fmla="*/ 75 h 95"/>
                <a:gd name="T60" fmla="*/ 13 w 125"/>
                <a:gd name="T61" fmla="*/ 79 h 95"/>
                <a:gd name="T62" fmla="*/ 12 w 125"/>
                <a:gd name="T63" fmla="*/ 85 h 95"/>
                <a:gd name="T64" fmla="*/ 17 w 125"/>
                <a:gd name="T65" fmla="*/ 87 h 95"/>
                <a:gd name="T66" fmla="*/ 23 w 125"/>
                <a:gd name="T67" fmla="*/ 85 h 95"/>
                <a:gd name="T68" fmla="*/ 53 w 125"/>
                <a:gd name="T69" fmla="*/ 73 h 95"/>
                <a:gd name="T70" fmla="*/ 57 w 125"/>
                <a:gd name="T71" fmla="*/ 73 h 95"/>
                <a:gd name="T72" fmla="*/ 54 w 125"/>
                <a:gd name="T73" fmla="*/ 77 h 95"/>
                <a:gd name="T74" fmla="*/ 35 w 125"/>
                <a:gd name="T75" fmla="*/ 86 h 95"/>
                <a:gd name="T76" fmla="*/ 31 w 125"/>
                <a:gd name="T77" fmla="*/ 89 h 95"/>
                <a:gd name="T78" fmla="*/ 30 w 125"/>
                <a:gd name="T79" fmla="*/ 93 h 95"/>
                <a:gd name="T80" fmla="*/ 37 w 125"/>
                <a:gd name="T81" fmla="*/ 94 h 95"/>
                <a:gd name="T82" fmla="*/ 55 w 125"/>
                <a:gd name="T83" fmla="*/ 89 h 95"/>
                <a:gd name="T84" fmla="*/ 125 w 125"/>
                <a:gd name="T85" fmla="*/ 44 h 95"/>
                <a:gd name="T86" fmla="*/ 108 w 125"/>
                <a:gd name="T8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95">
                  <a:moveTo>
                    <a:pt x="108" y="15"/>
                  </a:moveTo>
                  <a:cubicBezTo>
                    <a:pt x="107" y="12"/>
                    <a:pt x="107" y="10"/>
                    <a:pt x="107" y="8"/>
                  </a:cubicBezTo>
                  <a:cubicBezTo>
                    <a:pt x="103" y="10"/>
                    <a:pt x="97" y="11"/>
                    <a:pt x="91" y="11"/>
                  </a:cubicBezTo>
                  <a:cubicBezTo>
                    <a:pt x="85" y="11"/>
                    <a:pt x="79" y="9"/>
                    <a:pt x="73" y="7"/>
                  </a:cubicBezTo>
                  <a:cubicBezTo>
                    <a:pt x="63" y="4"/>
                    <a:pt x="54" y="1"/>
                    <a:pt x="44" y="2"/>
                  </a:cubicBezTo>
                  <a:cubicBezTo>
                    <a:pt x="37" y="2"/>
                    <a:pt x="29" y="5"/>
                    <a:pt x="22" y="2"/>
                  </a:cubicBezTo>
                  <a:cubicBezTo>
                    <a:pt x="20" y="1"/>
                    <a:pt x="18" y="0"/>
                    <a:pt x="16" y="1"/>
                  </a:cubicBezTo>
                  <a:cubicBezTo>
                    <a:pt x="14" y="2"/>
                    <a:pt x="14" y="4"/>
                    <a:pt x="14" y="6"/>
                  </a:cubicBezTo>
                  <a:cubicBezTo>
                    <a:pt x="15" y="8"/>
                    <a:pt x="17" y="9"/>
                    <a:pt x="18" y="10"/>
                  </a:cubicBezTo>
                  <a:cubicBezTo>
                    <a:pt x="24" y="14"/>
                    <a:pt x="31" y="16"/>
                    <a:pt x="38" y="16"/>
                  </a:cubicBezTo>
                  <a:cubicBezTo>
                    <a:pt x="40" y="16"/>
                    <a:pt x="42" y="16"/>
                    <a:pt x="45" y="16"/>
                  </a:cubicBezTo>
                  <a:cubicBezTo>
                    <a:pt x="47" y="17"/>
                    <a:pt x="50" y="18"/>
                    <a:pt x="50" y="21"/>
                  </a:cubicBezTo>
                  <a:cubicBezTo>
                    <a:pt x="50" y="23"/>
                    <a:pt x="49" y="25"/>
                    <a:pt x="48" y="26"/>
                  </a:cubicBezTo>
                  <a:cubicBezTo>
                    <a:pt x="42" y="35"/>
                    <a:pt x="30" y="38"/>
                    <a:pt x="20" y="40"/>
                  </a:cubicBezTo>
                  <a:cubicBezTo>
                    <a:pt x="15" y="42"/>
                    <a:pt x="10" y="43"/>
                    <a:pt x="6" y="46"/>
                  </a:cubicBezTo>
                  <a:cubicBezTo>
                    <a:pt x="4" y="47"/>
                    <a:pt x="3" y="48"/>
                    <a:pt x="1" y="49"/>
                  </a:cubicBezTo>
                  <a:cubicBezTo>
                    <a:pt x="0" y="51"/>
                    <a:pt x="0" y="53"/>
                    <a:pt x="1" y="55"/>
                  </a:cubicBezTo>
                  <a:cubicBezTo>
                    <a:pt x="2" y="57"/>
                    <a:pt x="4" y="58"/>
                    <a:pt x="7" y="58"/>
                  </a:cubicBezTo>
                  <a:cubicBezTo>
                    <a:pt x="9" y="58"/>
                    <a:pt x="12" y="56"/>
                    <a:pt x="14" y="55"/>
                  </a:cubicBezTo>
                  <a:cubicBezTo>
                    <a:pt x="21" y="52"/>
                    <a:pt x="29" y="49"/>
                    <a:pt x="38" y="48"/>
                  </a:cubicBezTo>
                  <a:cubicBezTo>
                    <a:pt x="40" y="48"/>
                    <a:pt x="41" y="51"/>
                    <a:pt x="39" y="52"/>
                  </a:cubicBezTo>
                  <a:cubicBezTo>
                    <a:pt x="37" y="53"/>
                    <a:pt x="36" y="53"/>
                    <a:pt x="34" y="54"/>
                  </a:cubicBezTo>
                  <a:cubicBezTo>
                    <a:pt x="24" y="56"/>
                    <a:pt x="14" y="61"/>
                    <a:pt x="5" y="67"/>
                  </a:cubicBezTo>
                  <a:cubicBezTo>
                    <a:pt x="4" y="68"/>
                    <a:pt x="2" y="69"/>
                    <a:pt x="1" y="70"/>
                  </a:cubicBezTo>
                  <a:cubicBezTo>
                    <a:pt x="0" y="72"/>
                    <a:pt x="0" y="74"/>
                    <a:pt x="1" y="75"/>
                  </a:cubicBezTo>
                  <a:cubicBezTo>
                    <a:pt x="2" y="77"/>
                    <a:pt x="4" y="78"/>
                    <a:pt x="5" y="78"/>
                  </a:cubicBezTo>
                  <a:cubicBezTo>
                    <a:pt x="7" y="77"/>
                    <a:pt x="9" y="77"/>
                    <a:pt x="11" y="76"/>
                  </a:cubicBezTo>
                  <a:cubicBezTo>
                    <a:pt x="23" y="71"/>
                    <a:pt x="44" y="59"/>
                    <a:pt x="45" y="65"/>
                  </a:cubicBezTo>
                  <a:cubicBezTo>
                    <a:pt x="45" y="66"/>
                    <a:pt x="41" y="67"/>
                    <a:pt x="39" y="67"/>
                  </a:cubicBezTo>
                  <a:cubicBezTo>
                    <a:pt x="32" y="69"/>
                    <a:pt x="24" y="72"/>
                    <a:pt x="18" y="75"/>
                  </a:cubicBezTo>
                  <a:cubicBezTo>
                    <a:pt x="16" y="76"/>
                    <a:pt x="14" y="77"/>
                    <a:pt x="13" y="79"/>
                  </a:cubicBezTo>
                  <a:cubicBezTo>
                    <a:pt x="12" y="80"/>
                    <a:pt x="11" y="83"/>
                    <a:pt x="12" y="85"/>
                  </a:cubicBezTo>
                  <a:cubicBezTo>
                    <a:pt x="13" y="86"/>
                    <a:pt x="15" y="87"/>
                    <a:pt x="17" y="87"/>
                  </a:cubicBezTo>
                  <a:cubicBezTo>
                    <a:pt x="19" y="87"/>
                    <a:pt x="21" y="86"/>
                    <a:pt x="23" y="85"/>
                  </a:cubicBezTo>
                  <a:cubicBezTo>
                    <a:pt x="33" y="80"/>
                    <a:pt x="43" y="76"/>
                    <a:pt x="53" y="73"/>
                  </a:cubicBezTo>
                  <a:cubicBezTo>
                    <a:pt x="54" y="72"/>
                    <a:pt x="56" y="72"/>
                    <a:pt x="57" y="73"/>
                  </a:cubicBezTo>
                  <a:cubicBezTo>
                    <a:pt x="58" y="75"/>
                    <a:pt x="56" y="77"/>
                    <a:pt x="54" y="77"/>
                  </a:cubicBezTo>
                  <a:cubicBezTo>
                    <a:pt x="48" y="80"/>
                    <a:pt x="41" y="83"/>
                    <a:pt x="35" y="86"/>
                  </a:cubicBezTo>
                  <a:cubicBezTo>
                    <a:pt x="34" y="87"/>
                    <a:pt x="32" y="87"/>
                    <a:pt x="31" y="89"/>
                  </a:cubicBezTo>
                  <a:cubicBezTo>
                    <a:pt x="30" y="90"/>
                    <a:pt x="30" y="92"/>
                    <a:pt x="30" y="93"/>
                  </a:cubicBezTo>
                  <a:cubicBezTo>
                    <a:pt x="32" y="95"/>
                    <a:pt x="35" y="95"/>
                    <a:pt x="37" y="94"/>
                  </a:cubicBezTo>
                  <a:cubicBezTo>
                    <a:pt x="43" y="93"/>
                    <a:pt x="49" y="91"/>
                    <a:pt x="55" y="89"/>
                  </a:cubicBezTo>
                  <a:cubicBezTo>
                    <a:pt x="81" y="79"/>
                    <a:pt x="103" y="62"/>
                    <a:pt x="125" y="44"/>
                  </a:cubicBezTo>
                  <a:cubicBezTo>
                    <a:pt x="116" y="36"/>
                    <a:pt x="110" y="26"/>
                    <a:pt x="108" y="1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0" name="Freeform 39"/>
            <p:cNvSpPr>
              <a:spLocks/>
            </p:cNvSpPr>
            <p:nvPr/>
          </p:nvSpPr>
          <p:spPr bwMode="auto">
            <a:xfrm>
              <a:off x="6707188" y="1985963"/>
              <a:ext cx="509587" cy="779463"/>
            </a:xfrm>
            <a:custGeom>
              <a:avLst/>
              <a:gdLst>
                <a:gd name="T0" fmla="*/ 133 w 134"/>
                <a:gd name="T1" fmla="*/ 143 h 204"/>
                <a:gd name="T2" fmla="*/ 130 w 134"/>
                <a:gd name="T3" fmla="*/ 86 h 204"/>
                <a:gd name="T4" fmla="*/ 129 w 134"/>
                <a:gd name="T5" fmla="*/ 42 h 204"/>
                <a:gd name="T6" fmla="*/ 110 w 134"/>
                <a:gd name="T7" fmla="*/ 19 h 204"/>
                <a:gd name="T8" fmla="*/ 69 w 134"/>
                <a:gd name="T9" fmla="*/ 2 h 204"/>
                <a:gd name="T10" fmla="*/ 16 w 134"/>
                <a:gd name="T11" fmla="*/ 17 h 204"/>
                <a:gd name="T12" fmla="*/ 6 w 134"/>
                <a:gd name="T13" fmla="*/ 28 h 204"/>
                <a:gd name="T14" fmla="*/ 4 w 134"/>
                <a:gd name="T15" fmla="*/ 38 h 204"/>
                <a:gd name="T16" fmla="*/ 5 w 134"/>
                <a:gd name="T17" fmla="*/ 42 h 204"/>
                <a:gd name="T18" fmla="*/ 3 w 134"/>
                <a:gd name="T19" fmla="*/ 47 h 204"/>
                <a:gd name="T20" fmla="*/ 2 w 134"/>
                <a:gd name="T21" fmla="*/ 69 h 204"/>
                <a:gd name="T22" fmla="*/ 6 w 134"/>
                <a:gd name="T23" fmla="*/ 82 h 204"/>
                <a:gd name="T24" fmla="*/ 6 w 134"/>
                <a:gd name="T25" fmla="*/ 100 h 204"/>
                <a:gd name="T26" fmla="*/ 5 w 134"/>
                <a:gd name="T27" fmla="*/ 110 h 204"/>
                <a:gd name="T28" fmla="*/ 9 w 134"/>
                <a:gd name="T29" fmla="*/ 119 h 204"/>
                <a:gd name="T30" fmla="*/ 22 w 134"/>
                <a:gd name="T31" fmla="*/ 154 h 204"/>
                <a:gd name="T32" fmla="*/ 28 w 134"/>
                <a:gd name="T33" fmla="*/ 166 h 204"/>
                <a:gd name="T34" fmla="*/ 39 w 134"/>
                <a:gd name="T35" fmla="*/ 170 h 204"/>
                <a:gd name="T36" fmla="*/ 51 w 134"/>
                <a:gd name="T37" fmla="*/ 169 h 204"/>
                <a:gd name="T38" fmla="*/ 69 w 134"/>
                <a:gd name="T39" fmla="*/ 204 h 204"/>
                <a:gd name="T40" fmla="*/ 133 w 134"/>
                <a:gd name="T41" fmla="*/ 14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204">
                  <a:moveTo>
                    <a:pt x="133" y="143"/>
                  </a:moveTo>
                  <a:cubicBezTo>
                    <a:pt x="129" y="125"/>
                    <a:pt x="128" y="105"/>
                    <a:pt x="130" y="86"/>
                  </a:cubicBezTo>
                  <a:cubicBezTo>
                    <a:pt x="131" y="71"/>
                    <a:pt x="134" y="56"/>
                    <a:pt x="129" y="42"/>
                  </a:cubicBezTo>
                  <a:cubicBezTo>
                    <a:pt x="125" y="33"/>
                    <a:pt x="118" y="25"/>
                    <a:pt x="110" y="19"/>
                  </a:cubicBezTo>
                  <a:cubicBezTo>
                    <a:pt x="98" y="10"/>
                    <a:pt x="84" y="4"/>
                    <a:pt x="69" y="2"/>
                  </a:cubicBezTo>
                  <a:cubicBezTo>
                    <a:pt x="50" y="0"/>
                    <a:pt x="31" y="5"/>
                    <a:pt x="16" y="17"/>
                  </a:cubicBezTo>
                  <a:cubicBezTo>
                    <a:pt x="12" y="20"/>
                    <a:pt x="9" y="24"/>
                    <a:pt x="6" y="28"/>
                  </a:cubicBezTo>
                  <a:cubicBezTo>
                    <a:pt x="5" y="31"/>
                    <a:pt x="4" y="34"/>
                    <a:pt x="4" y="38"/>
                  </a:cubicBezTo>
                  <a:cubicBezTo>
                    <a:pt x="4" y="39"/>
                    <a:pt x="5" y="41"/>
                    <a:pt x="5" y="42"/>
                  </a:cubicBezTo>
                  <a:cubicBezTo>
                    <a:pt x="5" y="44"/>
                    <a:pt x="4" y="46"/>
                    <a:pt x="3" y="47"/>
                  </a:cubicBezTo>
                  <a:cubicBezTo>
                    <a:pt x="1" y="54"/>
                    <a:pt x="0" y="62"/>
                    <a:pt x="2" y="69"/>
                  </a:cubicBezTo>
                  <a:cubicBezTo>
                    <a:pt x="3" y="73"/>
                    <a:pt x="5" y="78"/>
                    <a:pt x="6" y="82"/>
                  </a:cubicBezTo>
                  <a:cubicBezTo>
                    <a:pt x="8" y="88"/>
                    <a:pt x="7" y="94"/>
                    <a:pt x="6" y="100"/>
                  </a:cubicBezTo>
                  <a:cubicBezTo>
                    <a:pt x="5" y="103"/>
                    <a:pt x="4" y="107"/>
                    <a:pt x="5" y="110"/>
                  </a:cubicBezTo>
                  <a:cubicBezTo>
                    <a:pt x="5" y="113"/>
                    <a:pt x="8" y="116"/>
                    <a:pt x="9" y="119"/>
                  </a:cubicBezTo>
                  <a:cubicBezTo>
                    <a:pt x="16" y="129"/>
                    <a:pt x="19" y="142"/>
                    <a:pt x="22" y="154"/>
                  </a:cubicBezTo>
                  <a:cubicBezTo>
                    <a:pt x="23" y="158"/>
                    <a:pt x="25" y="163"/>
                    <a:pt x="28" y="166"/>
                  </a:cubicBezTo>
                  <a:cubicBezTo>
                    <a:pt x="31" y="169"/>
                    <a:pt x="35" y="170"/>
                    <a:pt x="39" y="170"/>
                  </a:cubicBezTo>
                  <a:cubicBezTo>
                    <a:pt x="43" y="170"/>
                    <a:pt x="47" y="170"/>
                    <a:pt x="51" y="169"/>
                  </a:cubicBezTo>
                  <a:cubicBezTo>
                    <a:pt x="57" y="180"/>
                    <a:pt x="63" y="192"/>
                    <a:pt x="69" y="204"/>
                  </a:cubicBezTo>
                  <a:cubicBezTo>
                    <a:pt x="86" y="187"/>
                    <a:pt x="121" y="151"/>
                    <a:pt x="133" y="14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1" name="Freeform 40"/>
            <p:cNvSpPr>
              <a:spLocks/>
            </p:cNvSpPr>
            <p:nvPr/>
          </p:nvSpPr>
          <p:spPr bwMode="auto">
            <a:xfrm>
              <a:off x="6691313" y="1914525"/>
              <a:ext cx="609600" cy="541338"/>
            </a:xfrm>
            <a:custGeom>
              <a:avLst/>
              <a:gdLst>
                <a:gd name="T0" fmla="*/ 134 w 160"/>
                <a:gd name="T1" fmla="*/ 142 h 142"/>
                <a:gd name="T2" fmla="*/ 90 w 160"/>
                <a:gd name="T3" fmla="*/ 137 h 142"/>
                <a:gd name="T4" fmla="*/ 77 w 160"/>
                <a:gd name="T5" fmla="*/ 136 h 142"/>
                <a:gd name="T6" fmla="*/ 69 w 160"/>
                <a:gd name="T7" fmla="*/ 124 h 142"/>
                <a:gd name="T8" fmla="*/ 56 w 160"/>
                <a:gd name="T9" fmla="*/ 99 h 142"/>
                <a:gd name="T10" fmla="*/ 50 w 160"/>
                <a:gd name="T11" fmla="*/ 93 h 142"/>
                <a:gd name="T12" fmla="*/ 42 w 160"/>
                <a:gd name="T13" fmla="*/ 92 h 142"/>
                <a:gd name="T14" fmla="*/ 38 w 160"/>
                <a:gd name="T15" fmla="*/ 105 h 142"/>
                <a:gd name="T16" fmla="*/ 34 w 160"/>
                <a:gd name="T17" fmla="*/ 116 h 142"/>
                <a:gd name="T18" fmla="*/ 26 w 160"/>
                <a:gd name="T19" fmla="*/ 112 h 142"/>
                <a:gd name="T20" fmla="*/ 25 w 160"/>
                <a:gd name="T21" fmla="*/ 103 h 142"/>
                <a:gd name="T22" fmla="*/ 25 w 160"/>
                <a:gd name="T23" fmla="*/ 93 h 142"/>
                <a:gd name="T24" fmla="*/ 17 w 160"/>
                <a:gd name="T25" fmla="*/ 77 h 142"/>
                <a:gd name="T26" fmla="*/ 16 w 160"/>
                <a:gd name="T27" fmla="*/ 48 h 142"/>
                <a:gd name="T28" fmla="*/ 9 w 160"/>
                <a:gd name="T29" fmla="*/ 51 h 142"/>
                <a:gd name="T30" fmla="*/ 2 w 160"/>
                <a:gd name="T31" fmla="*/ 49 h 142"/>
                <a:gd name="T32" fmla="*/ 2 w 160"/>
                <a:gd name="T33" fmla="*/ 40 h 142"/>
                <a:gd name="T34" fmla="*/ 17 w 160"/>
                <a:gd name="T35" fmla="*/ 25 h 142"/>
                <a:gd name="T36" fmla="*/ 80 w 160"/>
                <a:gd name="T37" fmla="*/ 0 h 142"/>
                <a:gd name="T38" fmla="*/ 141 w 160"/>
                <a:gd name="T39" fmla="*/ 29 h 142"/>
                <a:gd name="T40" fmla="*/ 154 w 160"/>
                <a:gd name="T41" fmla="*/ 95 h 142"/>
                <a:gd name="T42" fmla="*/ 134 w 160"/>
                <a:gd name="T4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42">
                  <a:moveTo>
                    <a:pt x="134" y="142"/>
                  </a:moveTo>
                  <a:cubicBezTo>
                    <a:pt x="119" y="136"/>
                    <a:pt x="107" y="135"/>
                    <a:pt x="90" y="137"/>
                  </a:cubicBezTo>
                  <a:cubicBezTo>
                    <a:pt x="86" y="137"/>
                    <a:pt x="81" y="138"/>
                    <a:pt x="77" y="136"/>
                  </a:cubicBezTo>
                  <a:cubicBezTo>
                    <a:pt x="73" y="134"/>
                    <a:pt x="71" y="129"/>
                    <a:pt x="69" y="124"/>
                  </a:cubicBezTo>
                  <a:cubicBezTo>
                    <a:pt x="66" y="115"/>
                    <a:pt x="61" y="107"/>
                    <a:pt x="56" y="99"/>
                  </a:cubicBezTo>
                  <a:cubicBezTo>
                    <a:pt x="54" y="97"/>
                    <a:pt x="52" y="94"/>
                    <a:pt x="50" y="93"/>
                  </a:cubicBezTo>
                  <a:cubicBezTo>
                    <a:pt x="47" y="91"/>
                    <a:pt x="44" y="91"/>
                    <a:pt x="42" y="92"/>
                  </a:cubicBezTo>
                  <a:cubicBezTo>
                    <a:pt x="38" y="95"/>
                    <a:pt x="38" y="100"/>
                    <a:pt x="38" y="105"/>
                  </a:cubicBezTo>
                  <a:cubicBezTo>
                    <a:pt x="39" y="109"/>
                    <a:pt x="38" y="115"/>
                    <a:pt x="34" y="116"/>
                  </a:cubicBezTo>
                  <a:cubicBezTo>
                    <a:pt x="31" y="117"/>
                    <a:pt x="27" y="115"/>
                    <a:pt x="26" y="112"/>
                  </a:cubicBezTo>
                  <a:cubicBezTo>
                    <a:pt x="24" y="109"/>
                    <a:pt x="24" y="106"/>
                    <a:pt x="25" y="103"/>
                  </a:cubicBezTo>
                  <a:cubicBezTo>
                    <a:pt x="25" y="99"/>
                    <a:pt x="26" y="96"/>
                    <a:pt x="25" y="93"/>
                  </a:cubicBezTo>
                  <a:cubicBezTo>
                    <a:pt x="24" y="87"/>
                    <a:pt x="20" y="82"/>
                    <a:pt x="17" y="77"/>
                  </a:cubicBezTo>
                  <a:cubicBezTo>
                    <a:pt x="13" y="68"/>
                    <a:pt x="15" y="57"/>
                    <a:pt x="16" y="48"/>
                  </a:cubicBezTo>
                  <a:cubicBezTo>
                    <a:pt x="14" y="49"/>
                    <a:pt x="12" y="51"/>
                    <a:pt x="9" y="51"/>
                  </a:cubicBezTo>
                  <a:cubicBezTo>
                    <a:pt x="6" y="52"/>
                    <a:pt x="3" y="51"/>
                    <a:pt x="2" y="49"/>
                  </a:cubicBezTo>
                  <a:cubicBezTo>
                    <a:pt x="0" y="46"/>
                    <a:pt x="1" y="43"/>
                    <a:pt x="2" y="40"/>
                  </a:cubicBezTo>
                  <a:cubicBezTo>
                    <a:pt x="5" y="34"/>
                    <a:pt x="11" y="29"/>
                    <a:pt x="17" y="25"/>
                  </a:cubicBezTo>
                  <a:cubicBezTo>
                    <a:pt x="35" y="11"/>
                    <a:pt x="57" y="0"/>
                    <a:pt x="80" y="0"/>
                  </a:cubicBezTo>
                  <a:cubicBezTo>
                    <a:pt x="103" y="0"/>
                    <a:pt x="126" y="11"/>
                    <a:pt x="141" y="29"/>
                  </a:cubicBezTo>
                  <a:cubicBezTo>
                    <a:pt x="155" y="47"/>
                    <a:pt x="160" y="72"/>
                    <a:pt x="154" y="95"/>
                  </a:cubicBezTo>
                  <a:cubicBezTo>
                    <a:pt x="150" y="111"/>
                    <a:pt x="135" y="125"/>
                    <a:pt x="134" y="142"/>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68" name="Group 67"/>
          <p:cNvGrpSpPr/>
          <p:nvPr/>
        </p:nvGrpSpPr>
        <p:grpSpPr>
          <a:xfrm>
            <a:off x="4541838" y="1455738"/>
            <a:ext cx="1550987" cy="4692650"/>
            <a:chOff x="4541838" y="1455738"/>
            <a:chExt cx="1550987" cy="4692650"/>
          </a:xfrm>
        </p:grpSpPr>
        <p:sp>
          <p:nvSpPr>
            <p:cNvPr id="42" name="Freeform 41"/>
            <p:cNvSpPr>
              <a:spLocks/>
            </p:cNvSpPr>
            <p:nvPr/>
          </p:nvSpPr>
          <p:spPr bwMode="auto">
            <a:xfrm>
              <a:off x="4881563" y="3508375"/>
              <a:ext cx="688975" cy="2055813"/>
            </a:xfrm>
            <a:custGeom>
              <a:avLst/>
              <a:gdLst>
                <a:gd name="T0" fmla="*/ 130 w 181"/>
                <a:gd name="T1" fmla="*/ 1 h 539"/>
                <a:gd name="T2" fmla="*/ 170 w 181"/>
                <a:gd name="T3" fmla="*/ 335 h 539"/>
                <a:gd name="T4" fmla="*/ 181 w 181"/>
                <a:gd name="T5" fmla="*/ 519 h 539"/>
                <a:gd name="T6" fmla="*/ 87 w 181"/>
                <a:gd name="T7" fmla="*/ 525 h 539"/>
                <a:gd name="T8" fmla="*/ 47 w 181"/>
                <a:gd name="T9" fmla="*/ 261 h 539"/>
                <a:gd name="T10" fmla="*/ 3 w 181"/>
                <a:gd name="T11" fmla="*/ 84 h 539"/>
                <a:gd name="T12" fmla="*/ 6 w 181"/>
                <a:gd name="T13" fmla="*/ 39 h 539"/>
                <a:gd name="T14" fmla="*/ 61 w 181"/>
                <a:gd name="T15" fmla="*/ 4 h 539"/>
                <a:gd name="T16" fmla="*/ 130 w 181"/>
                <a:gd name="T17" fmla="*/ 1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539">
                  <a:moveTo>
                    <a:pt x="130" y="1"/>
                  </a:moveTo>
                  <a:cubicBezTo>
                    <a:pt x="172" y="111"/>
                    <a:pt x="163" y="218"/>
                    <a:pt x="170" y="335"/>
                  </a:cubicBezTo>
                  <a:cubicBezTo>
                    <a:pt x="174" y="392"/>
                    <a:pt x="161" y="466"/>
                    <a:pt x="181" y="519"/>
                  </a:cubicBezTo>
                  <a:cubicBezTo>
                    <a:pt x="153" y="536"/>
                    <a:pt x="116" y="539"/>
                    <a:pt x="87" y="525"/>
                  </a:cubicBezTo>
                  <a:cubicBezTo>
                    <a:pt x="55" y="447"/>
                    <a:pt x="65" y="343"/>
                    <a:pt x="47" y="261"/>
                  </a:cubicBezTo>
                  <a:cubicBezTo>
                    <a:pt x="34" y="196"/>
                    <a:pt x="13" y="149"/>
                    <a:pt x="3" y="84"/>
                  </a:cubicBezTo>
                  <a:cubicBezTo>
                    <a:pt x="1" y="69"/>
                    <a:pt x="0" y="53"/>
                    <a:pt x="6" y="39"/>
                  </a:cubicBezTo>
                  <a:cubicBezTo>
                    <a:pt x="16" y="19"/>
                    <a:pt x="39" y="8"/>
                    <a:pt x="61" y="4"/>
                  </a:cubicBezTo>
                  <a:cubicBezTo>
                    <a:pt x="83" y="0"/>
                    <a:pt x="108" y="5"/>
                    <a:pt x="130" y="1"/>
                  </a:cubicBezTo>
                  <a:close/>
                </a:path>
              </a:pathLst>
            </a:custGeom>
            <a:solidFill>
              <a:srgbClr val="007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3" name="Freeform 42"/>
            <p:cNvSpPr>
              <a:spLocks/>
            </p:cNvSpPr>
            <p:nvPr/>
          </p:nvSpPr>
          <p:spPr bwMode="auto">
            <a:xfrm>
              <a:off x="5197475" y="5648325"/>
              <a:ext cx="727075" cy="171450"/>
            </a:xfrm>
            <a:custGeom>
              <a:avLst/>
              <a:gdLst>
                <a:gd name="T0" fmla="*/ 111 w 191"/>
                <a:gd name="T1" fmla="*/ 34 h 45"/>
                <a:gd name="T2" fmla="*/ 56 w 191"/>
                <a:gd name="T3" fmla="*/ 19 h 45"/>
                <a:gd name="T4" fmla="*/ 21 w 191"/>
                <a:gd name="T5" fmla="*/ 12 h 45"/>
                <a:gd name="T6" fmla="*/ 0 w 191"/>
                <a:gd name="T7" fmla="*/ 0 h 45"/>
                <a:gd name="T8" fmla="*/ 0 w 191"/>
                <a:gd name="T9" fmla="*/ 10 h 45"/>
                <a:gd name="T10" fmla="*/ 1 w 191"/>
                <a:gd name="T11" fmla="*/ 16 h 45"/>
                <a:gd name="T12" fmla="*/ 6 w 191"/>
                <a:gd name="T13" fmla="*/ 20 h 45"/>
                <a:gd name="T14" fmla="*/ 35 w 191"/>
                <a:gd name="T15" fmla="*/ 29 h 45"/>
                <a:gd name="T16" fmla="*/ 35 w 191"/>
                <a:gd name="T17" fmla="*/ 21 h 45"/>
                <a:gd name="T18" fmla="*/ 84 w 191"/>
                <a:gd name="T19" fmla="*/ 35 h 45"/>
                <a:gd name="T20" fmla="*/ 135 w 191"/>
                <a:gd name="T21" fmla="*/ 45 h 45"/>
                <a:gd name="T22" fmla="*/ 183 w 191"/>
                <a:gd name="T23" fmla="*/ 30 h 45"/>
                <a:gd name="T24" fmla="*/ 191 w 191"/>
                <a:gd name="T25" fmla="*/ 18 h 45"/>
                <a:gd name="T26" fmla="*/ 111 w 191"/>
                <a:gd name="T27"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45">
                  <a:moveTo>
                    <a:pt x="111" y="34"/>
                  </a:moveTo>
                  <a:cubicBezTo>
                    <a:pt x="92" y="31"/>
                    <a:pt x="74" y="23"/>
                    <a:pt x="56" y="19"/>
                  </a:cubicBezTo>
                  <a:cubicBezTo>
                    <a:pt x="44" y="16"/>
                    <a:pt x="32" y="15"/>
                    <a:pt x="21" y="12"/>
                  </a:cubicBezTo>
                  <a:cubicBezTo>
                    <a:pt x="13" y="9"/>
                    <a:pt x="6" y="6"/>
                    <a:pt x="0" y="0"/>
                  </a:cubicBezTo>
                  <a:cubicBezTo>
                    <a:pt x="0" y="4"/>
                    <a:pt x="0" y="7"/>
                    <a:pt x="0" y="10"/>
                  </a:cubicBezTo>
                  <a:cubicBezTo>
                    <a:pt x="0" y="12"/>
                    <a:pt x="0" y="14"/>
                    <a:pt x="1" y="16"/>
                  </a:cubicBezTo>
                  <a:cubicBezTo>
                    <a:pt x="2" y="17"/>
                    <a:pt x="4" y="19"/>
                    <a:pt x="6" y="20"/>
                  </a:cubicBezTo>
                  <a:cubicBezTo>
                    <a:pt x="15" y="25"/>
                    <a:pt x="25" y="28"/>
                    <a:pt x="35" y="29"/>
                  </a:cubicBezTo>
                  <a:cubicBezTo>
                    <a:pt x="35" y="21"/>
                    <a:pt x="35" y="21"/>
                    <a:pt x="35" y="21"/>
                  </a:cubicBezTo>
                  <a:cubicBezTo>
                    <a:pt x="52" y="21"/>
                    <a:pt x="68" y="30"/>
                    <a:pt x="84" y="35"/>
                  </a:cubicBezTo>
                  <a:cubicBezTo>
                    <a:pt x="101" y="41"/>
                    <a:pt x="118" y="45"/>
                    <a:pt x="135" y="45"/>
                  </a:cubicBezTo>
                  <a:cubicBezTo>
                    <a:pt x="152" y="45"/>
                    <a:pt x="170" y="41"/>
                    <a:pt x="183" y="30"/>
                  </a:cubicBezTo>
                  <a:cubicBezTo>
                    <a:pt x="187" y="27"/>
                    <a:pt x="190" y="22"/>
                    <a:pt x="191" y="18"/>
                  </a:cubicBezTo>
                  <a:cubicBezTo>
                    <a:pt x="167" y="33"/>
                    <a:pt x="138" y="39"/>
                    <a:pt x="111"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4" name="Freeform 43"/>
            <p:cNvSpPr>
              <a:spLocks/>
            </p:cNvSpPr>
            <p:nvPr/>
          </p:nvSpPr>
          <p:spPr bwMode="auto">
            <a:xfrm>
              <a:off x="5197475" y="5507038"/>
              <a:ext cx="731837" cy="290513"/>
            </a:xfrm>
            <a:custGeom>
              <a:avLst/>
              <a:gdLst>
                <a:gd name="T0" fmla="*/ 191 w 192"/>
                <a:gd name="T1" fmla="*/ 48 h 76"/>
                <a:gd name="T2" fmla="*/ 183 w 192"/>
                <a:gd name="T3" fmla="*/ 39 h 76"/>
                <a:gd name="T4" fmla="*/ 119 w 192"/>
                <a:gd name="T5" fmla="*/ 13 h 76"/>
                <a:gd name="T6" fmla="*/ 89 w 192"/>
                <a:gd name="T7" fmla="*/ 0 h 76"/>
                <a:gd name="T8" fmla="*/ 6 w 192"/>
                <a:gd name="T9" fmla="*/ 2 h 76"/>
                <a:gd name="T10" fmla="*/ 2 w 192"/>
                <a:gd name="T11" fmla="*/ 22 h 76"/>
                <a:gd name="T12" fmla="*/ 0 w 192"/>
                <a:gd name="T13" fmla="*/ 37 h 76"/>
                <a:gd name="T14" fmla="*/ 21 w 192"/>
                <a:gd name="T15" fmla="*/ 49 h 76"/>
                <a:gd name="T16" fmla="*/ 56 w 192"/>
                <a:gd name="T17" fmla="*/ 56 h 76"/>
                <a:gd name="T18" fmla="*/ 111 w 192"/>
                <a:gd name="T19" fmla="*/ 71 h 76"/>
                <a:gd name="T20" fmla="*/ 191 w 192"/>
                <a:gd name="T21" fmla="*/ 55 h 76"/>
                <a:gd name="T22" fmla="*/ 191 w 192"/>
                <a:gd name="T23" fmla="*/ 4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76">
                  <a:moveTo>
                    <a:pt x="191" y="48"/>
                  </a:moveTo>
                  <a:cubicBezTo>
                    <a:pt x="190" y="44"/>
                    <a:pt x="186" y="41"/>
                    <a:pt x="183" y="39"/>
                  </a:cubicBezTo>
                  <a:cubicBezTo>
                    <a:pt x="163" y="27"/>
                    <a:pt x="140" y="22"/>
                    <a:pt x="119" y="13"/>
                  </a:cubicBezTo>
                  <a:cubicBezTo>
                    <a:pt x="109" y="9"/>
                    <a:pt x="100" y="3"/>
                    <a:pt x="89" y="0"/>
                  </a:cubicBezTo>
                  <a:cubicBezTo>
                    <a:pt x="63" y="12"/>
                    <a:pt x="32" y="14"/>
                    <a:pt x="6" y="2"/>
                  </a:cubicBezTo>
                  <a:cubicBezTo>
                    <a:pt x="4" y="8"/>
                    <a:pt x="3" y="16"/>
                    <a:pt x="2" y="22"/>
                  </a:cubicBezTo>
                  <a:cubicBezTo>
                    <a:pt x="1" y="27"/>
                    <a:pt x="0" y="32"/>
                    <a:pt x="0" y="37"/>
                  </a:cubicBezTo>
                  <a:cubicBezTo>
                    <a:pt x="6" y="43"/>
                    <a:pt x="13" y="46"/>
                    <a:pt x="21" y="49"/>
                  </a:cubicBezTo>
                  <a:cubicBezTo>
                    <a:pt x="32" y="52"/>
                    <a:pt x="44" y="53"/>
                    <a:pt x="56" y="56"/>
                  </a:cubicBezTo>
                  <a:cubicBezTo>
                    <a:pt x="74" y="60"/>
                    <a:pt x="92" y="68"/>
                    <a:pt x="111" y="71"/>
                  </a:cubicBezTo>
                  <a:cubicBezTo>
                    <a:pt x="138" y="76"/>
                    <a:pt x="167" y="70"/>
                    <a:pt x="191" y="55"/>
                  </a:cubicBezTo>
                  <a:cubicBezTo>
                    <a:pt x="192" y="53"/>
                    <a:pt x="192" y="50"/>
                    <a:pt x="191" y="4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5" name="Freeform 44"/>
            <p:cNvSpPr>
              <a:spLocks/>
            </p:cNvSpPr>
            <p:nvPr/>
          </p:nvSpPr>
          <p:spPr bwMode="auto">
            <a:xfrm>
              <a:off x="4606925" y="3790950"/>
              <a:ext cx="604837" cy="1979613"/>
            </a:xfrm>
            <a:custGeom>
              <a:avLst/>
              <a:gdLst>
                <a:gd name="T0" fmla="*/ 5 w 159"/>
                <a:gd name="T1" fmla="*/ 253 h 519"/>
                <a:gd name="T2" fmla="*/ 8 w 159"/>
                <a:gd name="T3" fmla="*/ 500 h 519"/>
                <a:gd name="T4" fmla="*/ 25 w 159"/>
                <a:gd name="T5" fmla="*/ 515 h 519"/>
                <a:gd name="T6" fmla="*/ 57 w 159"/>
                <a:gd name="T7" fmla="*/ 516 h 519"/>
                <a:gd name="T8" fmla="*/ 83 w 159"/>
                <a:gd name="T9" fmla="*/ 504 h 519"/>
                <a:gd name="T10" fmla="*/ 119 w 159"/>
                <a:gd name="T11" fmla="*/ 216 h 519"/>
                <a:gd name="T12" fmla="*/ 145 w 159"/>
                <a:gd name="T13" fmla="*/ 105 h 519"/>
                <a:gd name="T14" fmla="*/ 156 w 159"/>
                <a:gd name="T15" fmla="*/ 5 h 519"/>
                <a:gd name="T16" fmla="*/ 57 w 159"/>
                <a:gd name="T17" fmla="*/ 26 h 519"/>
                <a:gd name="T18" fmla="*/ 22 w 159"/>
                <a:gd name="T19" fmla="*/ 36 h 519"/>
                <a:gd name="T20" fmla="*/ 11 w 159"/>
                <a:gd name="T21" fmla="*/ 53 h 519"/>
                <a:gd name="T22" fmla="*/ 6 w 159"/>
                <a:gd name="T23" fmla="*/ 210 h 519"/>
                <a:gd name="T24" fmla="*/ 5 w 159"/>
                <a:gd name="T25" fmla="*/ 25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519">
                  <a:moveTo>
                    <a:pt x="5" y="253"/>
                  </a:moveTo>
                  <a:cubicBezTo>
                    <a:pt x="2" y="335"/>
                    <a:pt x="0" y="418"/>
                    <a:pt x="8" y="500"/>
                  </a:cubicBezTo>
                  <a:cubicBezTo>
                    <a:pt x="8" y="508"/>
                    <a:pt x="18" y="512"/>
                    <a:pt x="25" y="515"/>
                  </a:cubicBezTo>
                  <a:cubicBezTo>
                    <a:pt x="35" y="519"/>
                    <a:pt x="46" y="518"/>
                    <a:pt x="57" y="516"/>
                  </a:cubicBezTo>
                  <a:cubicBezTo>
                    <a:pt x="67" y="515"/>
                    <a:pt x="78" y="513"/>
                    <a:pt x="83" y="504"/>
                  </a:cubicBezTo>
                  <a:cubicBezTo>
                    <a:pt x="74" y="407"/>
                    <a:pt x="87" y="308"/>
                    <a:pt x="119" y="216"/>
                  </a:cubicBezTo>
                  <a:cubicBezTo>
                    <a:pt x="129" y="187"/>
                    <a:pt x="143" y="135"/>
                    <a:pt x="145" y="105"/>
                  </a:cubicBezTo>
                  <a:cubicBezTo>
                    <a:pt x="146" y="70"/>
                    <a:pt x="159" y="39"/>
                    <a:pt x="156" y="5"/>
                  </a:cubicBezTo>
                  <a:cubicBezTo>
                    <a:pt x="155" y="0"/>
                    <a:pt x="63" y="24"/>
                    <a:pt x="57" y="26"/>
                  </a:cubicBezTo>
                  <a:cubicBezTo>
                    <a:pt x="45" y="28"/>
                    <a:pt x="33" y="31"/>
                    <a:pt x="22" y="36"/>
                  </a:cubicBezTo>
                  <a:cubicBezTo>
                    <a:pt x="13" y="40"/>
                    <a:pt x="12" y="43"/>
                    <a:pt x="11" y="53"/>
                  </a:cubicBezTo>
                  <a:cubicBezTo>
                    <a:pt x="9" y="105"/>
                    <a:pt x="8" y="158"/>
                    <a:pt x="6" y="210"/>
                  </a:cubicBezTo>
                  <a:cubicBezTo>
                    <a:pt x="6" y="224"/>
                    <a:pt x="6" y="238"/>
                    <a:pt x="5" y="253"/>
                  </a:cubicBezTo>
                  <a:close/>
                </a:path>
              </a:pathLst>
            </a:custGeom>
            <a:solidFill>
              <a:srgbClr val="007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6" name="Freeform 45"/>
            <p:cNvSpPr>
              <a:spLocks/>
            </p:cNvSpPr>
            <p:nvPr/>
          </p:nvSpPr>
          <p:spPr bwMode="auto">
            <a:xfrm>
              <a:off x="4640263" y="5729288"/>
              <a:ext cx="454025" cy="419100"/>
            </a:xfrm>
            <a:custGeom>
              <a:avLst/>
              <a:gdLst>
                <a:gd name="T0" fmla="*/ 86 w 119"/>
                <a:gd name="T1" fmla="*/ 109 h 110"/>
                <a:gd name="T2" fmla="*/ 119 w 119"/>
                <a:gd name="T3" fmla="*/ 95 h 110"/>
                <a:gd name="T4" fmla="*/ 68 w 119"/>
                <a:gd name="T5" fmla="*/ 2 h 110"/>
                <a:gd name="T6" fmla="*/ 48 w 119"/>
                <a:gd name="T7" fmla="*/ 8 h 110"/>
                <a:gd name="T8" fmla="*/ 16 w 119"/>
                <a:gd name="T9" fmla="*/ 7 h 110"/>
                <a:gd name="T10" fmla="*/ 3 w 119"/>
                <a:gd name="T11" fmla="*/ 0 h 110"/>
                <a:gd name="T12" fmla="*/ 0 w 119"/>
                <a:gd name="T13" fmla="*/ 26 h 110"/>
                <a:gd name="T14" fmla="*/ 9 w 119"/>
                <a:gd name="T15" fmla="*/ 48 h 110"/>
                <a:gd name="T16" fmla="*/ 18 w 119"/>
                <a:gd name="T17" fmla="*/ 60 h 110"/>
                <a:gd name="T18" fmla="*/ 26 w 119"/>
                <a:gd name="T19" fmla="*/ 82 h 110"/>
                <a:gd name="T20" fmla="*/ 48 w 119"/>
                <a:gd name="T21" fmla="*/ 101 h 110"/>
                <a:gd name="T22" fmla="*/ 67 w 119"/>
                <a:gd name="T23" fmla="*/ 110 h 110"/>
                <a:gd name="T24" fmla="*/ 86 w 119"/>
                <a:gd name="T25"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0">
                  <a:moveTo>
                    <a:pt x="86" y="109"/>
                  </a:moveTo>
                  <a:cubicBezTo>
                    <a:pt x="98" y="107"/>
                    <a:pt x="109" y="103"/>
                    <a:pt x="119" y="95"/>
                  </a:cubicBezTo>
                  <a:cubicBezTo>
                    <a:pt x="111" y="60"/>
                    <a:pt x="80" y="35"/>
                    <a:pt x="68" y="2"/>
                  </a:cubicBezTo>
                  <a:cubicBezTo>
                    <a:pt x="63" y="6"/>
                    <a:pt x="55" y="7"/>
                    <a:pt x="48" y="8"/>
                  </a:cubicBezTo>
                  <a:cubicBezTo>
                    <a:pt x="37" y="10"/>
                    <a:pt x="26" y="11"/>
                    <a:pt x="16" y="7"/>
                  </a:cubicBezTo>
                  <a:cubicBezTo>
                    <a:pt x="12" y="5"/>
                    <a:pt x="7" y="3"/>
                    <a:pt x="3" y="0"/>
                  </a:cubicBezTo>
                  <a:cubicBezTo>
                    <a:pt x="4" y="8"/>
                    <a:pt x="2" y="17"/>
                    <a:pt x="0" y="26"/>
                  </a:cubicBezTo>
                  <a:cubicBezTo>
                    <a:pt x="2" y="33"/>
                    <a:pt x="4" y="41"/>
                    <a:pt x="9" y="48"/>
                  </a:cubicBezTo>
                  <a:cubicBezTo>
                    <a:pt x="12" y="52"/>
                    <a:pt x="16" y="56"/>
                    <a:pt x="18" y="60"/>
                  </a:cubicBezTo>
                  <a:cubicBezTo>
                    <a:pt x="22" y="67"/>
                    <a:pt x="22" y="75"/>
                    <a:pt x="26" y="82"/>
                  </a:cubicBezTo>
                  <a:cubicBezTo>
                    <a:pt x="30" y="91"/>
                    <a:pt x="39" y="96"/>
                    <a:pt x="48" y="101"/>
                  </a:cubicBezTo>
                  <a:cubicBezTo>
                    <a:pt x="54" y="104"/>
                    <a:pt x="61" y="107"/>
                    <a:pt x="67" y="110"/>
                  </a:cubicBezTo>
                  <a:cubicBezTo>
                    <a:pt x="73" y="110"/>
                    <a:pt x="79" y="110"/>
                    <a:pt x="86" y="10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7" name="Freeform 46"/>
            <p:cNvSpPr>
              <a:spLocks/>
            </p:cNvSpPr>
            <p:nvPr/>
          </p:nvSpPr>
          <p:spPr bwMode="auto">
            <a:xfrm>
              <a:off x="4632325" y="5827713"/>
              <a:ext cx="263525" cy="320675"/>
            </a:xfrm>
            <a:custGeom>
              <a:avLst/>
              <a:gdLst>
                <a:gd name="T0" fmla="*/ 28 w 69"/>
                <a:gd name="T1" fmla="*/ 56 h 84"/>
                <a:gd name="T2" fmla="*/ 20 w 69"/>
                <a:gd name="T3" fmla="*/ 34 h 84"/>
                <a:gd name="T4" fmla="*/ 11 w 69"/>
                <a:gd name="T5" fmla="*/ 22 h 84"/>
                <a:gd name="T6" fmla="*/ 2 w 69"/>
                <a:gd name="T7" fmla="*/ 0 h 84"/>
                <a:gd name="T8" fmla="*/ 2 w 69"/>
                <a:gd name="T9" fmla="*/ 0 h 84"/>
                <a:gd name="T10" fmla="*/ 8 w 69"/>
                <a:gd name="T11" fmla="*/ 30 h 84"/>
                <a:gd name="T12" fmla="*/ 11 w 69"/>
                <a:gd name="T13" fmla="*/ 28 h 84"/>
                <a:gd name="T14" fmla="*/ 30 w 69"/>
                <a:gd name="T15" fmla="*/ 73 h 84"/>
                <a:gd name="T16" fmla="*/ 51 w 69"/>
                <a:gd name="T17" fmla="*/ 82 h 84"/>
                <a:gd name="T18" fmla="*/ 69 w 69"/>
                <a:gd name="T19" fmla="*/ 84 h 84"/>
                <a:gd name="T20" fmla="*/ 50 w 69"/>
                <a:gd name="T21" fmla="*/ 75 h 84"/>
                <a:gd name="T22" fmla="*/ 28 w 69"/>
                <a:gd name="T23" fmla="*/ 5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84">
                  <a:moveTo>
                    <a:pt x="28" y="56"/>
                  </a:moveTo>
                  <a:cubicBezTo>
                    <a:pt x="24" y="49"/>
                    <a:pt x="24" y="41"/>
                    <a:pt x="20" y="34"/>
                  </a:cubicBezTo>
                  <a:cubicBezTo>
                    <a:pt x="18" y="30"/>
                    <a:pt x="14" y="26"/>
                    <a:pt x="11" y="22"/>
                  </a:cubicBezTo>
                  <a:cubicBezTo>
                    <a:pt x="6" y="15"/>
                    <a:pt x="4" y="7"/>
                    <a:pt x="2" y="0"/>
                  </a:cubicBezTo>
                  <a:cubicBezTo>
                    <a:pt x="2" y="0"/>
                    <a:pt x="2" y="0"/>
                    <a:pt x="2" y="0"/>
                  </a:cubicBezTo>
                  <a:cubicBezTo>
                    <a:pt x="0" y="10"/>
                    <a:pt x="0" y="22"/>
                    <a:pt x="8" y="30"/>
                  </a:cubicBezTo>
                  <a:cubicBezTo>
                    <a:pt x="9" y="29"/>
                    <a:pt x="10" y="28"/>
                    <a:pt x="11" y="28"/>
                  </a:cubicBezTo>
                  <a:cubicBezTo>
                    <a:pt x="22" y="40"/>
                    <a:pt x="18" y="62"/>
                    <a:pt x="30" y="73"/>
                  </a:cubicBezTo>
                  <a:cubicBezTo>
                    <a:pt x="36" y="79"/>
                    <a:pt x="44" y="80"/>
                    <a:pt x="51" y="82"/>
                  </a:cubicBezTo>
                  <a:cubicBezTo>
                    <a:pt x="57" y="83"/>
                    <a:pt x="63" y="83"/>
                    <a:pt x="69" y="84"/>
                  </a:cubicBezTo>
                  <a:cubicBezTo>
                    <a:pt x="63" y="81"/>
                    <a:pt x="56" y="78"/>
                    <a:pt x="50" y="75"/>
                  </a:cubicBezTo>
                  <a:cubicBezTo>
                    <a:pt x="41" y="70"/>
                    <a:pt x="32" y="65"/>
                    <a:pt x="28" y="5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8" name="Freeform 47"/>
            <p:cNvSpPr>
              <a:spLocks/>
            </p:cNvSpPr>
            <p:nvPr/>
          </p:nvSpPr>
          <p:spPr bwMode="auto">
            <a:xfrm>
              <a:off x="5208588" y="2235200"/>
              <a:ext cx="220662" cy="823913"/>
            </a:xfrm>
            <a:custGeom>
              <a:avLst/>
              <a:gdLst>
                <a:gd name="T0" fmla="*/ 55 w 58"/>
                <a:gd name="T1" fmla="*/ 124 h 216"/>
                <a:gd name="T2" fmla="*/ 33 w 58"/>
                <a:gd name="T3" fmla="*/ 49 h 216"/>
                <a:gd name="T4" fmla="*/ 0 w 58"/>
                <a:gd name="T5" fmla="*/ 0 h 216"/>
                <a:gd name="T6" fmla="*/ 0 w 58"/>
                <a:gd name="T7" fmla="*/ 1 h 216"/>
                <a:gd name="T8" fmla="*/ 47 w 58"/>
                <a:gd name="T9" fmla="*/ 216 h 216"/>
                <a:gd name="T10" fmla="*/ 55 w 58"/>
                <a:gd name="T11" fmla="*/ 124 h 216"/>
              </a:gdLst>
              <a:ahLst/>
              <a:cxnLst>
                <a:cxn ang="0">
                  <a:pos x="T0" y="T1"/>
                </a:cxn>
                <a:cxn ang="0">
                  <a:pos x="T2" y="T3"/>
                </a:cxn>
                <a:cxn ang="0">
                  <a:pos x="T4" y="T5"/>
                </a:cxn>
                <a:cxn ang="0">
                  <a:pos x="T6" y="T7"/>
                </a:cxn>
                <a:cxn ang="0">
                  <a:pos x="T8" y="T9"/>
                </a:cxn>
                <a:cxn ang="0">
                  <a:pos x="T10" y="T11"/>
                </a:cxn>
              </a:cxnLst>
              <a:rect l="0" t="0" r="r" b="b"/>
              <a:pathLst>
                <a:path w="58" h="216">
                  <a:moveTo>
                    <a:pt x="55" y="124"/>
                  </a:moveTo>
                  <a:cubicBezTo>
                    <a:pt x="53" y="98"/>
                    <a:pt x="45" y="73"/>
                    <a:pt x="33" y="49"/>
                  </a:cubicBezTo>
                  <a:cubicBezTo>
                    <a:pt x="24" y="32"/>
                    <a:pt x="13" y="15"/>
                    <a:pt x="0" y="0"/>
                  </a:cubicBezTo>
                  <a:cubicBezTo>
                    <a:pt x="0" y="1"/>
                    <a:pt x="0" y="1"/>
                    <a:pt x="0" y="1"/>
                  </a:cubicBezTo>
                  <a:cubicBezTo>
                    <a:pt x="45" y="73"/>
                    <a:pt x="45" y="163"/>
                    <a:pt x="47" y="216"/>
                  </a:cubicBezTo>
                  <a:cubicBezTo>
                    <a:pt x="51" y="186"/>
                    <a:pt x="58" y="155"/>
                    <a:pt x="55" y="124"/>
                  </a:cubicBezTo>
                  <a:close/>
                </a:path>
              </a:pathLst>
            </a:custGeom>
            <a:solidFill>
              <a:srgbClr val="007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49" name="Freeform 48"/>
            <p:cNvSpPr>
              <a:spLocks/>
            </p:cNvSpPr>
            <p:nvPr/>
          </p:nvSpPr>
          <p:spPr bwMode="auto">
            <a:xfrm>
              <a:off x="4873625" y="1468438"/>
              <a:ext cx="563562" cy="865188"/>
            </a:xfrm>
            <a:custGeom>
              <a:avLst/>
              <a:gdLst>
                <a:gd name="T0" fmla="*/ 5 w 148"/>
                <a:gd name="T1" fmla="*/ 155 h 227"/>
                <a:gd name="T2" fmla="*/ 14 w 148"/>
                <a:gd name="T3" fmla="*/ 181 h 227"/>
                <a:gd name="T4" fmla="*/ 42 w 148"/>
                <a:gd name="T5" fmla="*/ 207 h 227"/>
                <a:gd name="T6" fmla="*/ 82 w 148"/>
                <a:gd name="T7" fmla="*/ 227 h 227"/>
                <a:gd name="T8" fmla="*/ 88 w 148"/>
                <a:gd name="T9" fmla="*/ 202 h 227"/>
                <a:gd name="T10" fmla="*/ 90 w 148"/>
                <a:gd name="T11" fmla="*/ 194 h 227"/>
                <a:gd name="T12" fmla="*/ 95 w 148"/>
                <a:gd name="T13" fmla="*/ 191 h 227"/>
                <a:gd name="T14" fmla="*/ 100 w 148"/>
                <a:gd name="T15" fmla="*/ 194 h 227"/>
                <a:gd name="T16" fmla="*/ 109 w 148"/>
                <a:gd name="T17" fmla="*/ 198 h 227"/>
                <a:gd name="T18" fmla="*/ 118 w 148"/>
                <a:gd name="T19" fmla="*/ 198 h 227"/>
                <a:gd name="T20" fmla="*/ 124 w 148"/>
                <a:gd name="T21" fmla="*/ 190 h 227"/>
                <a:gd name="T22" fmla="*/ 126 w 148"/>
                <a:gd name="T23" fmla="*/ 180 h 227"/>
                <a:gd name="T24" fmla="*/ 141 w 148"/>
                <a:gd name="T25" fmla="*/ 148 h 227"/>
                <a:gd name="T26" fmla="*/ 145 w 148"/>
                <a:gd name="T27" fmla="*/ 143 h 227"/>
                <a:gd name="T28" fmla="*/ 144 w 148"/>
                <a:gd name="T29" fmla="*/ 134 h 227"/>
                <a:gd name="T30" fmla="*/ 142 w 148"/>
                <a:gd name="T31" fmla="*/ 114 h 227"/>
                <a:gd name="T32" fmla="*/ 146 w 148"/>
                <a:gd name="T33" fmla="*/ 99 h 227"/>
                <a:gd name="T34" fmla="*/ 145 w 148"/>
                <a:gd name="T35" fmla="*/ 68 h 227"/>
                <a:gd name="T36" fmla="*/ 139 w 148"/>
                <a:gd name="T37" fmla="*/ 44 h 227"/>
                <a:gd name="T38" fmla="*/ 96 w 148"/>
                <a:gd name="T39" fmla="*/ 4 h 227"/>
                <a:gd name="T40" fmla="*/ 69 w 148"/>
                <a:gd name="T41" fmla="*/ 0 h 227"/>
                <a:gd name="T42" fmla="*/ 36 w 148"/>
                <a:gd name="T43" fmla="*/ 6 h 227"/>
                <a:gd name="T44" fmla="*/ 5 w 148"/>
                <a:gd name="T45" fmla="*/ 43 h 227"/>
                <a:gd name="T46" fmla="*/ 2 w 148"/>
                <a:gd name="T47" fmla="*/ 91 h 227"/>
                <a:gd name="T48" fmla="*/ 14 w 148"/>
                <a:gd name="T49" fmla="*/ 139 h 227"/>
                <a:gd name="T50" fmla="*/ 5 w 148"/>
                <a:gd name="T51" fmla="*/ 15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227">
                  <a:moveTo>
                    <a:pt x="5" y="155"/>
                  </a:moveTo>
                  <a:cubicBezTo>
                    <a:pt x="5" y="164"/>
                    <a:pt x="9" y="173"/>
                    <a:pt x="14" y="181"/>
                  </a:cubicBezTo>
                  <a:cubicBezTo>
                    <a:pt x="22" y="191"/>
                    <a:pt x="32" y="199"/>
                    <a:pt x="42" y="207"/>
                  </a:cubicBezTo>
                  <a:cubicBezTo>
                    <a:pt x="55" y="216"/>
                    <a:pt x="67" y="225"/>
                    <a:pt x="82" y="227"/>
                  </a:cubicBezTo>
                  <a:cubicBezTo>
                    <a:pt x="81" y="219"/>
                    <a:pt x="83" y="210"/>
                    <a:pt x="88" y="202"/>
                  </a:cubicBezTo>
                  <a:cubicBezTo>
                    <a:pt x="90" y="194"/>
                    <a:pt x="90" y="194"/>
                    <a:pt x="90" y="194"/>
                  </a:cubicBezTo>
                  <a:cubicBezTo>
                    <a:pt x="90" y="192"/>
                    <a:pt x="93" y="191"/>
                    <a:pt x="95" y="191"/>
                  </a:cubicBezTo>
                  <a:cubicBezTo>
                    <a:pt x="96" y="191"/>
                    <a:pt x="98" y="192"/>
                    <a:pt x="100" y="194"/>
                  </a:cubicBezTo>
                  <a:cubicBezTo>
                    <a:pt x="103" y="195"/>
                    <a:pt x="105" y="197"/>
                    <a:pt x="109" y="198"/>
                  </a:cubicBezTo>
                  <a:cubicBezTo>
                    <a:pt x="112" y="199"/>
                    <a:pt x="115" y="199"/>
                    <a:pt x="118" y="198"/>
                  </a:cubicBezTo>
                  <a:cubicBezTo>
                    <a:pt x="121" y="196"/>
                    <a:pt x="123" y="193"/>
                    <a:pt x="124" y="190"/>
                  </a:cubicBezTo>
                  <a:cubicBezTo>
                    <a:pt x="125" y="186"/>
                    <a:pt x="125" y="183"/>
                    <a:pt x="126" y="180"/>
                  </a:cubicBezTo>
                  <a:cubicBezTo>
                    <a:pt x="128" y="168"/>
                    <a:pt x="133" y="157"/>
                    <a:pt x="141" y="148"/>
                  </a:cubicBezTo>
                  <a:cubicBezTo>
                    <a:pt x="142" y="147"/>
                    <a:pt x="144" y="145"/>
                    <a:pt x="145" y="143"/>
                  </a:cubicBezTo>
                  <a:cubicBezTo>
                    <a:pt x="146" y="140"/>
                    <a:pt x="145" y="137"/>
                    <a:pt x="144" y="134"/>
                  </a:cubicBezTo>
                  <a:cubicBezTo>
                    <a:pt x="141" y="127"/>
                    <a:pt x="140" y="121"/>
                    <a:pt x="142" y="114"/>
                  </a:cubicBezTo>
                  <a:cubicBezTo>
                    <a:pt x="143" y="109"/>
                    <a:pt x="145" y="104"/>
                    <a:pt x="146" y="99"/>
                  </a:cubicBezTo>
                  <a:cubicBezTo>
                    <a:pt x="148" y="89"/>
                    <a:pt x="147" y="79"/>
                    <a:pt x="145" y="68"/>
                  </a:cubicBezTo>
                  <a:cubicBezTo>
                    <a:pt x="144" y="60"/>
                    <a:pt x="143" y="51"/>
                    <a:pt x="139" y="44"/>
                  </a:cubicBezTo>
                  <a:cubicBezTo>
                    <a:pt x="130" y="26"/>
                    <a:pt x="115" y="11"/>
                    <a:pt x="96" y="4"/>
                  </a:cubicBezTo>
                  <a:cubicBezTo>
                    <a:pt x="87" y="2"/>
                    <a:pt x="78" y="0"/>
                    <a:pt x="69" y="0"/>
                  </a:cubicBezTo>
                  <a:cubicBezTo>
                    <a:pt x="58" y="0"/>
                    <a:pt x="46" y="2"/>
                    <a:pt x="36" y="6"/>
                  </a:cubicBezTo>
                  <a:cubicBezTo>
                    <a:pt x="21" y="13"/>
                    <a:pt x="11" y="27"/>
                    <a:pt x="5" y="43"/>
                  </a:cubicBezTo>
                  <a:cubicBezTo>
                    <a:pt x="0" y="58"/>
                    <a:pt x="0" y="75"/>
                    <a:pt x="2" y="91"/>
                  </a:cubicBezTo>
                  <a:cubicBezTo>
                    <a:pt x="5" y="107"/>
                    <a:pt x="13" y="122"/>
                    <a:pt x="14" y="139"/>
                  </a:cubicBezTo>
                  <a:cubicBezTo>
                    <a:pt x="14" y="143"/>
                    <a:pt x="11" y="149"/>
                    <a:pt x="5" y="15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0" name="Freeform 49"/>
            <p:cNvSpPr>
              <a:spLocks/>
            </p:cNvSpPr>
            <p:nvPr/>
          </p:nvSpPr>
          <p:spPr bwMode="auto">
            <a:xfrm>
              <a:off x="4849813" y="1455738"/>
              <a:ext cx="576262" cy="527050"/>
            </a:xfrm>
            <a:custGeom>
              <a:avLst/>
              <a:gdLst>
                <a:gd name="T0" fmla="*/ 122 w 151"/>
                <a:gd name="T1" fmla="*/ 49 h 138"/>
                <a:gd name="T2" fmla="*/ 134 w 151"/>
                <a:gd name="T3" fmla="*/ 53 h 138"/>
                <a:gd name="T4" fmla="*/ 146 w 151"/>
                <a:gd name="T5" fmla="*/ 50 h 138"/>
                <a:gd name="T6" fmla="*/ 149 w 151"/>
                <a:gd name="T7" fmla="*/ 35 h 138"/>
                <a:gd name="T8" fmla="*/ 138 w 151"/>
                <a:gd name="T9" fmla="*/ 22 h 138"/>
                <a:gd name="T10" fmla="*/ 74 w 151"/>
                <a:gd name="T11" fmla="*/ 0 h 138"/>
                <a:gd name="T12" fmla="*/ 37 w 151"/>
                <a:gd name="T13" fmla="*/ 5 h 138"/>
                <a:gd name="T14" fmla="*/ 8 w 151"/>
                <a:gd name="T15" fmla="*/ 28 h 138"/>
                <a:gd name="T16" fmla="*/ 0 w 151"/>
                <a:gd name="T17" fmla="*/ 67 h 138"/>
                <a:gd name="T18" fmla="*/ 15 w 151"/>
                <a:gd name="T19" fmla="*/ 138 h 138"/>
                <a:gd name="T20" fmla="*/ 20 w 151"/>
                <a:gd name="T21" fmla="*/ 119 h 138"/>
                <a:gd name="T22" fmla="*/ 15 w 151"/>
                <a:gd name="T23" fmla="*/ 99 h 138"/>
                <a:gd name="T24" fmla="*/ 23 w 151"/>
                <a:gd name="T25" fmla="*/ 82 h 138"/>
                <a:gd name="T26" fmla="*/ 36 w 151"/>
                <a:gd name="T27" fmla="*/ 85 h 138"/>
                <a:gd name="T28" fmla="*/ 42 w 151"/>
                <a:gd name="T29" fmla="*/ 97 h 138"/>
                <a:gd name="T30" fmla="*/ 47 w 151"/>
                <a:gd name="T31" fmla="*/ 107 h 138"/>
                <a:gd name="T32" fmla="*/ 57 w 151"/>
                <a:gd name="T33" fmla="*/ 110 h 138"/>
                <a:gd name="T34" fmla="*/ 62 w 151"/>
                <a:gd name="T35" fmla="*/ 101 h 138"/>
                <a:gd name="T36" fmla="*/ 62 w 151"/>
                <a:gd name="T37" fmla="*/ 91 h 138"/>
                <a:gd name="T38" fmla="*/ 87 w 151"/>
                <a:gd name="T39" fmla="*/ 62 h 138"/>
                <a:gd name="T40" fmla="*/ 90 w 151"/>
                <a:gd name="T41" fmla="*/ 49 h 138"/>
                <a:gd name="T42" fmla="*/ 97 w 151"/>
                <a:gd name="T43" fmla="*/ 46 h 138"/>
                <a:gd name="T44" fmla="*/ 122 w 151"/>
                <a:gd name="T45" fmla="*/ 4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138">
                  <a:moveTo>
                    <a:pt x="122" y="49"/>
                  </a:moveTo>
                  <a:cubicBezTo>
                    <a:pt x="126" y="50"/>
                    <a:pt x="130" y="52"/>
                    <a:pt x="134" y="53"/>
                  </a:cubicBezTo>
                  <a:cubicBezTo>
                    <a:pt x="138" y="53"/>
                    <a:pt x="143" y="53"/>
                    <a:pt x="146" y="50"/>
                  </a:cubicBezTo>
                  <a:cubicBezTo>
                    <a:pt x="150" y="47"/>
                    <a:pt x="151" y="40"/>
                    <a:pt x="149" y="35"/>
                  </a:cubicBezTo>
                  <a:cubicBezTo>
                    <a:pt x="147" y="30"/>
                    <a:pt x="143" y="26"/>
                    <a:pt x="138" y="22"/>
                  </a:cubicBezTo>
                  <a:cubicBezTo>
                    <a:pt x="120" y="8"/>
                    <a:pt x="97" y="1"/>
                    <a:pt x="74" y="0"/>
                  </a:cubicBezTo>
                  <a:cubicBezTo>
                    <a:pt x="62" y="0"/>
                    <a:pt x="49" y="1"/>
                    <a:pt x="37" y="5"/>
                  </a:cubicBezTo>
                  <a:cubicBezTo>
                    <a:pt x="26" y="9"/>
                    <a:pt x="15" y="17"/>
                    <a:pt x="8" y="28"/>
                  </a:cubicBezTo>
                  <a:cubicBezTo>
                    <a:pt x="1" y="39"/>
                    <a:pt x="0" y="53"/>
                    <a:pt x="0" y="67"/>
                  </a:cubicBezTo>
                  <a:cubicBezTo>
                    <a:pt x="0" y="91"/>
                    <a:pt x="5" y="116"/>
                    <a:pt x="15" y="138"/>
                  </a:cubicBezTo>
                  <a:cubicBezTo>
                    <a:pt x="21" y="134"/>
                    <a:pt x="22" y="126"/>
                    <a:pt x="20" y="119"/>
                  </a:cubicBezTo>
                  <a:cubicBezTo>
                    <a:pt x="19" y="112"/>
                    <a:pt x="16" y="106"/>
                    <a:pt x="15" y="99"/>
                  </a:cubicBezTo>
                  <a:cubicBezTo>
                    <a:pt x="14" y="92"/>
                    <a:pt x="17" y="84"/>
                    <a:pt x="23" y="82"/>
                  </a:cubicBezTo>
                  <a:cubicBezTo>
                    <a:pt x="28" y="80"/>
                    <a:pt x="32" y="82"/>
                    <a:pt x="36" y="85"/>
                  </a:cubicBezTo>
                  <a:cubicBezTo>
                    <a:pt x="39" y="88"/>
                    <a:pt x="41" y="93"/>
                    <a:pt x="42" y="97"/>
                  </a:cubicBezTo>
                  <a:cubicBezTo>
                    <a:pt x="44" y="100"/>
                    <a:pt x="45" y="104"/>
                    <a:pt x="47" y="107"/>
                  </a:cubicBezTo>
                  <a:cubicBezTo>
                    <a:pt x="50" y="110"/>
                    <a:pt x="54" y="112"/>
                    <a:pt x="57" y="110"/>
                  </a:cubicBezTo>
                  <a:cubicBezTo>
                    <a:pt x="60" y="109"/>
                    <a:pt x="62" y="105"/>
                    <a:pt x="62" y="101"/>
                  </a:cubicBezTo>
                  <a:cubicBezTo>
                    <a:pt x="62" y="98"/>
                    <a:pt x="61" y="95"/>
                    <a:pt x="62" y="91"/>
                  </a:cubicBezTo>
                  <a:cubicBezTo>
                    <a:pt x="65" y="78"/>
                    <a:pt x="84" y="75"/>
                    <a:pt x="87" y="62"/>
                  </a:cubicBezTo>
                  <a:cubicBezTo>
                    <a:pt x="88" y="58"/>
                    <a:pt x="87" y="53"/>
                    <a:pt x="90" y="49"/>
                  </a:cubicBezTo>
                  <a:cubicBezTo>
                    <a:pt x="92" y="47"/>
                    <a:pt x="94" y="47"/>
                    <a:pt x="97" y="46"/>
                  </a:cubicBezTo>
                  <a:cubicBezTo>
                    <a:pt x="105" y="45"/>
                    <a:pt x="114" y="46"/>
                    <a:pt x="122" y="4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1" name="Freeform 50"/>
            <p:cNvSpPr>
              <a:spLocks/>
            </p:cNvSpPr>
            <p:nvPr/>
          </p:nvSpPr>
          <p:spPr bwMode="auto">
            <a:xfrm>
              <a:off x="4808538" y="2055813"/>
              <a:ext cx="377825" cy="407988"/>
            </a:xfrm>
            <a:custGeom>
              <a:avLst/>
              <a:gdLst>
                <a:gd name="T0" fmla="*/ 99 w 99"/>
                <a:gd name="T1" fmla="*/ 73 h 107"/>
                <a:gd name="T2" fmla="*/ 59 w 99"/>
                <a:gd name="T3" fmla="*/ 53 h 107"/>
                <a:gd name="T4" fmla="*/ 31 w 99"/>
                <a:gd name="T5" fmla="*/ 27 h 107"/>
                <a:gd name="T6" fmla="*/ 22 w 99"/>
                <a:gd name="T7" fmla="*/ 1 h 107"/>
                <a:gd name="T8" fmla="*/ 12 w 99"/>
                <a:gd name="T9" fmla="*/ 1 h 107"/>
                <a:gd name="T10" fmla="*/ 0 w 99"/>
                <a:gd name="T11" fmla="*/ 8 h 107"/>
                <a:gd name="T12" fmla="*/ 24 w 99"/>
                <a:gd name="T13" fmla="*/ 57 h 107"/>
                <a:gd name="T14" fmla="*/ 78 w 99"/>
                <a:gd name="T15" fmla="*/ 101 h 107"/>
                <a:gd name="T16" fmla="*/ 85 w 99"/>
                <a:gd name="T17" fmla="*/ 107 h 107"/>
                <a:gd name="T18" fmla="*/ 96 w 99"/>
                <a:gd name="T19" fmla="*/ 106 h 107"/>
                <a:gd name="T20" fmla="*/ 99 w 99"/>
                <a:gd name="T21" fmla="*/ 7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7">
                  <a:moveTo>
                    <a:pt x="99" y="73"/>
                  </a:moveTo>
                  <a:cubicBezTo>
                    <a:pt x="84" y="71"/>
                    <a:pt x="72" y="62"/>
                    <a:pt x="59" y="53"/>
                  </a:cubicBezTo>
                  <a:cubicBezTo>
                    <a:pt x="49" y="45"/>
                    <a:pt x="39" y="37"/>
                    <a:pt x="31" y="27"/>
                  </a:cubicBezTo>
                  <a:cubicBezTo>
                    <a:pt x="26" y="19"/>
                    <a:pt x="22" y="10"/>
                    <a:pt x="22" y="1"/>
                  </a:cubicBezTo>
                  <a:cubicBezTo>
                    <a:pt x="19" y="0"/>
                    <a:pt x="15" y="1"/>
                    <a:pt x="12" y="1"/>
                  </a:cubicBezTo>
                  <a:cubicBezTo>
                    <a:pt x="10" y="2"/>
                    <a:pt x="5" y="4"/>
                    <a:pt x="0" y="8"/>
                  </a:cubicBezTo>
                  <a:cubicBezTo>
                    <a:pt x="0" y="26"/>
                    <a:pt x="11" y="44"/>
                    <a:pt x="24" y="57"/>
                  </a:cubicBezTo>
                  <a:cubicBezTo>
                    <a:pt x="40" y="74"/>
                    <a:pt x="61" y="85"/>
                    <a:pt x="78" y="101"/>
                  </a:cubicBezTo>
                  <a:cubicBezTo>
                    <a:pt x="81" y="103"/>
                    <a:pt x="83" y="105"/>
                    <a:pt x="85" y="107"/>
                  </a:cubicBezTo>
                  <a:cubicBezTo>
                    <a:pt x="89" y="107"/>
                    <a:pt x="94" y="107"/>
                    <a:pt x="96" y="106"/>
                  </a:cubicBezTo>
                  <a:cubicBezTo>
                    <a:pt x="99" y="103"/>
                    <a:pt x="99" y="73"/>
                    <a:pt x="99" y="7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2" name="Freeform 51"/>
            <p:cNvSpPr>
              <a:spLocks/>
            </p:cNvSpPr>
            <p:nvPr/>
          </p:nvSpPr>
          <p:spPr bwMode="auto">
            <a:xfrm>
              <a:off x="5181600" y="2238375"/>
              <a:ext cx="114300" cy="190500"/>
            </a:xfrm>
            <a:custGeom>
              <a:avLst/>
              <a:gdLst>
                <a:gd name="T0" fmla="*/ 7 w 30"/>
                <a:gd name="T1" fmla="*/ 0 h 50"/>
                <a:gd name="T2" fmla="*/ 1 w 30"/>
                <a:gd name="T3" fmla="*/ 25 h 50"/>
                <a:gd name="T4" fmla="*/ 30 w 30"/>
                <a:gd name="T5" fmla="*/ 50 h 50"/>
                <a:gd name="T6" fmla="*/ 7 w 30"/>
                <a:gd name="T7" fmla="*/ 0 h 50"/>
              </a:gdLst>
              <a:ahLst/>
              <a:cxnLst>
                <a:cxn ang="0">
                  <a:pos x="T0" y="T1"/>
                </a:cxn>
                <a:cxn ang="0">
                  <a:pos x="T2" y="T3"/>
                </a:cxn>
                <a:cxn ang="0">
                  <a:pos x="T4" y="T5"/>
                </a:cxn>
                <a:cxn ang="0">
                  <a:pos x="T6" y="T7"/>
                </a:cxn>
              </a:cxnLst>
              <a:rect l="0" t="0" r="r" b="b"/>
              <a:pathLst>
                <a:path w="30" h="50">
                  <a:moveTo>
                    <a:pt x="7" y="0"/>
                  </a:moveTo>
                  <a:cubicBezTo>
                    <a:pt x="2" y="8"/>
                    <a:pt x="0" y="17"/>
                    <a:pt x="1" y="25"/>
                  </a:cubicBezTo>
                  <a:cubicBezTo>
                    <a:pt x="30" y="50"/>
                    <a:pt x="30" y="50"/>
                    <a:pt x="30" y="50"/>
                  </a:cubicBezTo>
                  <a:cubicBezTo>
                    <a:pt x="24" y="33"/>
                    <a:pt x="16" y="16"/>
                    <a:pt x="7"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3" name="Freeform 52"/>
            <p:cNvSpPr>
              <a:spLocks/>
            </p:cNvSpPr>
            <p:nvPr/>
          </p:nvSpPr>
          <p:spPr bwMode="auto">
            <a:xfrm>
              <a:off x="5132388" y="2333625"/>
              <a:ext cx="255587" cy="725488"/>
            </a:xfrm>
            <a:custGeom>
              <a:avLst/>
              <a:gdLst>
                <a:gd name="T0" fmla="*/ 43 w 67"/>
                <a:gd name="T1" fmla="*/ 25 h 190"/>
                <a:gd name="T2" fmla="*/ 14 w 67"/>
                <a:gd name="T3" fmla="*/ 0 h 190"/>
                <a:gd name="T4" fmla="*/ 11 w 67"/>
                <a:gd name="T5" fmla="*/ 33 h 190"/>
                <a:gd name="T6" fmla="*/ 0 w 67"/>
                <a:gd name="T7" fmla="*/ 34 h 190"/>
                <a:gd name="T8" fmla="*/ 49 w 67"/>
                <a:gd name="T9" fmla="*/ 116 h 190"/>
                <a:gd name="T10" fmla="*/ 67 w 67"/>
                <a:gd name="T11" fmla="*/ 190 h 190"/>
                <a:gd name="T12" fmla="*/ 43 w 67"/>
                <a:gd name="T13" fmla="*/ 25 h 190"/>
              </a:gdLst>
              <a:ahLst/>
              <a:cxnLst>
                <a:cxn ang="0">
                  <a:pos x="T0" y="T1"/>
                </a:cxn>
                <a:cxn ang="0">
                  <a:pos x="T2" y="T3"/>
                </a:cxn>
                <a:cxn ang="0">
                  <a:pos x="T4" y="T5"/>
                </a:cxn>
                <a:cxn ang="0">
                  <a:pos x="T6" y="T7"/>
                </a:cxn>
                <a:cxn ang="0">
                  <a:pos x="T8" y="T9"/>
                </a:cxn>
                <a:cxn ang="0">
                  <a:pos x="T10" y="T11"/>
                </a:cxn>
                <a:cxn ang="0">
                  <a:pos x="T12" y="T13"/>
                </a:cxn>
              </a:cxnLst>
              <a:rect l="0" t="0" r="r" b="b"/>
              <a:pathLst>
                <a:path w="67" h="190">
                  <a:moveTo>
                    <a:pt x="43" y="25"/>
                  </a:moveTo>
                  <a:cubicBezTo>
                    <a:pt x="14" y="0"/>
                    <a:pt x="14" y="0"/>
                    <a:pt x="14" y="0"/>
                  </a:cubicBezTo>
                  <a:cubicBezTo>
                    <a:pt x="14" y="0"/>
                    <a:pt x="14" y="30"/>
                    <a:pt x="11" y="33"/>
                  </a:cubicBezTo>
                  <a:cubicBezTo>
                    <a:pt x="9" y="34"/>
                    <a:pt x="4" y="34"/>
                    <a:pt x="0" y="34"/>
                  </a:cubicBezTo>
                  <a:cubicBezTo>
                    <a:pt x="22" y="57"/>
                    <a:pt x="38" y="86"/>
                    <a:pt x="49" y="116"/>
                  </a:cubicBezTo>
                  <a:cubicBezTo>
                    <a:pt x="57" y="140"/>
                    <a:pt x="62" y="165"/>
                    <a:pt x="67" y="190"/>
                  </a:cubicBezTo>
                  <a:cubicBezTo>
                    <a:pt x="66" y="149"/>
                    <a:pt x="65" y="85"/>
                    <a:pt x="4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4" name="Freeform 53"/>
            <p:cNvSpPr>
              <a:spLocks/>
            </p:cNvSpPr>
            <p:nvPr/>
          </p:nvSpPr>
          <p:spPr bwMode="auto">
            <a:xfrm>
              <a:off x="5178425" y="2333625"/>
              <a:ext cx="209550" cy="725488"/>
            </a:xfrm>
            <a:custGeom>
              <a:avLst/>
              <a:gdLst>
                <a:gd name="T0" fmla="*/ 2 w 55"/>
                <a:gd name="T1" fmla="*/ 0 h 190"/>
                <a:gd name="T2" fmla="*/ 0 w 55"/>
                <a:gd name="T3" fmla="*/ 28 h 190"/>
                <a:gd name="T4" fmla="*/ 42 w 55"/>
                <a:gd name="T5" fmla="*/ 132 h 190"/>
                <a:gd name="T6" fmla="*/ 55 w 55"/>
                <a:gd name="T7" fmla="*/ 190 h 190"/>
                <a:gd name="T8" fmla="*/ 48 w 55"/>
                <a:gd name="T9" fmla="*/ 91 h 190"/>
                <a:gd name="T10" fmla="*/ 11 w 55"/>
                <a:gd name="T11" fmla="*/ 8 h 190"/>
                <a:gd name="T12" fmla="*/ 2 w 55"/>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55" h="190">
                  <a:moveTo>
                    <a:pt x="2" y="0"/>
                  </a:moveTo>
                  <a:cubicBezTo>
                    <a:pt x="2" y="0"/>
                    <a:pt x="2" y="19"/>
                    <a:pt x="0" y="28"/>
                  </a:cubicBezTo>
                  <a:cubicBezTo>
                    <a:pt x="16" y="45"/>
                    <a:pt x="37" y="81"/>
                    <a:pt x="42" y="132"/>
                  </a:cubicBezTo>
                  <a:cubicBezTo>
                    <a:pt x="47" y="151"/>
                    <a:pt x="51" y="171"/>
                    <a:pt x="55" y="190"/>
                  </a:cubicBezTo>
                  <a:cubicBezTo>
                    <a:pt x="54" y="164"/>
                    <a:pt x="54" y="129"/>
                    <a:pt x="48" y="91"/>
                  </a:cubicBezTo>
                  <a:cubicBezTo>
                    <a:pt x="37" y="64"/>
                    <a:pt x="19" y="24"/>
                    <a:pt x="11" y="8"/>
                  </a:cubicBezTo>
                  <a:lnTo>
                    <a:pt x="2"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5" name="Freeform 54"/>
            <p:cNvSpPr>
              <a:spLocks/>
            </p:cNvSpPr>
            <p:nvPr/>
          </p:nvSpPr>
          <p:spPr bwMode="auto">
            <a:xfrm>
              <a:off x="4541838" y="2154238"/>
              <a:ext cx="846137" cy="2003425"/>
            </a:xfrm>
            <a:custGeom>
              <a:avLst/>
              <a:gdLst>
                <a:gd name="T0" fmla="*/ 222 w 222"/>
                <a:gd name="T1" fmla="*/ 239 h 525"/>
                <a:gd name="T2" fmla="*/ 201 w 222"/>
                <a:gd name="T3" fmla="*/ 176 h 525"/>
                <a:gd name="T4" fmla="*/ 184 w 222"/>
                <a:gd name="T5" fmla="*/ 129 h 525"/>
                <a:gd name="T6" fmla="*/ 161 w 222"/>
                <a:gd name="T7" fmla="*/ 102 h 525"/>
                <a:gd name="T8" fmla="*/ 142 w 222"/>
                <a:gd name="T9" fmla="*/ 90 h 525"/>
                <a:gd name="T10" fmla="*/ 131 w 222"/>
                <a:gd name="T11" fmla="*/ 72 h 525"/>
                <a:gd name="T12" fmla="*/ 124 w 222"/>
                <a:gd name="T13" fmla="*/ 80 h 525"/>
                <a:gd name="T14" fmla="*/ 84 w 222"/>
                <a:gd name="T15" fmla="*/ 48 h 525"/>
                <a:gd name="T16" fmla="*/ 59 w 222"/>
                <a:gd name="T17" fmla="*/ 22 h 525"/>
                <a:gd name="T18" fmla="*/ 51 w 222"/>
                <a:gd name="T19" fmla="*/ 0 h 525"/>
                <a:gd name="T20" fmla="*/ 3 w 222"/>
                <a:gd name="T21" fmla="*/ 136 h 525"/>
                <a:gd name="T22" fmla="*/ 7 w 222"/>
                <a:gd name="T23" fmla="*/ 308 h 525"/>
                <a:gd name="T24" fmla="*/ 5 w 222"/>
                <a:gd name="T25" fmla="*/ 459 h 525"/>
                <a:gd name="T26" fmla="*/ 41 w 222"/>
                <a:gd name="T27" fmla="*/ 523 h 525"/>
                <a:gd name="T28" fmla="*/ 177 w 222"/>
                <a:gd name="T29" fmla="*/ 494 h 525"/>
                <a:gd name="T30" fmla="*/ 222 w 222"/>
                <a:gd name="T31" fmla="*/ 23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525">
                  <a:moveTo>
                    <a:pt x="222" y="239"/>
                  </a:moveTo>
                  <a:cubicBezTo>
                    <a:pt x="213" y="220"/>
                    <a:pt x="207" y="196"/>
                    <a:pt x="201" y="176"/>
                  </a:cubicBezTo>
                  <a:cubicBezTo>
                    <a:pt x="197" y="160"/>
                    <a:pt x="191" y="144"/>
                    <a:pt x="184" y="129"/>
                  </a:cubicBezTo>
                  <a:cubicBezTo>
                    <a:pt x="178" y="117"/>
                    <a:pt x="172" y="109"/>
                    <a:pt x="161" y="102"/>
                  </a:cubicBezTo>
                  <a:cubicBezTo>
                    <a:pt x="154" y="99"/>
                    <a:pt x="148" y="95"/>
                    <a:pt x="142" y="90"/>
                  </a:cubicBezTo>
                  <a:cubicBezTo>
                    <a:pt x="137" y="86"/>
                    <a:pt x="133" y="79"/>
                    <a:pt x="131" y="72"/>
                  </a:cubicBezTo>
                  <a:cubicBezTo>
                    <a:pt x="129" y="75"/>
                    <a:pt x="126" y="77"/>
                    <a:pt x="124" y="80"/>
                  </a:cubicBezTo>
                  <a:cubicBezTo>
                    <a:pt x="111" y="69"/>
                    <a:pt x="97" y="58"/>
                    <a:pt x="84" y="48"/>
                  </a:cubicBezTo>
                  <a:cubicBezTo>
                    <a:pt x="75" y="40"/>
                    <a:pt x="65" y="32"/>
                    <a:pt x="59" y="22"/>
                  </a:cubicBezTo>
                  <a:cubicBezTo>
                    <a:pt x="54" y="16"/>
                    <a:pt x="51" y="8"/>
                    <a:pt x="51" y="0"/>
                  </a:cubicBezTo>
                  <a:cubicBezTo>
                    <a:pt x="27" y="27"/>
                    <a:pt x="0" y="74"/>
                    <a:pt x="3" y="136"/>
                  </a:cubicBezTo>
                  <a:cubicBezTo>
                    <a:pt x="5" y="193"/>
                    <a:pt x="3" y="251"/>
                    <a:pt x="7" y="308"/>
                  </a:cubicBezTo>
                  <a:cubicBezTo>
                    <a:pt x="11" y="361"/>
                    <a:pt x="18" y="401"/>
                    <a:pt x="5" y="459"/>
                  </a:cubicBezTo>
                  <a:cubicBezTo>
                    <a:pt x="1" y="478"/>
                    <a:pt x="21" y="525"/>
                    <a:pt x="41" y="523"/>
                  </a:cubicBezTo>
                  <a:cubicBezTo>
                    <a:pt x="84" y="520"/>
                    <a:pt x="134" y="510"/>
                    <a:pt x="177" y="494"/>
                  </a:cubicBezTo>
                  <a:cubicBezTo>
                    <a:pt x="194" y="442"/>
                    <a:pt x="222" y="315"/>
                    <a:pt x="222" y="239"/>
                  </a:cubicBezTo>
                  <a:close/>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6" name="Freeform 55"/>
            <p:cNvSpPr>
              <a:spLocks/>
            </p:cNvSpPr>
            <p:nvPr/>
          </p:nvSpPr>
          <p:spPr bwMode="auto">
            <a:xfrm>
              <a:off x="5330825" y="3065463"/>
              <a:ext cx="171450" cy="915988"/>
            </a:xfrm>
            <a:custGeom>
              <a:avLst/>
              <a:gdLst>
                <a:gd name="T0" fmla="*/ 15 w 45"/>
                <a:gd name="T1" fmla="*/ 0 h 240"/>
                <a:gd name="T2" fmla="*/ 0 w 45"/>
                <a:gd name="T3" fmla="*/ 146 h 240"/>
                <a:gd name="T4" fmla="*/ 4 w 45"/>
                <a:gd name="T5" fmla="*/ 194 h 240"/>
                <a:gd name="T6" fmla="*/ 4 w 45"/>
                <a:gd name="T7" fmla="*/ 240 h 240"/>
                <a:gd name="T8" fmla="*/ 45 w 45"/>
                <a:gd name="T9" fmla="*/ 215 h 240"/>
                <a:gd name="T10" fmla="*/ 15 w 45"/>
                <a:gd name="T11" fmla="*/ 0 h 240"/>
              </a:gdLst>
              <a:ahLst/>
              <a:cxnLst>
                <a:cxn ang="0">
                  <a:pos x="T0" y="T1"/>
                </a:cxn>
                <a:cxn ang="0">
                  <a:pos x="T2" y="T3"/>
                </a:cxn>
                <a:cxn ang="0">
                  <a:pos x="T4" y="T5"/>
                </a:cxn>
                <a:cxn ang="0">
                  <a:pos x="T6" y="T7"/>
                </a:cxn>
                <a:cxn ang="0">
                  <a:pos x="T8" y="T9"/>
                </a:cxn>
                <a:cxn ang="0">
                  <a:pos x="T10" y="T11"/>
                </a:cxn>
              </a:cxnLst>
              <a:rect l="0" t="0" r="r" b="b"/>
              <a:pathLst>
                <a:path w="45" h="240">
                  <a:moveTo>
                    <a:pt x="15" y="0"/>
                  </a:moveTo>
                  <a:cubicBezTo>
                    <a:pt x="11" y="16"/>
                    <a:pt x="6" y="121"/>
                    <a:pt x="0" y="146"/>
                  </a:cubicBezTo>
                  <a:cubicBezTo>
                    <a:pt x="1" y="162"/>
                    <a:pt x="3" y="178"/>
                    <a:pt x="4" y="194"/>
                  </a:cubicBezTo>
                  <a:cubicBezTo>
                    <a:pt x="4" y="209"/>
                    <a:pt x="4" y="225"/>
                    <a:pt x="4" y="240"/>
                  </a:cubicBezTo>
                  <a:cubicBezTo>
                    <a:pt x="19" y="232"/>
                    <a:pt x="33" y="224"/>
                    <a:pt x="45" y="215"/>
                  </a:cubicBezTo>
                  <a:cubicBezTo>
                    <a:pt x="29" y="154"/>
                    <a:pt x="19" y="33"/>
                    <a:pt x="15" y="0"/>
                  </a:cubicBezTo>
                  <a:close/>
                </a:path>
              </a:pathLst>
            </a:custGeom>
            <a:solidFill>
              <a:srgbClr val="00A2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7" name="Freeform 56"/>
            <p:cNvSpPr>
              <a:spLocks/>
            </p:cNvSpPr>
            <p:nvPr/>
          </p:nvSpPr>
          <p:spPr bwMode="auto">
            <a:xfrm>
              <a:off x="4632325" y="2592388"/>
              <a:ext cx="981075" cy="1171575"/>
            </a:xfrm>
            <a:custGeom>
              <a:avLst/>
              <a:gdLst>
                <a:gd name="T0" fmla="*/ 0 w 257"/>
                <a:gd name="T1" fmla="*/ 29 h 307"/>
                <a:gd name="T2" fmla="*/ 31 w 257"/>
                <a:gd name="T3" fmla="*/ 159 h 307"/>
                <a:gd name="T4" fmla="*/ 54 w 257"/>
                <a:gd name="T5" fmla="*/ 223 h 307"/>
                <a:gd name="T6" fmla="*/ 105 w 257"/>
                <a:gd name="T7" fmla="*/ 267 h 307"/>
                <a:gd name="T8" fmla="*/ 222 w 257"/>
                <a:gd name="T9" fmla="*/ 307 h 307"/>
                <a:gd name="T10" fmla="*/ 257 w 257"/>
                <a:gd name="T11" fmla="*/ 249 h 307"/>
                <a:gd name="T12" fmla="*/ 194 w 257"/>
                <a:gd name="T13" fmla="*/ 217 h 307"/>
                <a:gd name="T14" fmla="*/ 126 w 257"/>
                <a:gd name="T15" fmla="*/ 195 h 307"/>
                <a:gd name="T16" fmla="*/ 102 w 257"/>
                <a:gd name="T17" fmla="*/ 15 h 307"/>
                <a:gd name="T18" fmla="*/ 0 w 257"/>
                <a:gd name="T19" fmla="*/ 2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307">
                  <a:moveTo>
                    <a:pt x="0" y="29"/>
                  </a:moveTo>
                  <a:cubicBezTo>
                    <a:pt x="11" y="71"/>
                    <a:pt x="20" y="117"/>
                    <a:pt x="31" y="159"/>
                  </a:cubicBezTo>
                  <a:cubicBezTo>
                    <a:pt x="37" y="181"/>
                    <a:pt x="43" y="204"/>
                    <a:pt x="54" y="223"/>
                  </a:cubicBezTo>
                  <a:cubicBezTo>
                    <a:pt x="66" y="243"/>
                    <a:pt x="83" y="261"/>
                    <a:pt x="105" y="267"/>
                  </a:cubicBezTo>
                  <a:cubicBezTo>
                    <a:pt x="145" y="278"/>
                    <a:pt x="181" y="301"/>
                    <a:pt x="222" y="307"/>
                  </a:cubicBezTo>
                  <a:cubicBezTo>
                    <a:pt x="224" y="283"/>
                    <a:pt x="237" y="261"/>
                    <a:pt x="257" y="249"/>
                  </a:cubicBezTo>
                  <a:cubicBezTo>
                    <a:pt x="240" y="233"/>
                    <a:pt x="217" y="223"/>
                    <a:pt x="194" y="217"/>
                  </a:cubicBezTo>
                  <a:cubicBezTo>
                    <a:pt x="171" y="210"/>
                    <a:pt x="147" y="206"/>
                    <a:pt x="126" y="195"/>
                  </a:cubicBezTo>
                  <a:cubicBezTo>
                    <a:pt x="121" y="135"/>
                    <a:pt x="113" y="74"/>
                    <a:pt x="102" y="15"/>
                  </a:cubicBezTo>
                  <a:cubicBezTo>
                    <a:pt x="69" y="0"/>
                    <a:pt x="27" y="6"/>
                    <a:pt x="0" y="29"/>
                  </a:cubicBezTo>
                  <a:close/>
                </a:path>
              </a:pathLst>
            </a:custGeom>
            <a:solidFill>
              <a:srgbClr val="0059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8" name="Freeform 57"/>
            <p:cNvSpPr>
              <a:spLocks/>
            </p:cNvSpPr>
            <p:nvPr/>
          </p:nvSpPr>
          <p:spPr bwMode="auto">
            <a:xfrm>
              <a:off x="5502275" y="3532188"/>
              <a:ext cx="590550" cy="419100"/>
            </a:xfrm>
            <a:custGeom>
              <a:avLst/>
              <a:gdLst>
                <a:gd name="T0" fmla="*/ 73 w 155"/>
                <a:gd name="T1" fmla="*/ 6 h 110"/>
                <a:gd name="T2" fmla="*/ 53 w 155"/>
                <a:gd name="T3" fmla="*/ 13 h 110"/>
                <a:gd name="T4" fmla="*/ 27 w 155"/>
                <a:gd name="T5" fmla="*/ 15 h 110"/>
                <a:gd name="T6" fmla="*/ 17 w 155"/>
                <a:gd name="T7" fmla="*/ 16 h 110"/>
                <a:gd name="T8" fmla="*/ 5 w 155"/>
                <a:gd name="T9" fmla="*/ 30 h 110"/>
                <a:gd name="T10" fmla="*/ 0 w 155"/>
                <a:gd name="T11" fmla="*/ 49 h 110"/>
                <a:gd name="T12" fmla="*/ 58 w 155"/>
                <a:gd name="T13" fmla="*/ 85 h 110"/>
                <a:gd name="T14" fmla="*/ 121 w 155"/>
                <a:gd name="T15" fmla="*/ 110 h 110"/>
                <a:gd name="T16" fmla="*/ 125 w 155"/>
                <a:gd name="T17" fmla="*/ 109 h 110"/>
                <a:gd name="T18" fmla="*/ 125 w 155"/>
                <a:gd name="T19" fmla="*/ 104 h 110"/>
                <a:gd name="T20" fmla="*/ 120 w 155"/>
                <a:gd name="T21" fmla="*/ 101 h 110"/>
                <a:gd name="T22" fmla="*/ 96 w 155"/>
                <a:gd name="T23" fmla="*/ 93 h 110"/>
                <a:gd name="T24" fmla="*/ 90 w 155"/>
                <a:gd name="T25" fmla="*/ 86 h 110"/>
                <a:gd name="T26" fmla="*/ 134 w 155"/>
                <a:gd name="T27" fmla="*/ 100 h 110"/>
                <a:gd name="T28" fmla="*/ 140 w 155"/>
                <a:gd name="T29" fmla="*/ 100 h 110"/>
                <a:gd name="T30" fmla="*/ 144 w 155"/>
                <a:gd name="T31" fmla="*/ 94 h 110"/>
                <a:gd name="T32" fmla="*/ 138 w 155"/>
                <a:gd name="T33" fmla="*/ 91 h 110"/>
                <a:gd name="T34" fmla="*/ 98 w 155"/>
                <a:gd name="T35" fmla="*/ 75 h 110"/>
                <a:gd name="T36" fmla="*/ 143 w 155"/>
                <a:gd name="T37" fmla="*/ 89 h 110"/>
                <a:gd name="T38" fmla="*/ 148 w 155"/>
                <a:gd name="T39" fmla="*/ 90 h 110"/>
                <a:gd name="T40" fmla="*/ 153 w 155"/>
                <a:gd name="T41" fmla="*/ 87 h 110"/>
                <a:gd name="T42" fmla="*/ 151 w 155"/>
                <a:gd name="T43" fmla="*/ 82 h 110"/>
                <a:gd name="T44" fmla="*/ 146 w 155"/>
                <a:gd name="T45" fmla="*/ 79 h 110"/>
                <a:gd name="T46" fmla="*/ 113 w 155"/>
                <a:gd name="T47" fmla="*/ 66 h 110"/>
                <a:gd name="T48" fmla="*/ 104 w 155"/>
                <a:gd name="T49" fmla="*/ 57 h 110"/>
                <a:gd name="T50" fmla="*/ 143 w 155"/>
                <a:gd name="T51" fmla="*/ 72 h 110"/>
                <a:gd name="T52" fmla="*/ 153 w 155"/>
                <a:gd name="T53" fmla="*/ 71 h 110"/>
                <a:gd name="T54" fmla="*/ 152 w 155"/>
                <a:gd name="T55" fmla="*/ 62 h 110"/>
                <a:gd name="T56" fmla="*/ 143 w 155"/>
                <a:gd name="T57" fmla="*/ 58 h 110"/>
                <a:gd name="T58" fmla="*/ 97 w 155"/>
                <a:gd name="T59" fmla="*/ 40 h 110"/>
                <a:gd name="T60" fmla="*/ 90 w 155"/>
                <a:gd name="T61" fmla="*/ 34 h 110"/>
                <a:gd name="T62" fmla="*/ 89 w 155"/>
                <a:gd name="T63" fmla="*/ 25 h 110"/>
                <a:gd name="T64" fmla="*/ 95 w 155"/>
                <a:gd name="T65" fmla="*/ 22 h 110"/>
                <a:gd name="T66" fmla="*/ 103 w 155"/>
                <a:gd name="T67" fmla="*/ 22 h 110"/>
                <a:gd name="T68" fmla="*/ 125 w 155"/>
                <a:gd name="T69" fmla="*/ 10 h 110"/>
                <a:gd name="T70" fmla="*/ 127 w 155"/>
                <a:gd name="T71" fmla="*/ 5 h 110"/>
                <a:gd name="T72" fmla="*/ 119 w 155"/>
                <a:gd name="T73" fmla="*/ 1 h 110"/>
                <a:gd name="T74" fmla="*/ 110 w 155"/>
                <a:gd name="T75" fmla="*/ 5 h 110"/>
                <a:gd name="T76" fmla="*/ 73 w 155"/>
                <a:gd name="T77"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110">
                  <a:moveTo>
                    <a:pt x="73" y="6"/>
                  </a:moveTo>
                  <a:cubicBezTo>
                    <a:pt x="66" y="7"/>
                    <a:pt x="60" y="11"/>
                    <a:pt x="53" y="13"/>
                  </a:cubicBezTo>
                  <a:cubicBezTo>
                    <a:pt x="45" y="16"/>
                    <a:pt x="36" y="15"/>
                    <a:pt x="27" y="15"/>
                  </a:cubicBezTo>
                  <a:cubicBezTo>
                    <a:pt x="24" y="15"/>
                    <a:pt x="21" y="15"/>
                    <a:pt x="17" y="16"/>
                  </a:cubicBezTo>
                  <a:cubicBezTo>
                    <a:pt x="11" y="18"/>
                    <a:pt x="7" y="24"/>
                    <a:pt x="5" y="30"/>
                  </a:cubicBezTo>
                  <a:cubicBezTo>
                    <a:pt x="3" y="36"/>
                    <a:pt x="2" y="43"/>
                    <a:pt x="0" y="49"/>
                  </a:cubicBezTo>
                  <a:cubicBezTo>
                    <a:pt x="20" y="60"/>
                    <a:pt x="38" y="74"/>
                    <a:pt x="58" y="85"/>
                  </a:cubicBezTo>
                  <a:cubicBezTo>
                    <a:pt x="78" y="97"/>
                    <a:pt x="99" y="107"/>
                    <a:pt x="121" y="110"/>
                  </a:cubicBezTo>
                  <a:cubicBezTo>
                    <a:pt x="123" y="110"/>
                    <a:pt x="124" y="110"/>
                    <a:pt x="125" y="109"/>
                  </a:cubicBezTo>
                  <a:cubicBezTo>
                    <a:pt x="127" y="108"/>
                    <a:pt x="127" y="105"/>
                    <a:pt x="125" y="104"/>
                  </a:cubicBezTo>
                  <a:cubicBezTo>
                    <a:pt x="124" y="102"/>
                    <a:pt x="122" y="102"/>
                    <a:pt x="120" y="101"/>
                  </a:cubicBezTo>
                  <a:cubicBezTo>
                    <a:pt x="112" y="99"/>
                    <a:pt x="104" y="96"/>
                    <a:pt x="96" y="93"/>
                  </a:cubicBezTo>
                  <a:cubicBezTo>
                    <a:pt x="93" y="92"/>
                    <a:pt x="89" y="89"/>
                    <a:pt x="90" y="86"/>
                  </a:cubicBezTo>
                  <a:cubicBezTo>
                    <a:pt x="104" y="92"/>
                    <a:pt x="119" y="97"/>
                    <a:pt x="134" y="100"/>
                  </a:cubicBezTo>
                  <a:cubicBezTo>
                    <a:pt x="136" y="100"/>
                    <a:pt x="138" y="100"/>
                    <a:pt x="140" y="100"/>
                  </a:cubicBezTo>
                  <a:cubicBezTo>
                    <a:pt x="142" y="99"/>
                    <a:pt x="144" y="97"/>
                    <a:pt x="144" y="94"/>
                  </a:cubicBezTo>
                  <a:cubicBezTo>
                    <a:pt x="143" y="92"/>
                    <a:pt x="140" y="91"/>
                    <a:pt x="138" y="91"/>
                  </a:cubicBezTo>
                  <a:cubicBezTo>
                    <a:pt x="124" y="87"/>
                    <a:pt x="109" y="84"/>
                    <a:pt x="98" y="75"/>
                  </a:cubicBezTo>
                  <a:cubicBezTo>
                    <a:pt x="113" y="79"/>
                    <a:pt x="128" y="84"/>
                    <a:pt x="143" y="89"/>
                  </a:cubicBezTo>
                  <a:cubicBezTo>
                    <a:pt x="145" y="89"/>
                    <a:pt x="146" y="90"/>
                    <a:pt x="148" y="90"/>
                  </a:cubicBezTo>
                  <a:cubicBezTo>
                    <a:pt x="150" y="90"/>
                    <a:pt x="152" y="89"/>
                    <a:pt x="153" y="87"/>
                  </a:cubicBezTo>
                  <a:cubicBezTo>
                    <a:pt x="153" y="85"/>
                    <a:pt x="153" y="83"/>
                    <a:pt x="151" y="82"/>
                  </a:cubicBezTo>
                  <a:cubicBezTo>
                    <a:pt x="150" y="80"/>
                    <a:pt x="148" y="80"/>
                    <a:pt x="146" y="79"/>
                  </a:cubicBezTo>
                  <a:cubicBezTo>
                    <a:pt x="135" y="75"/>
                    <a:pt x="124" y="70"/>
                    <a:pt x="113" y="66"/>
                  </a:cubicBezTo>
                  <a:cubicBezTo>
                    <a:pt x="109" y="64"/>
                    <a:pt x="104" y="62"/>
                    <a:pt x="104" y="57"/>
                  </a:cubicBezTo>
                  <a:cubicBezTo>
                    <a:pt x="117" y="63"/>
                    <a:pt x="130" y="68"/>
                    <a:pt x="143" y="72"/>
                  </a:cubicBezTo>
                  <a:cubicBezTo>
                    <a:pt x="147" y="73"/>
                    <a:pt x="151" y="74"/>
                    <a:pt x="153" y="71"/>
                  </a:cubicBezTo>
                  <a:cubicBezTo>
                    <a:pt x="155" y="69"/>
                    <a:pt x="154" y="64"/>
                    <a:pt x="152" y="62"/>
                  </a:cubicBezTo>
                  <a:cubicBezTo>
                    <a:pt x="150" y="60"/>
                    <a:pt x="146" y="59"/>
                    <a:pt x="143" y="58"/>
                  </a:cubicBezTo>
                  <a:cubicBezTo>
                    <a:pt x="127" y="54"/>
                    <a:pt x="112" y="47"/>
                    <a:pt x="97" y="40"/>
                  </a:cubicBezTo>
                  <a:cubicBezTo>
                    <a:pt x="94" y="38"/>
                    <a:pt x="92" y="37"/>
                    <a:pt x="90" y="34"/>
                  </a:cubicBezTo>
                  <a:cubicBezTo>
                    <a:pt x="88" y="32"/>
                    <a:pt x="87" y="28"/>
                    <a:pt x="89" y="25"/>
                  </a:cubicBezTo>
                  <a:cubicBezTo>
                    <a:pt x="90" y="23"/>
                    <a:pt x="93" y="22"/>
                    <a:pt x="95" y="22"/>
                  </a:cubicBezTo>
                  <a:cubicBezTo>
                    <a:pt x="98" y="21"/>
                    <a:pt x="100" y="22"/>
                    <a:pt x="103" y="22"/>
                  </a:cubicBezTo>
                  <a:cubicBezTo>
                    <a:pt x="112" y="22"/>
                    <a:pt x="120" y="18"/>
                    <a:pt x="125" y="10"/>
                  </a:cubicBezTo>
                  <a:cubicBezTo>
                    <a:pt x="127" y="9"/>
                    <a:pt x="127" y="7"/>
                    <a:pt x="127" y="5"/>
                  </a:cubicBezTo>
                  <a:cubicBezTo>
                    <a:pt x="127" y="2"/>
                    <a:pt x="123" y="0"/>
                    <a:pt x="119" y="1"/>
                  </a:cubicBezTo>
                  <a:cubicBezTo>
                    <a:pt x="116" y="2"/>
                    <a:pt x="113" y="4"/>
                    <a:pt x="110" y="5"/>
                  </a:cubicBezTo>
                  <a:cubicBezTo>
                    <a:pt x="99" y="10"/>
                    <a:pt x="85" y="4"/>
                    <a:pt x="73" y="6"/>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59" name="Freeform 58"/>
            <p:cNvSpPr>
              <a:spLocks/>
            </p:cNvSpPr>
            <p:nvPr/>
          </p:nvSpPr>
          <p:spPr bwMode="auto">
            <a:xfrm>
              <a:off x="5478463" y="3557588"/>
              <a:ext cx="141287" cy="217488"/>
            </a:xfrm>
            <a:custGeom>
              <a:avLst/>
              <a:gdLst>
                <a:gd name="T0" fmla="*/ 29 w 37"/>
                <a:gd name="T1" fmla="*/ 0 h 57"/>
                <a:gd name="T2" fmla="*/ 0 w 37"/>
                <a:gd name="T3" fmla="*/ 52 h 57"/>
                <a:gd name="T4" fmla="*/ 14 w 37"/>
                <a:gd name="T5" fmla="*/ 57 h 57"/>
                <a:gd name="T6" fmla="*/ 26 w 37"/>
                <a:gd name="T7" fmla="*/ 15 h 57"/>
                <a:gd name="T8" fmla="*/ 37 w 37"/>
                <a:gd name="T9" fmla="*/ 6 h 57"/>
                <a:gd name="T10" fmla="*/ 29 w 37"/>
                <a:gd name="T11" fmla="*/ 0 h 57"/>
              </a:gdLst>
              <a:ahLst/>
              <a:cxnLst>
                <a:cxn ang="0">
                  <a:pos x="T0" y="T1"/>
                </a:cxn>
                <a:cxn ang="0">
                  <a:pos x="T2" y="T3"/>
                </a:cxn>
                <a:cxn ang="0">
                  <a:pos x="T4" y="T5"/>
                </a:cxn>
                <a:cxn ang="0">
                  <a:pos x="T6" y="T7"/>
                </a:cxn>
                <a:cxn ang="0">
                  <a:pos x="T8" y="T9"/>
                </a:cxn>
                <a:cxn ang="0">
                  <a:pos x="T10" y="T11"/>
                </a:cxn>
              </a:cxnLst>
              <a:rect l="0" t="0" r="r" b="b"/>
              <a:pathLst>
                <a:path w="37" h="57">
                  <a:moveTo>
                    <a:pt x="29" y="0"/>
                  </a:moveTo>
                  <a:cubicBezTo>
                    <a:pt x="13" y="12"/>
                    <a:pt x="2" y="32"/>
                    <a:pt x="0" y="52"/>
                  </a:cubicBezTo>
                  <a:cubicBezTo>
                    <a:pt x="5" y="54"/>
                    <a:pt x="10" y="56"/>
                    <a:pt x="14" y="57"/>
                  </a:cubicBezTo>
                  <a:cubicBezTo>
                    <a:pt x="13" y="42"/>
                    <a:pt x="17" y="26"/>
                    <a:pt x="26" y="15"/>
                  </a:cubicBezTo>
                  <a:cubicBezTo>
                    <a:pt x="29" y="11"/>
                    <a:pt x="32" y="7"/>
                    <a:pt x="37" y="6"/>
                  </a:cubicBezTo>
                  <a:cubicBezTo>
                    <a:pt x="35" y="4"/>
                    <a:pt x="32" y="2"/>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sp>
          <p:nvSpPr>
            <p:cNvPr id="60" name="Freeform 59"/>
            <p:cNvSpPr>
              <a:spLocks/>
            </p:cNvSpPr>
            <p:nvPr/>
          </p:nvSpPr>
          <p:spPr bwMode="auto">
            <a:xfrm>
              <a:off x="4735513" y="2085975"/>
              <a:ext cx="652462" cy="979488"/>
            </a:xfrm>
            <a:custGeom>
              <a:avLst/>
              <a:gdLst>
                <a:gd name="T0" fmla="*/ 33 w 171"/>
                <a:gd name="T1" fmla="*/ 66 h 257"/>
                <a:gd name="T2" fmla="*/ 73 w 171"/>
                <a:gd name="T3" fmla="*/ 98 h 257"/>
                <a:gd name="T4" fmla="*/ 80 w 171"/>
                <a:gd name="T5" fmla="*/ 90 h 257"/>
                <a:gd name="T6" fmla="*/ 91 w 171"/>
                <a:gd name="T7" fmla="*/ 108 h 257"/>
                <a:gd name="T8" fmla="*/ 110 w 171"/>
                <a:gd name="T9" fmla="*/ 120 h 257"/>
                <a:gd name="T10" fmla="*/ 135 w 171"/>
                <a:gd name="T11" fmla="*/ 157 h 257"/>
                <a:gd name="T12" fmla="*/ 152 w 171"/>
                <a:gd name="T13" fmla="*/ 205 h 257"/>
                <a:gd name="T14" fmla="*/ 171 w 171"/>
                <a:gd name="T15" fmla="*/ 257 h 257"/>
                <a:gd name="T16" fmla="*/ 171 w 171"/>
                <a:gd name="T17" fmla="*/ 257 h 257"/>
                <a:gd name="T18" fmla="*/ 171 w 171"/>
                <a:gd name="T19" fmla="*/ 255 h 257"/>
                <a:gd name="T20" fmla="*/ 153 w 171"/>
                <a:gd name="T21" fmla="*/ 181 h 257"/>
                <a:gd name="T22" fmla="*/ 97 w 171"/>
                <a:gd name="T23" fmla="*/ 93 h 257"/>
                <a:gd name="T24" fmla="*/ 43 w 171"/>
                <a:gd name="T25" fmla="*/ 49 h 257"/>
                <a:gd name="T26" fmla="*/ 19 w 171"/>
                <a:gd name="T27" fmla="*/ 0 h 257"/>
                <a:gd name="T28" fmla="*/ 0 w 171"/>
                <a:gd name="T29" fmla="*/ 18 h 257"/>
                <a:gd name="T30" fmla="*/ 8 w 171"/>
                <a:gd name="T31" fmla="*/ 40 h 257"/>
                <a:gd name="T32" fmla="*/ 33 w 171"/>
                <a:gd name="T33" fmla="*/ 66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257">
                  <a:moveTo>
                    <a:pt x="33" y="66"/>
                  </a:moveTo>
                  <a:cubicBezTo>
                    <a:pt x="46" y="76"/>
                    <a:pt x="60" y="87"/>
                    <a:pt x="73" y="98"/>
                  </a:cubicBezTo>
                  <a:cubicBezTo>
                    <a:pt x="75" y="95"/>
                    <a:pt x="78" y="93"/>
                    <a:pt x="80" y="90"/>
                  </a:cubicBezTo>
                  <a:cubicBezTo>
                    <a:pt x="82" y="97"/>
                    <a:pt x="86" y="104"/>
                    <a:pt x="91" y="108"/>
                  </a:cubicBezTo>
                  <a:cubicBezTo>
                    <a:pt x="97" y="113"/>
                    <a:pt x="103" y="117"/>
                    <a:pt x="110" y="120"/>
                  </a:cubicBezTo>
                  <a:cubicBezTo>
                    <a:pt x="123" y="128"/>
                    <a:pt x="128" y="144"/>
                    <a:pt x="135" y="157"/>
                  </a:cubicBezTo>
                  <a:cubicBezTo>
                    <a:pt x="142" y="172"/>
                    <a:pt x="147" y="188"/>
                    <a:pt x="152" y="205"/>
                  </a:cubicBezTo>
                  <a:cubicBezTo>
                    <a:pt x="157" y="223"/>
                    <a:pt x="163" y="240"/>
                    <a:pt x="171" y="257"/>
                  </a:cubicBezTo>
                  <a:cubicBezTo>
                    <a:pt x="171" y="257"/>
                    <a:pt x="171" y="257"/>
                    <a:pt x="171" y="257"/>
                  </a:cubicBezTo>
                  <a:cubicBezTo>
                    <a:pt x="171" y="256"/>
                    <a:pt x="171" y="256"/>
                    <a:pt x="171" y="255"/>
                  </a:cubicBezTo>
                  <a:cubicBezTo>
                    <a:pt x="166" y="230"/>
                    <a:pt x="161" y="205"/>
                    <a:pt x="153" y="181"/>
                  </a:cubicBezTo>
                  <a:cubicBezTo>
                    <a:pt x="141" y="148"/>
                    <a:pt x="123" y="116"/>
                    <a:pt x="97" y="93"/>
                  </a:cubicBezTo>
                  <a:cubicBezTo>
                    <a:pt x="80" y="77"/>
                    <a:pt x="59" y="66"/>
                    <a:pt x="43" y="49"/>
                  </a:cubicBezTo>
                  <a:cubicBezTo>
                    <a:pt x="30" y="36"/>
                    <a:pt x="19" y="18"/>
                    <a:pt x="19" y="0"/>
                  </a:cubicBezTo>
                  <a:cubicBezTo>
                    <a:pt x="13" y="4"/>
                    <a:pt x="7" y="10"/>
                    <a:pt x="0" y="18"/>
                  </a:cubicBezTo>
                  <a:cubicBezTo>
                    <a:pt x="0" y="26"/>
                    <a:pt x="3" y="34"/>
                    <a:pt x="8" y="40"/>
                  </a:cubicBezTo>
                  <a:cubicBezTo>
                    <a:pt x="14" y="50"/>
                    <a:pt x="24" y="58"/>
                    <a:pt x="33" y="66"/>
                  </a:cubicBezTo>
                  <a:close/>
                </a:path>
              </a:pathLst>
            </a:custGeom>
            <a:solidFill>
              <a:srgbClr val="007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noProof="0" dirty="0"/>
            </a:p>
          </p:txBody>
        </p:sp>
      </p:grpSp>
      <p:grpSp>
        <p:nvGrpSpPr>
          <p:cNvPr id="3" name="Group 2"/>
          <p:cNvGrpSpPr/>
          <p:nvPr/>
        </p:nvGrpSpPr>
        <p:grpSpPr>
          <a:xfrm>
            <a:off x="7732713" y="3394075"/>
            <a:ext cx="1401762" cy="687388"/>
            <a:chOff x="7732713" y="3394075"/>
            <a:chExt cx="1401762" cy="687388"/>
          </a:xfrm>
        </p:grpSpPr>
        <p:sp>
          <p:nvSpPr>
            <p:cNvPr id="61" name="Freeform 60"/>
            <p:cNvSpPr>
              <a:spLocks/>
            </p:cNvSpPr>
            <p:nvPr/>
          </p:nvSpPr>
          <p:spPr bwMode="auto">
            <a:xfrm>
              <a:off x="7732713" y="3443288"/>
              <a:ext cx="1352550" cy="638175"/>
            </a:xfrm>
            <a:custGeom>
              <a:avLst/>
              <a:gdLst>
                <a:gd name="T0" fmla="*/ 0 w 852"/>
                <a:gd name="T1" fmla="*/ 402 h 402"/>
                <a:gd name="T2" fmla="*/ 401 w 852"/>
                <a:gd name="T3" fmla="*/ 0 h 402"/>
                <a:gd name="T4" fmla="*/ 852 w 852"/>
                <a:gd name="T5" fmla="*/ 0 h 402"/>
              </a:gdLst>
              <a:ahLst/>
              <a:cxnLst>
                <a:cxn ang="0">
                  <a:pos x="T0" y="T1"/>
                </a:cxn>
                <a:cxn ang="0">
                  <a:pos x="T2" y="T3"/>
                </a:cxn>
                <a:cxn ang="0">
                  <a:pos x="T4" y="T5"/>
                </a:cxn>
              </a:cxnLst>
              <a:rect l="0" t="0" r="r" b="b"/>
              <a:pathLst>
                <a:path w="852" h="402">
                  <a:moveTo>
                    <a:pt x="0" y="402"/>
                  </a:moveTo>
                  <a:lnTo>
                    <a:pt x="401" y="0"/>
                  </a:lnTo>
                  <a:lnTo>
                    <a:pt x="852" y="0"/>
                  </a:lnTo>
                </a:path>
              </a:pathLst>
            </a:custGeom>
            <a:noFill/>
            <a:ln w="14288" cap="rnd">
              <a:solidFill>
                <a:schemeClr val="bg2">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noProof="0" dirty="0"/>
            </a:p>
          </p:txBody>
        </p:sp>
        <p:sp>
          <p:nvSpPr>
            <p:cNvPr id="62" name="Oval 61"/>
            <p:cNvSpPr>
              <a:spLocks noChangeArrowheads="1"/>
            </p:cNvSpPr>
            <p:nvPr/>
          </p:nvSpPr>
          <p:spPr bwMode="auto">
            <a:xfrm>
              <a:off x="9036050" y="3394075"/>
              <a:ext cx="98425" cy="100013"/>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da-DK" noProof="0" dirty="0"/>
            </a:p>
          </p:txBody>
        </p:sp>
      </p:grpSp>
      <p:grpSp>
        <p:nvGrpSpPr>
          <p:cNvPr id="2" name="Group 1"/>
          <p:cNvGrpSpPr/>
          <p:nvPr/>
        </p:nvGrpSpPr>
        <p:grpSpPr>
          <a:xfrm>
            <a:off x="2986088" y="3394075"/>
            <a:ext cx="1398587" cy="687388"/>
            <a:chOff x="2986088" y="3394075"/>
            <a:chExt cx="1398587" cy="687388"/>
          </a:xfrm>
        </p:grpSpPr>
        <p:sp>
          <p:nvSpPr>
            <p:cNvPr id="63" name="Freeform 62"/>
            <p:cNvSpPr>
              <a:spLocks/>
            </p:cNvSpPr>
            <p:nvPr/>
          </p:nvSpPr>
          <p:spPr bwMode="auto">
            <a:xfrm>
              <a:off x="3035300" y="3443288"/>
              <a:ext cx="1349375" cy="638175"/>
            </a:xfrm>
            <a:custGeom>
              <a:avLst/>
              <a:gdLst>
                <a:gd name="T0" fmla="*/ 850 w 850"/>
                <a:gd name="T1" fmla="*/ 402 h 402"/>
                <a:gd name="T2" fmla="*/ 452 w 850"/>
                <a:gd name="T3" fmla="*/ 0 h 402"/>
                <a:gd name="T4" fmla="*/ 0 w 850"/>
                <a:gd name="T5" fmla="*/ 0 h 402"/>
              </a:gdLst>
              <a:ahLst/>
              <a:cxnLst>
                <a:cxn ang="0">
                  <a:pos x="T0" y="T1"/>
                </a:cxn>
                <a:cxn ang="0">
                  <a:pos x="T2" y="T3"/>
                </a:cxn>
                <a:cxn ang="0">
                  <a:pos x="T4" y="T5"/>
                </a:cxn>
              </a:cxnLst>
              <a:rect l="0" t="0" r="r" b="b"/>
              <a:pathLst>
                <a:path w="850" h="402">
                  <a:moveTo>
                    <a:pt x="850" y="402"/>
                  </a:moveTo>
                  <a:lnTo>
                    <a:pt x="452" y="0"/>
                  </a:lnTo>
                  <a:lnTo>
                    <a:pt x="0" y="0"/>
                  </a:lnTo>
                </a:path>
              </a:pathLst>
            </a:custGeom>
            <a:noFill/>
            <a:ln w="14288" cap="rnd">
              <a:solidFill>
                <a:schemeClr val="bg2">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noProof="0" dirty="0"/>
            </a:p>
          </p:txBody>
        </p:sp>
        <p:sp>
          <p:nvSpPr>
            <p:cNvPr id="64" name="Oval 63"/>
            <p:cNvSpPr>
              <a:spLocks noChangeArrowheads="1"/>
            </p:cNvSpPr>
            <p:nvPr/>
          </p:nvSpPr>
          <p:spPr bwMode="auto">
            <a:xfrm>
              <a:off x="2986088" y="3394075"/>
              <a:ext cx="100012" cy="100013"/>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da-DK" noProof="0" dirty="0"/>
            </a:p>
          </p:txBody>
        </p:sp>
      </p:grpSp>
      <p:sp>
        <p:nvSpPr>
          <p:cNvPr id="65" name="Rectangle 64"/>
          <p:cNvSpPr>
            <a:spLocks noChangeArrowheads="1"/>
          </p:cNvSpPr>
          <p:nvPr/>
        </p:nvSpPr>
        <p:spPr bwMode="auto">
          <a:xfrm>
            <a:off x="9422258" y="3276600"/>
            <a:ext cx="36388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900" i="0" u="none" strike="noStrike" cap="none" normalizeH="0" baseline="0" noProof="0" dirty="0">
                <a:ln>
                  <a:noFill/>
                </a:ln>
                <a:solidFill>
                  <a:srgbClr val="00A274"/>
                </a:solidFill>
                <a:effectLst/>
                <a:latin typeface="+mj-lt"/>
              </a:rPr>
              <a:t>JER</a:t>
            </a:r>
            <a:endParaRPr kumimoji="0" lang="da-DK" sz="1800" i="0" u="none" strike="noStrike" cap="none" normalizeH="0" baseline="0" noProof="0" dirty="0">
              <a:ln>
                <a:noFill/>
              </a:ln>
              <a:solidFill>
                <a:srgbClr val="00A274"/>
              </a:solidFill>
              <a:effectLst/>
              <a:latin typeface="+mj-lt"/>
            </a:endParaRPr>
          </a:p>
        </p:txBody>
      </p:sp>
      <p:sp>
        <p:nvSpPr>
          <p:cNvPr id="66" name="Rectangle 65"/>
          <p:cNvSpPr>
            <a:spLocks noChangeArrowheads="1"/>
          </p:cNvSpPr>
          <p:nvPr/>
        </p:nvSpPr>
        <p:spPr bwMode="auto">
          <a:xfrm>
            <a:off x="986087" y="3297094"/>
            <a:ext cx="157889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sz="1900" i="0" u="none" strike="noStrike" cap="none" normalizeH="0" baseline="0" noProof="0" dirty="0">
                <a:ln>
                  <a:noFill/>
                </a:ln>
                <a:solidFill>
                  <a:srgbClr val="00A274"/>
                </a:solidFill>
                <a:effectLst/>
                <a:latin typeface="+mj-lt"/>
              </a:rPr>
              <a:t>ELRECYCLING</a:t>
            </a:r>
            <a:endParaRPr kumimoji="0" lang="da-DK" sz="1800" i="0" u="none" strike="noStrike" cap="none" normalizeH="0" baseline="0" noProof="0" dirty="0">
              <a:ln>
                <a:noFill/>
              </a:ln>
              <a:solidFill>
                <a:srgbClr val="00A274"/>
              </a:solidFill>
              <a:effectLst/>
              <a:latin typeface="+mj-lt"/>
            </a:endParaRPr>
          </a:p>
        </p:txBody>
      </p:sp>
      <p:sp>
        <p:nvSpPr>
          <p:cNvPr id="67" name="Rectangle 66"/>
          <p:cNvSpPr>
            <a:spLocks noChangeArrowheads="1"/>
          </p:cNvSpPr>
          <p:nvPr/>
        </p:nvSpPr>
        <p:spPr bwMode="auto">
          <a:xfrm>
            <a:off x="2833087" y="600650"/>
            <a:ext cx="6525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a-DK" sz="4200" i="0" u="none" strike="noStrike" cap="none" normalizeH="0" baseline="0" noProof="0" dirty="0">
                <a:ln>
                  <a:noFill/>
                </a:ln>
                <a:effectLst/>
                <a:latin typeface="Playfair Display" pitchFamily="2" charset="77"/>
              </a:rPr>
              <a:t>Vi glæder os til </a:t>
            </a:r>
            <a:r>
              <a:rPr kumimoji="0" lang="da-DK" sz="4200" i="1" u="none" strike="noStrike" cap="none" normalizeH="0" baseline="0" noProof="0" dirty="0">
                <a:ln>
                  <a:noFill/>
                </a:ln>
                <a:solidFill>
                  <a:srgbClr val="00A274"/>
                </a:solidFill>
                <a:effectLst/>
                <a:latin typeface="Playfair Display" pitchFamily="2" charset="77"/>
              </a:rPr>
              <a:t>samarbejdet</a:t>
            </a:r>
            <a:endParaRPr kumimoji="0" lang="da-DK" sz="1800" i="1" u="none" strike="noStrike" cap="none" normalizeH="0" baseline="0" noProof="0" dirty="0">
              <a:ln>
                <a:noFill/>
              </a:ln>
              <a:solidFill>
                <a:srgbClr val="00A274"/>
              </a:solidFill>
              <a:effectLst/>
              <a:latin typeface="Playfair Display" pitchFamily="2" charset="77"/>
            </a:endParaRPr>
          </a:p>
        </p:txBody>
      </p:sp>
      <p:pic>
        <p:nvPicPr>
          <p:cNvPr id="5" name="Billede 4" descr="Et billede, der indeholder Grafik, Font/skrifttype, logo, grafisk design&#10;&#10;Automatisk genereret beskrivelse">
            <a:extLst>
              <a:ext uri="{FF2B5EF4-FFF2-40B4-BE49-F238E27FC236}">
                <a16:creationId xmlns:a16="http://schemas.microsoft.com/office/drawing/2014/main" id="{0E819302-C559-9E13-3D9D-73F322A25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057" y="5309867"/>
            <a:ext cx="1842011" cy="934411"/>
          </a:xfrm>
          <a:prstGeom prst="rect">
            <a:avLst/>
          </a:prstGeom>
        </p:spPr>
      </p:pic>
      <p:sp>
        <p:nvSpPr>
          <p:cNvPr id="4" name="Rectangle 7">
            <a:extLst>
              <a:ext uri="{FF2B5EF4-FFF2-40B4-BE49-F238E27FC236}">
                <a16:creationId xmlns:a16="http://schemas.microsoft.com/office/drawing/2014/main" id="{6B2BF1C9-4425-A29B-3538-9B9B2AB95C25}"/>
              </a:ext>
            </a:extLst>
          </p:cNvPr>
          <p:cNvSpPr/>
          <p:nvPr/>
        </p:nvSpPr>
        <p:spPr>
          <a:xfrm>
            <a:off x="4301852" y="272635"/>
            <a:ext cx="3575596"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TAK FOR JERES TID</a:t>
            </a:r>
          </a:p>
        </p:txBody>
      </p:sp>
    </p:spTree>
    <p:extLst>
      <p:ext uri="{BB962C8B-B14F-4D97-AF65-F5344CB8AC3E}">
        <p14:creationId xmlns:p14="http://schemas.microsoft.com/office/powerpoint/2010/main" val="17387244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67000">
                                          <p:cBhvr additive="base">
                                            <p:cTn id="7" dur="1000" fill="hold"/>
                                            <p:tgtEl>
                                              <p:spTgt spid="68"/>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14:bounceEnd="67000">
                                          <p:cBhvr additive="base">
                                            <p:cTn id="11"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9"/>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par>
                                    <p:cTn id="16" presetID="22" presetClass="entr" presetSubtype="8"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 presetClass="entr" presetSubtype="8" fill="hold" grpId="0" nodeType="withEffect" p14:presetBounceEnd="67000">
                                      <p:stCondLst>
                                        <p:cond delay="1250"/>
                                      </p:stCondLst>
                                      <p:childTnLst>
                                        <p:set>
                                          <p:cBhvr>
                                            <p:cTn id="20" dur="1" fill="hold">
                                              <p:stCondLst>
                                                <p:cond delay="0"/>
                                              </p:stCondLst>
                                            </p:cTn>
                                            <p:tgtEl>
                                              <p:spTgt spid="66"/>
                                            </p:tgtEl>
                                            <p:attrNameLst>
                                              <p:attrName>style.visibility</p:attrName>
                                            </p:attrNameLst>
                                          </p:cBhvr>
                                          <p:to>
                                            <p:strVal val="visible"/>
                                          </p:to>
                                        </p:set>
                                        <p:anim calcmode="lin" valueType="num" p14:bounceEnd="67000">
                                          <p:cBhvr additive="base">
                                            <p:cTn id="21" dur="1000" fill="hold"/>
                                            <p:tgtEl>
                                              <p:spTgt spid="66"/>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6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7000">
                                      <p:stCondLst>
                                        <p:cond delay="1250"/>
                                      </p:stCondLst>
                                      <p:childTnLst>
                                        <p:set>
                                          <p:cBhvr>
                                            <p:cTn id="24" dur="1" fill="hold">
                                              <p:stCondLst>
                                                <p:cond delay="0"/>
                                              </p:stCondLst>
                                            </p:cTn>
                                            <p:tgtEl>
                                              <p:spTgt spid="65"/>
                                            </p:tgtEl>
                                            <p:attrNameLst>
                                              <p:attrName>style.visibility</p:attrName>
                                            </p:attrNameLst>
                                          </p:cBhvr>
                                          <p:to>
                                            <p:strVal val="visible"/>
                                          </p:to>
                                        </p:set>
                                        <p:anim calcmode="lin" valueType="num" p14:bounceEnd="67000">
                                          <p:cBhvr additive="base">
                                            <p:cTn id="25" dur="1000" fill="hold"/>
                                            <p:tgtEl>
                                              <p:spTgt spid="65"/>
                                            </p:tgtEl>
                                            <p:attrNameLst>
                                              <p:attrName>ppt_x</p:attrName>
                                            </p:attrNameLst>
                                          </p:cBhvr>
                                          <p:tavLst>
                                            <p:tav tm="0">
                                              <p:val>
                                                <p:strVal val="1+#ppt_w/2"/>
                                              </p:val>
                                            </p:tav>
                                            <p:tav tm="100000">
                                              <p:val>
                                                <p:strVal val="#ppt_x"/>
                                              </p:val>
                                            </p:tav>
                                          </p:tavLst>
                                        </p:anim>
                                        <p:anim calcmode="lin" valueType="num" p14:bounceEnd="67000">
                                          <p:cBhvr additive="base">
                                            <p:cTn id="26" dur="10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000" fill="hold"/>
                                            <p:tgtEl>
                                              <p:spTgt spid="68"/>
                                            </p:tgtEl>
                                            <p:attrNameLst>
                                              <p:attrName>ppt_x</p:attrName>
                                            </p:attrNameLst>
                                          </p:cBhvr>
                                          <p:tavLst>
                                            <p:tav tm="0">
                                              <p:val>
                                                <p:strVal val="0-#ppt_w/2"/>
                                              </p:val>
                                            </p:tav>
                                            <p:tav tm="100000">
                                              <p:val>
                                                <p:strVal val="#ppt_x"/>
                                              </p:val>
                                            </p:tav>
                                          </p:tavLst>
                                        </p:anim>
                                        <p:anim calcmode="lin" valueType="num">
                                          <p:cBhvr additive="base">
                                            <p:cTn id="8" dur="1000" fill="hold"/>
                                            <p:tgtEl>
                                              <p:spTgt spid="6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1000" fill="hold"/>
                                            <p:tgtEl>
                                              <p:spTgt spid="69"/>
                                            </p:tgtEl>
                                            <p:attrNameLst>
                                              <p:attrName>ppt_x</p:attrName>
                                            </p:attrNameLst>
                                          </p:cBhvr>
                                          <p:tavLst>
                                            <p:tav tm="0">
                                              <p:val>
                                                <p:strVal val="1+#ppt_w/2"/>
                                              </p:val>
                                            </p:tav>
                                            <p:tav tm="100000">
                                              <p:val>
                                                <p:strVal val="#ppt_x"/>
                                              </p:val>
                                            </p:tav>
                                          </p:tavLst>
                                        </p:anim>
                                        <p:anim calcmode="lin" valueType="num">
                                          <p:cBhvr additive="base">
                                            <p:cTn id="12" dur="1000" fill="hold"/>
                                            <p:tgtEl>
                                              <p:spTgt spid="69"/>
                                            </p:tgtEl>
                                            <p:attrNameLst>
                                              <p:attrName>ppt_y</p:attrName>
                                            </p:attrNameLst>
                                          </p:cBhvr>
                                          <p:tavLst>
                                            <p:tav tm="0">
                                              <p:val>
                                                <p:strVal val="#ppt_y"/>
                                              </p:val>
                                            </p:tav>
                                            <p:tav tm="100000">
                                              <p:val>
                                                <p:strVal val="#ppt_y"/>
                                              </p:val>
                                            </p:tav>
                                          </p:tavLst>
                                        </p:anim>
                                      </p:childTnLst>
                                    </p:cTn>
                                  </p:par>
                                  <p:par>
                                    <p:cTn id="13" presetID="22" presetClass="entr" presetSubtype="2"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par>
                                    <p:cTn id="16" presetID="22" presetClass="entr" presetSubtype="8"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 presetClass="entr" presetSubtype="8" fill="hold" grpId="0" nodeType="withEffect">
                                      <p:stCondLst>
                                        <p:cond delay="125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1000" fill="hold"/>
                                            <p:tgtEl>
                                              <p:spTgt spid="66"/>
                                            </p:tgtEl>
                                            <p:attrNameLst>
                                              <p:attrName>ppt_x</p:attrName>
                                            </p:attrNameLst>
                                          </p:cBhvr>
                                          <p:tavLst>
                                            <p:tav tm="0">
                                              <p:val>
                                                <p:strVal val="0-#ppt_w/2"/>
                                              </p:val>
                                            </p:tav>
                                            <p:tav tm="100000">
                                              <p:val>
                                                <p:strVal val="#ppt_x"/>
                                              </p:val>
                                            </p:tav>
                                          </p:tavLst>
                                        </p:anim>
                                        <p:anim calcmode="lin" valueType="num">
                                          <p:cBhvr additive="base">
                                            <p:cTn id="22" dur="1000" fill="hold"/>
                                            <p:tgtEl>
                                              <p:spTgt spid="6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25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1000" fill="hold"/>
                                            <p:tgtEl>
                                              <p:spTgt spid="70"/>
                                            </p:tgtEl>
                                            <p:attrNameLst>
                                              <p:attrName>ppt_x</p:attrName>
                                            </p:attrNameLst>
                                          </p:cBhvr>
                                          <p:tavLst>
                                            <p:tav tm="0">
                                              <p:val>
                                                <p:strVal val="0-#ppt_w/2"/>
                                              </p:val>
                                            </p:tav>
                                            <p:tav tm="100000">
                                              <p:val>
                                                <p:strVal val="#ppt_x"/>
                                              </p:val>
                                            </p:tav>
                                          </p:tavLst>
                                        </p:anim>
                                        <p:anim calcmode="lin" valueType="num">
                                          <p:cBhvr additive="base">
                                            <p:cTn id="26" dur="1000" fill="hold"/>
                                            <p:tgtEl>
                                              <p:spTgt spid="7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25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1000" fill="hold"/>
                                            <p:tgtEl>
                                              <p:spTgt spid="65"/>
                                            </p:tgtEl>
                                            <p:attrNameLst>
                                              <p:attrName>ppt_x</p:attrName>
                                            </p:attrNameLst>
                                          </p:cBhvr>
                                          <p:tavLst>
                                            <p:tav tm="0">
                                              <p:val>
                                                <p:strVal val="1+#ppt_w/2"/>
                                              </p:val>
                                            </p:tav>
                                            <p:tav tm="100000">
                                              <p:val>
                                                <p:strVal val="#ppt_x"/>
                                              </p:val>
                                            </p:tav>
                                          </p:tavLst>
                                        </p:anim>
                                        <p:anim calcmode="lin" valueType="num">
                                          <p:cBhvr additive="base">
                                            <p:cTn id="30" dur="1000" fill="hold"/>
                                            <p:tgtEl>
                                              <p:spTgt spid="6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125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1000" fill="hold"/>
                                            <p:tgtEl>
                                              <p:spTgt spid="71"/>
                                            </p:tgtEl>
                                            <p:attrNameLst>
                                              <p:attrName>ppt_x</p:attrName>
                                            </p:attrNameLst>
                                          </p:cBhvr>
                                          <p:tavLst>
                                            <p:tav tm="0">
                                              <p:val>
                                                <p:strVal val="1+#ppt_w/2"/>
                                              </p:val>
                                            </p:tav>
                                            <p:tav tm="100000">
                                              <p:val>
                                                <p:strVal val="#ppt_x"/>
                                              </p:val>
                                            </p:tav>
                                          </p:tavLst>
                                        </p:anim>
                                        <p:anim calcmode="lin" valueType="num">
                                          <p:cBhvr additive="base">
                                            <p:cTn id="34" dur="10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0" grpId="0"/>
          <p:bldP spid="7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365DC3F-98BA-46D8-B257-83E3786AEA1E}"/>
              </a:ext>
            </a:extLst>
          </p:cNvPr>
          <p:cNvSpPr txBox="1"/>
          <p:nvPr/>
        </p:nvSpPr>
        <p:spPr>
          <a:xfrm>
            <a:off x="1122752" y="1689480"/>
            <a:ext cx="9946495" cy="2554545"/>
          </a:xfrm>
          <a:prstGeom prst="rect">
            <a:avLst/>
          </a:prstGeom>
          <a:noFill/>
        </p:spPr>
        <p:txBody>
          <a:bodyPr wrap="square" rtlCol="0">
            <a:spAutoFit/>
          </a:bodyPr>
          <a:lstStyle/>
          <a:p>
            <a:pPr lvl="0">
              <a:defRPr/>
            </a:pPr>
            <a:r>
              <a:rPr lang="da-DK" sz="4000" dirty="0">
                <a:latin typeface="Open Sans Light" panose="020B0306030504020204" pitchFamily="34" charset="0"/>
                <a:ea typeface="Open Sans Light" panose="020B0306030504020204" pitchFamily="34" charset="0"/>
                <a:cs typeface="Open Sans Light" panose="020B0306030504020204" pitchFamily="34" charset="0"/>
              </a:rPr>
              <a:t>Vi har hjulpet mere end</a:t>
            </a:r>
          </a:p>
          <a:p>
            <a:pPr lvl="0">
              <a:defRPr/>
            </a:pPr>
            <a:r>
              <a:rPr lang="da-DK" sz="4000" b="1" dirty="0">
                <a:solidFill>
                  <a:srgbClr val="00A274"/>
                </a:solidFill>
                <a:latin typeface="Open Sans Light" panose="020B0306030504020204" pitchFamily="34" charset="0"/>
                <a:ea typeface="Open Sans Light" panose="020B0306030504020204" pitchFamily="34" charset="0"/>
                <a:cs typeface="Open Sans Light" panose="020B0306030504020204" pitchFamily="34" charset="0"/>
              </a:rPr>
              <a:t>500+ virksomheder </a:t>
            </a:r>
            <a:r>
              <a:rPr lang="da-DK" sz="4000" dirty="0">
                <a:solidFill>
                  <a:srgbClr val="2B2B2B"/>
                </a:solidFill>
                <a:latin typeface="Open Sans Light" panose="020B0306030504020204" pitchFamily="34" charset="0"/>
                <a:ea typeface="Open Sans Light" panose="020B0306030504020204" pitchFamily="34" charset="0"/>
                <a:cs typeface="Open Sans Light" panose="020B0306030504020204" pitchFamily="34" charset="0"/>
              </a:rPr>
              <a:t>i 2024</a:t>
            </a:r>
          </a:p>
          <a:p>
            <a:pPr lvl="0">
              <a:defRPr/>
            </a:pPr>
            <a:r>
              <a:rPr lang="da-DK" sz="4000" dirty="0">
                <a:latin typeface="Open Sans Light" panose="020B0306030504020204" pitchFamily="34" charset="0"/>
                <a:ea typeface="Open Sans Light" panose="020B0306030504020204" pitchFamily="34" charset="0"/>
                <a:cs typeface="Open Sans Light" panose="020B0306030504020204" pitchFamily="34" charset="0"/>
              </a:rPr>
              <a:t>som resulterede i</a:t>
            </a:r>
          </a:p>
          <a:p>
            <a:pPr lvl="0">
              <a:defRPr/>
            </a:pPr>
            <a:r>
              <a:rPr lang="da-DK" sz="4000" b="1" dirty="0">
                <a:gradFill>
                  <a:gsLst>
                    <a:gs pos="0">
                      <a:srgbClr val="00A274"/>
                    </a:gs>
                    <a:gs pos="100000">
                      <a:srgbClr val="005941"/>
                    </a:gs>
                  </a:gsLst>
                  <a:lin ang="0" scaled="1"/>
                </a:gradFill>
                <a:latin typeface="Open Sans Light" panose="020B0306030504020204" pitchFamily="34" charset="0"/>
                <a:ea typeface="Open Sans Light" panose="020B0306030504020204" pitchFamily="34" charset="0"/>
                <a:cs typeface="Open Sans Light" panose="020B0306030504020204" pitchFamily="34" charset="0"/>
              </a:rPr>
              <a:t>120.000+ elektronik produkter</a:t>
            </a:r>
            <a:r>
              <a:rPr lang="da-DK" sz="4000" b="1"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 </a:t>
            </a:r>
            <a:r>
              <a:rPr lang="da-DK" sz="40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t>genbrugt</a:t>
            </a:r>
            <a:r>
              <a:rPr lang="da-DK" sz="4000" dirty="0">
                <a:solidFill>
                  <a:srgbClr val="007050"/>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 name="Rectangle 5">
            <a:extLst>
              <a:ext uri="{FF2B5EF4-FFF2-40B4-BE49-F238E27FC236}">
                <a16:creationId xmlns:a16="http://schemas.microsoft.com/office/drawing/2014/main" id="{8E979B89-2114-8E48-F717-8FD257C6E504}"/>
              </a:ext>
            </a:extLst>
          </p:cNvPr>
          <p:cNvSpPr/>
          <p:nvPr/>
        </p:nvSpPr>
        <p:spPr>
          <a:xfrm>
            <a:off x="0" y="5393739"/>
            <a:ext cx="12203113" cy="1464261"/>
          </a:xfrm>
          <a:prstGeom prst="rect">
            <a:avLst/>
          </a:prstGeom>
          <a:solidFill>
            <a:srgbClr val="007050"/>
          </a:solidFill>
          <a:ln>
            <a:noFill/>
          </a:ln>
          <a:effectLst>
            <a:outerShdw blurRad="3810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pic>
        <p:nvPicPr>
          <p:cNvPr id="3" name="Billede 2">
            <a:extLst>
              <a:ext uri="{FF2B5EF4-FFF2-40B4-BE49-F238E27FC236}">
                <a16:creationId xmlns:a16="http://schemas.microsoft.com/office/drawing/2014/main" id="{BE876D58-AFCC-DBBF-0DFC-AB7A42D64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176" y="5648856"/>
            <a:ext cx="954026" cy="954026"/>
          </a:xfrm>
          <a:prstGeom prst="rect">
            <a:avLst/>
          </a:prstGeom>
        </p:spPr>
      </p:pic>
      <p:sp>
        <p:nvSpPr>
          <p:cNvPr id="4" name="Title 6">
            <a:extLst>
              <a:ext uri="{FF2B5EF4-FFF2-40B4-BE49-F238E27FC236}">
                <a16:creationId xmlns:a16="http://schemas.microsoft.com/office/drawing/2014/main" id="{AC4C1497-2EE8-F7E1-573B-E5BD69721F86}"/>
              </a:ext>
            </a:extLst>
          </p:cNvPr>
          <p:cNvSpPr txBox="1">
            <a:spLocks/>
          </p:cNvSpPr>
          <p:nvPr/>
        </p:nvSpPr>
        <p:spPr>
          <a:xfrm>
            <a:off x="1067496" y="276643"/>
            <a:ext cx="720000" cy="720000"/>
          </a:xfrm>
          <a:prstGeom prst="ellipse">
            <a:avLst/>
          </a:prstGeom>
          <a:solidFill>
            <a:srgbClr val="00A274"/>
          </a:solidFill>
          <a:ln w="12700">
            <a:solidFill>
              <a:schemeClr val="tx1">
                <a:alpha val="10000"/>
              </a:schemeClr>
            </a:solidFill>
          </a:ln>
          <a:effectLst>
            <a:outerShdw blurRad="381000" algn="ctr" rotWithShape="0">
              <a:schemeClr val="bg2">
                <a:alpha val="10000"/>
              </a:schemeClr>
            </a:outerShdw>
          </a:effectLst>
        </p:spPr>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5000"/>
              </a:lnSpc>
              <a:spcBef>
                <a:spcPct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5" name="Graphic 13">
            <a:extLst>
              <a:ext uri="{FF2B5EF4-FFF2-40B4-BE49-F238E27FC236}">
                <a16:creationId xmlns:a16="http://schemas.microsoft.com/office/drawing/2014/main" id="{01B18BF4-A83C-8C60-D3A7-A433CF54321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7496" y="456643"/>
            <a:ext cx="360000" cy="360000"/>
          </a:xfrm>
          <a:prstGeom prst="rect">
            <a:avLst/>
          </a:prstGeom>
        </p:spPr>
      </p:pic>
    </p:spTree>
    <p:extLst>
      <p:ext uri="{BB962C8B-B14F-4D97-AF65-F5344CB8AC3E}">
        <p14:creationId xmlns:p14="http://schemas.microsoft.com/office/powerpoint/2010/main" val="41232408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 presetClass="entr" presetSubtype="4" decel="10000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00" fill="hold"/>
                                        <p:tgtEl>
                                          <p:spTgt spid="2"/>
                                        </p:tgtEl>
                                        <p:attrNameLst>
                                          <p:attrName>ppt_x</p:attrName>
                                        </p:attrNameLst>
                                      </p:cBhvr>
                                      <p:tavLst>
                                        <p:tav tm="0">
                                          <p:val>
                                            <p:strVal val="#ppt_x"/>
                                          </p:val>
                                        </p:tav>
                                        <p:tav tm="100000">
                                          <p:val>
                                            <p:strVal val="#ppt_x"/>
                                          </p:val>
                                        </p:tav>
                                      </p:tavLst>
                                    </p:anim>
                                    <p:anim calcmode="lin" valueType="num">
                                      <p:cBhvr additive="base">
                                        <p:cTn id="11" dur="700" fill="hold"/>
                                        <p:tgtEl>
                                          <p:spTgt spid="2"/>
                                        </p:tgtEl>
                                        <p:attrNameLst>
                                          <p:attrName>ppt_y</p:attrName>
                                        </p:attrNameLst>
                                      </p:cBhvr>
                                      <p:tavLst>
                                        <p:tav tm="0">
                                          <p:val>
                                            <p:strVal val="1+#ppt_h/2"/>
                                          </p:val>
                                        </p:tav>
                                        <p:tav tm="100000">
                                          <p:val>
                                            <p:strVal val="#ppt_y"/>
                                          </p:val>
                                        </p:tav>
                                      </p:tavLst>
                                    </p:anim>
                                  </p:childTnLst>
                                </p:cTn>
                              </p:par>
                              <p:par>
                                <p:cTn id="12" presetID="49" presetClass="entr" presetSubtype="0" decel="100000" fill="hold" grpId="0" nodeType="withEffect">
                                  <p:stCondLst>
                                    <p:cond delay="1200"/>
                                  </p:stCondLst>
                                  <p:childTnLst>
                                    <p:set>
                                      <p:cBhvr>
                                        <p:cTn id="13" dur="1" fill="hold">
                                          <p:stCondLst>
                                            <p:cond delay="0"/>
                                          </p:stCondLst>
                                        </p:cTn>
                                        <p:tgtEl>
                                          <p:spTgt spid="4"/>
                                        </p:tgtEl>
                                        <p:attrNameLst>
                                          <p:attrName>style.visibility</p:attrName>
                                        </p:attrNameLst>
                                      </p:cBhvr>
                                      <p:to>
                                        <p:strVal val="visible"/>
                                      </p:to>
                                    </p:set>
                                    <p:anim calcmode="lin" valueType="num">
                                      <p:cBhvr>
                                        <p:cTn id="14" dur="700" fill="hold"/>
                                        <p:tgtEl>
                                          <p:spTgt spid="4"/>
                                        </p:tgtEl>
                                        <p:attrNameLst>
                                          <p:attrName>ppt_w</p:attrName>
                                        </p:attrNameLst>
                                      </p:cBhvr>
                                      <p:tavLst>
                                        <p:tav tm="0">
                                          <p:val>
                                            <p:fltVal val="0"/>
                                          </p:val>
                                        </p:tav>
                                        <p:tav tm="100000">
                                          <p:val>
                                            <p:strVal val="#ppt_w"/>
                                          </p:val>
                                        </p:tav>
                                      </p:tavLst>
                                    </p:anim>
                                    <p:anim calcmode="lin" valueType="num">
                                      <p:cBhvr>
                                        <p:cTn id="15" dur="700" fill="hold"/>
                                        <p:tgtEl>
                                          <p:spTgt spid="4"/>
                                        </p:tgtEl>
                                        <p:attrNameLst>
                                          <p:attrName>ppt_h</p:attrName>
                                        </p:attrNameLst>
                                      </p:cBhvr>
                                      <p:tavLst>
                                        <p:tav tm="0">
                                          <p:val>
                                            <p:fltVal val="0"/>
                                          </p:val>
                                        </p:tav>
                                        <p:tav tm="100000">
                                          <p:val>
                                            <p:strVal val="#ppt_h"/>
                                          </p:val>
                                        </p:tav>
                                      </p:tavLst>
                                    </p:anim>
                                    <p:anim calcmode="lin" valueType="num">
                                      <p:cBhvr>
                                        <p:cTn id="16" dur="700" fill="hold"/>
                                        <p:tgtEl>
                                          <p:spTgt spid="4"/>
                                        </p:tgtEl>
                                        <p:attrNameLst>
                                          <p:attrName>style.rotation</p:attrName>
                                        </p:attrNameLst>
                                      </p:cBhvr>
                                      <p:tavLst>
                                        <p:tav tm="0">
                                          <p:val>
                                            <p:fltVal val="360"/>
                                          </p:val>
                                        </p:tav>
                                        <p:tav tm="100000">
                                          <p:val>
                                            <p:fltVal val="0"/>
                                          </p:val>
                                        </p:tav>
                                      </p:tavLst>
                                    </p:anim>
                                    <p:animEffect transition="in" filter="fade">
                                      <p:cBhvr>
                                        <p:cTn id="17" dur="700"/>
                                        <p:tgtEl>
                                          <p:spTgt spid="4"/>
                                        </p:tgtEl>
                                      </p:cBhvr>
                                    </p:animEffect>
                                  </p:childTnLst>
                                </p:cTn>
                              </p:par>
                              <p:par>
                                <p:cTn id="18" presetID="49" presetClass="entr" presetSubtype="0" decel="100000" fill="hold" nodeType="withEffect">
                                  <p:stCondLst>
                                    <p:cond delay="1200"/>
                                  </p:stCondLst>
                                  <p:childTnLst>
                                    <p:set>
                                      <p:cBhvr>
                                        <p:cTn id="19" dur="1" fill="hold">
                                          <p:stCondLst>
                                            <p:cond delay="0"/>
                                          </p:stCondLst>
                                        </p:cTn>
                                        <p:tgtEl>
                                          <p:spTgt spid="5"/>
                                        </p:tgtEl>
                                        <p:attrNameLst>
                                          <p:attrName>style.visibility</p:attrName>
                                        </p:attrNameLst>
                                      </p:cBhvr>
                                      <p:to>
                                        <p:strVal val="visible"/>
                                      </p:to>
                                    </p:set>
                                    <p:anim calcmode="lin" valueType="num">
                                      <p:cBhvr>
                                        <p:cTn id="20" dur="700" fill="hold"/>
                                        <p:tgtEl>
                                          <p:spTgt spid="5"/>
                                        </p:tgtEl>
                                        <p:attrNameLst>
                                          <p:attrName>ppt_w</p:attrName>
                                        </p:attrNameLst>
                                      </p:cBhvr>
                                      <p:tavLst>
                                        <p:tav tm="0">
                                          <p:val>
                                            <p:fltVal val="0"/>
                                          </p:val>
                                        </p:tav>
                                        <p:tav tm="100000">
                                          <p:val>
                                            <p:strVal val="#ppt_w"/>
                                          </p:val>
                                        </p:tav>
                                      </p:tavLst>
                                    </p:anim>
                                    <p:anim calcmode="lin" valueType="num">
                                      <p:cBhvr>
                                        <p:cTn id="21" dur="700" fill="hold"/>
                                        <p:tgtEl>
                                          <p:spTgt spid="5"/>
                                        </p:tgtEl>
                                        <p:attrNameLst>
                                          <p:attrName>ppt_h</p:attrName>
                                        </p:attrNameLst>
                                      </p:cBhvr>
                                      <p:tavLst>
                                        <p:tav tm="0">
                                          <p:val>
                                            <p:fltVal val="0"/>
                                          </p:val>
                                        </p:tav>
                                        <p:tav tm="100000">
                                          <p:val>
                                            <p:strVal val="#ppt_h"/>
                                          </p:val>
                                        </p:tav>
                                      </p:tavLst>
                                    </p:anim>
                                    <p:anim calcmode="lin" valueType="num">
                                      <p:cBhvr>
                                        <p:cTn id="22" dur="700" fill="hold"/>
                                        <p:tgtEl>
                                          <p:spTgt spid="5"/>
                                        </p:tgtEl>
                                        <p:attrNameLst>
                                          <p:attrName>style.rotation</p:attrName>
                                        </p:attrNameLst>
                                      </p:cBhvr>
                                      <p:tavLst>
                                        <p:tav tm="0">
                                          <p:val>
                                            <p:fltVal val="360"/>
                                          </p:val>
                                        </p:tav>
                                        <p:tav tm="100000">
                                          <p:val>
                                            <p:fltVal val="0"/>
                                          </p:val>
                                        </p:tav>
                                      </p:tavLst>
                                    </p:anim>
                                    <p:animEffect transition="in" filter="fade">
                                      <p:cBhvr>
                                        <p:cTn id="2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dsholder til billede 25">
            <a:extLst>
              <a:ext uri="{FF2B5EF4-FFF2-40B4-BE49-F238E27FC236}">
                <a16:creationId xmlns:a16="http://schemas.microsoft.com/office/drawing/2014/main" id="{9E4E37F5-E0FC-9A09-6CD0-AAB1F6A4C42C}"/>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71"/>
          <a:stretch/>
        </p:blipFill>
        <p:spPr>
          <a:xfrm>
            <a:off x="693338" y="3249750"/>
            <a:ext cx="10800000" cy="1440000"/>
          </a:xfrm>
        </p:spPr>
      </p:pic>
      <p:pic>
        <p:nvPicPr>
          <p:cNvPr id="28" name="Pladsholder til billede 27">
            <a:extLst>
              <a:ext uri="{FF2B5EF4-FFF2-40B4-BE49-F238E27FC236}">
                <a16:creationId xmlns:a16="http://schemas.microsoft.com/office/drawing/2014/main" id="{0B7AFD24-3ABF-2C70-A497-3D1EEC94653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AAC456B0-5862-F955-3009-97E834B88919}"/>
              </a:ext>
            </a:extLst>
          </p:cNvPr>
          <p:cNvSpPr>
            <a:spLocks noGrp="1"/>
          </p:cNvSpPr>
          <p:nvPr>
            <p:ph type="title"/>
          </p:nvPr>
        </p:nvSpPr>
        <p:spPr/>
        <p:txBody>
          <a:bodyPr/>
          <a:lstStyle/>
          <a:p>
            <a:r>
              <a:rPr lang="da-DK" noProof="0" dirty="0">
                <a:latin typeface="Playfair Display" pitchFamily="2" charset="77"/>
              </a:rPr>
              <a:t>A true </a:t>
            </a:r>
            <a:r>
              <a:rPr lang="da-DK" i="1" dirty="0">
                <a:solidFill>
                  <a:srgbClr val="00A274"/>
                </a:solidFill>
                <a:latin typeface="Playfair Display" pitchFamily="2" charset="77"/>
              </a:rPr>
              <a:t>c</a:t>
            </a:r>
            <a:r>
              <a:rPr lang="da-DK" i="1" noProof="0" dirty="0" err="1">
                <a:solidFill>
                  <a:srgbClr val="00A274"/>
                </a:solidFill>
                <a:latin typeface="Playfair Display" pitchFamily="2" charset="77"/>
              </a:rPr>
              <a:t>liché</a:t>
            </a:r>
            <a:r>
              <a:rPr lang="da-DK" i="1" noProof="0" dirty="0">
                <a:solidFill>
                  <a:srgbClr val="00A274"/>
                </a:solidFill>
                <a:latin typeface="Playfair Display" pitchFamily="2" charset="77"/>
              </a:rPr>
              <a:t> </a:t>
            </a:r>
            <a:r>
              <a:rPr lang="da-DK" noProof="0" dirty="0" err="1">
                <a:latin typeface="Playfair Display" pitchFamily="2" charset="77"/>
              </a:rPr>
              <a:t>start-up</a:t>
            </a:r>
            <a:r>
              <a:rPr lang="da-DK" noProof="0" dirty="0">
                <a:latin typeface="Playfair Display" pitchFamily="2" charset="77"/>
              </a:rPr>
              <a:t> story</a:t>
            </a:r>
          </a:p>
        </p:txBody>
      </p:sp>
      <p:sp>
        <p:nvSpPr>
          <p:cNvPr id="5" name="Subtitle 4">
            <a:extLst>
              <a:ext uri="{FF2B5EF4-FFF2-40B4-BE49-F238E27FC236}">
                <a16:creationId xmlns:a16="http://schemas.microsoft.com/office/drawing/2014/main" id="{D5AFEC33-B651-28FE-6F4F-D49CF1FD434F}"/>
              </a:ext>
            </a:extLst>
          </p:cNvPr>
          <p:cNvSpPr>
            <a:spLocks noGrp="1"/>
          </p:cNvSpPr>
          <p:nvPr>
            <p:ph type="subTitle" idx="1"/>
          </p:nvPr>
        </p:nvSpPr>
        <p:spPr>
          <a:xfrm>
            <a:off x="1521338" y="1112622"/>
            <a:ext cx="9144000" cy="436562"/>
          </a:xfrm>
        </p:spPr>
        <p:txBody>
          <a:bodyPr/>
          <a:lstStyle/>
          <a:p>
            <a:r>
              <a:rPr lang="da-DK" noProof="0" dirty="0"/>
              <a:t>Ja – vi </a:t>
            </a:r>
            <a:r>
              <a:rPr lang="da-DK" noProof="0" dirty="0" err="1"/>
              <a:t>statertede</a:t>
            </a:r>
            <a:r>
              <a:rPr lang="da-DK" noProof="0" dirty="0"/>
              <a:t> faktisk i en garage…</a:t>
            </a:r>
          </a:p>
        </p:txBody>
      </p:sp>
      <p:pic>
        <p:nvPicPr>
          <p:cNvPr id="24" name="Pladsholder til billede 23">
            <a:extLst>
              <a:ext uri="{FF2B5EF4-FFF2-40B4-BE49-F238E27FC236}">
                <a16:creationId xmlns:a16="http://schemas.microsoft.com/office/drawing/2014/main" id="{82FD3596-CBDE-DA4F-4A83-36722652A63F}"/>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a:stretch>
            <a:fillRect/>
          </a:stretch>
        </p:blipFill>
        <p:spPr/>
      </p:pic>
      <p:sp>
        <p:nvSpPr>
          <p:cNvPr id="7" name="Rectangle 6">
            <a:extLst>
              <a:ext uri="{FF2B5EF4-FFF2-40B4-BE49-F238E27FC236}">
                <a16:creationId xmlns:a16="http://schemas.microsoft.com/office/drawing/2014/main" id="{ED1BF9DD-6BDB-D039-020F-5694AD35AE4F}"/>
              </a:ext>
            </a:extLst>
          </p:cNvPr>
          <p:cNvSpPr/>
          <p:nvPr/>
        </p:nvSpPr>
        <p:spPr>
          <a:xfrm>
            <a:off x="696475" y="1628776"/>
            <a:ext cx="10801350" cy="1439999"/>
          </a:xfrm>
          <a:prstGeom prst="rect">
            <a:avLst/>
          </a:prstGeom>
          <a:gradFill flip="none" rotWithShape="1">
            <a:gsLst>
              <a:gs pos="40000">
                <a:srgbClr val="00A274"/>
              </a:gs>
              <a:gs pos="100000">
                <a:schemeClr val="accent1">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8" name="Rectangle 7">
            <a:extLst>
              <a:ext uri="{FF2B5EF4-FFF2-40B4-BE49-F238E27FC236}">
                <a16:creationId xmlns:a16="http://schemas.microsoft.com/office/drawing/2014/main" id="{DBE0DF00-6741-0071-F24C-C248BB172AC8}"/>
              </a:ext>
            </a:extLst>
          </p:cNvPr>
          <p:cNvSpPr/>
          <p:nvPr/>
        </p:nvSpPr>
        <p:spPr>
          <a:xfrm>
            <a:off x="696475" y="4871957"/>
            <a:ext cx="10801350" cy="1439999"/>
          </a:xfrm>
          <a:prstGeom prst="rect">
            <a:avLst/>
          </a:prstGeom>
          <a:gradFill flip="none" rotWithShape="1">
            <a:gsLst>
              <a:gs pos="40000">
                <a:srgbClr val="005941"/>
              </a:gs>
              <a:gs pos="100000">
                <a:schemeClr val="accent3">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9" name="Rectangle 8">
            <a:extLst>
              <a:ext uri="{FF2B5EF4-FFF2-40B4-BE49-F238E27FC236}">
                <a16:creationId xmlns:a16="http://schemas.microsoft.com/office/drawing/2014/main" id="{7BF6F1AC-4F1A-F573-FBB3-07DB4AD48DFB}"/>
              </a:ext>
            </a:extLst>
          </p:cNvPr>
          <p:cNvSpPr/>
          <p:nvPr/>
        </p:nvSpPr>
        <p:spPr>
          <a:xfrm>
            <a:off x="696475" y="3248750"/>
            <a:ext cx="10801350" cy="1439999"/>
          </a:xfrm>
          <a:prstGeom prst="rect">
            <a:avLst/>
          </a:prstGeom>
          <a:gradFill flip="none" rotWithShape="1">
            <a:gsLst>
              <a:gs pos="40000">
                <a:srgbClr val="007050"/>
              </a:gs>
              <a:gs pos="100000">
                <a:schemeClr val="accent2">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cxnSp>
        <p:nvCxnSpPr>
          <p:cNvPr id="10" name="Straight Connector 9">
            <a:extLst>
              <a:ext uri="{FF2B5EF4-FFF2-40B4-BE49-F238E27FC236}">
                <a16:creationId xmlns:a16="http://schemas.microsoft.com/office/drawing/2014/main" id="{92643804-F442-AFB7-0856-CDC2E25015D2}"/>
              </a:ext>
            </a:extLst>
          </p:cNvPr>
          <p:cNvCxnSpPr>
            <a:cxnSpLocks/>
            <a:stCxn id="18" idx="4"/>
          </p:cNvCxnSpPr>
          <p:nvPr/>
        </p:nvCxnSpPr>
        <p:spPr>
          <a:xfrm>
            <a:off x="2405550" y="2438775"/>
            <a:ext cx="0" cy="5040000"/>
          </a:xfrm>
          <a:prstGeom prst="line">
            <a:avLst/>
          </a:prstGeom>
          <a:ln w="12700">
            <a:solidFill>
              <a:schemeClr val="tx1">
                <a:alpha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920243-90E8-8001-1731-D7CD662C2B06}"/>
              </a:ext>
            </a:extLst>
          </p:cNvPr>
          <p:cNvSpPr txBox="1"/>
          <p:nvPr/>
        </p:nvSpPr>
        <p:spPr>
          <a:xfrm>
            <a:off x="2863481" y="1906154"/>
            <a:ext cx="3600139" cy="766877"/>
          </a:xfrm>
          <a:prstGeom prst="rect">
            <a:avLst/>
          </a:prstGeom>
          <a:noFill/>
        </p:spPr>
        <p:txBody>
          <a:bodyPr wrap="square">
            <a:spAutoFit/>
          </a:bodyPr>
          <a:lstStyle/>
          <a:p>
            <a:pPr lvl="0">
              <a:lnSpc>
                <a:spcPct val="125000"/>
              </a:lnSpc>
              <a:defRPr/>
            </a:pPr>
            <a:r>
              <a:rPr lang="da-DK" sz="1200" dirty="0">
                <a:solidFill>
                  <a:srgbClr val="FEFFFF"/>
                </a:solidFill>
                <a:latin typeface="Open Sans Light" panose="020B0306030504020204" pitchFamily="34" charset="0"/>
                <a:ea typeface="Open Sans Light" panose="020B0306030504020204" pitchFamily="34" charset="0"/>
                <a:cs typeface="Open Sans Light" panose="020B0306030504020204" pitchFamily="34" charset="0"/>
              </a:rPr>
              <a:t>Vi startede 3 personer i en 600 kvm garagetilbygning på en gård i Randers. Sidst på året voksede vi til 5 medarbejdere. </a:t>
            </a:r>
          </a:p>
        </p:txBody>
      </p:sp>
      <p:sp>
        <p:nvSpPr>
          <p:cNvPr id="12" name="TextBox 11">
            <a:extLst>
              <a:ext uri="{FF2B5EF4-FFF2-40B4-BE49-F238E27FC236}">
                <a16:creationId xmlns:a16="http://schemas.microsoft.com/office/drawing/2014/main" id="{CDFB118F-B74A-9455-B4D3-C58537F01A62}"/>
              </a:ext>
            </a:extLst>
          </p:cNvPr>
          <p:cNvSpPr txBox="1"/>
          <p:nvPr/>
        </p:nvSpPr>
        <p:spPr>
          <a:xfrm>
            <a:off x="2863481" y="4970030"/>
            <a:ext cx="3600135" cy="1193019"/>
          </a:xfrm>
          <a:prstGeom prst="rect">
            <a:avLst/>
          </a:prstGeom>
          <a:noFill/>
        </p:spPr>
        <p:txBody>
          <a:bodyPr wrap="square">
            <a:spAutoFit/>
          </a:bodyPr>
          <a:lstStyle/>
          <a:p>
            <a:pPr lvl="0">
              <a:lnSpc>
                <a:spcPct val="125000"/>
              </a:lnSpc>
              <a:defRPr/>
            </a:pPr>
            <a:r>
              <a:rPr lang="da-DK" sz="1200" dirty="0">
                <a:solidFill>
                  <a:srgbClr val="FEFFFF"/>
                </a:solidFill>
                <a:latin typeface="Open Sans Light" panose="020B0306030504020204" pitchFamily="34" charset="0"/>
                <a:ea typeface="Open Sans Light" panose="020B0306030504020204" pitchFamily="34" charset="0"/>
                <a:cs typeface="Open Sans Light" panose="020B0306030504020204" pitchFamily="34" charset="0"/>
              </a:rPr>
              <a:t>Vi flyttede igen og voksede til 39 ansatte. Samme år sikrede vi os en offentlig aftale med affaldsoperatørerne – “Forberedelse til Genbrug” og vandt Årets Iværksætter.</a:t>
            </a:r>
          </a:p>
          <a:p>
            <a:pPr lvl="0">
              <a:lnSpc>
                <a:spcPct val="125000"/>
              </a:lnSpc>
              <a:defRPr/>
            </a:pPr>
            <a:endParaRPr lang="da-DK" sz="1000" dirty="0">
              <a:solidFill>
                <a:srgbClr val="FEFFFF"/>
              </a:solidFill>
            </a:endParaRPr>
          </a:p>
        </p:txBody>
      </p:sp>
      <p:sp>
        <p:nvSpPr>
          <p:cNvPr id="13" name="TextBox 12">
            <a:extLst>
              <a:ext uri="{FF2B5EF4-FFF2-40B4-BE49-F238E27FC236}">
                <a16:creationId xmlns:a16="http://schemas.microsoft.com/office/drawing/2014/main" id="{9CD4A7F3-A13D-CA08-CE03-0FC544DFE6DA}"/>
              </a:ext>
            </a:extLst>
          </p:cNvPr>
          <p:cNvSpPr txBox="1"/>
          <p:nvPr/>
        </p:nvSpPr>
        <p:spPr>
          <a:xfrm>
            <a:off x="2863482" y="3469894"/>
            <a:ext cx="3232518" cy="536044"/>
          </a:xfrm>
          <a:prstGeom prst="rect">
            <a:avLst/>
          </a:prstGeom>
          <a:noFill/>
        </p:spPr>
        <p:txBody>
          <a:bodyPr wrap="square">
            <a:spAutoFit/>
          </a:bodyPr>
          <a:lstStyle/>
          <a:p>
            <a:pPr lvl="0">
              <a:lnSpc>
                <a:spcPct val="125000"/>
              </a:lnSpc>
              <a:defRPr/>
            </a:pPr>
            <a:r>
              <a:rPr lang="da-DK" sz="1200" dirty="0">
                <a:solidFill>
                  <a:srgbClr val="FEFFFF"/>
                </a:solidFill>
                <a:latin typeface="Open Sans Light" panose="020B0306030504020204" pitchFamily="34" charset="0"/>
                <a:ea typeface="Open Sans Light" panose="020B0306030504020204" pitchFamily="34" charset="0"/>
                <a:cs typeface="Open Sans Light" panose="020B0306030504020204" pitchFamily="34" charset="0"/>
              </a:rPr>
              <a:t>Vi flyttede til en gammel dørfabrik og voksede til 18 ansatte. </a:t>
            </a:r>
          </a:p>
        </p:txBody>
      </p:sp>
      <p:sp>
        <p:nvSpPr>
          <p:cNvPr id="14" name="TextBox 13">
            <a:extLst>
              <a:ext uri="{FF2B5EF4-FFF2-40B4-BE49-F238E27FC236}">
                <a16:creationId xmlns:a16="http://schemas.microsoft.com/office/drawing/2014/main" id="{BD7F1732-31B0-755A-1F61-EBC27972B3E8}"/>
              </a:ext>
            </a:extLst>
          </p:cNvPr>
          <p:cNvSpPr txBox="1"/>
          <p:nvPr/>
        </p:nvSpPr>
        <p:spPr>
          <a:xfrm>
            <a:off x="1055688" y="2054272"/>
            <a:ext cx="1005403" cy="589007"/>
          </a:xfrm>
          <a:prstGeom prst="rect">
            <a:avLst/>
          </a:prstGeom>
          <a:noFill/>
        </p:spPr>
        <p:txBody>
          <a:bodyPr wrap="non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2020</a:t>
            </a:r>
          </a:p>
        </p:txBody>
      </p:sp>
      <p:sp>
        <p:nvSpPr>
          <p:cNvPr id="15" name="TextBox 14">
            <a:extLst>
              <a:ext uri="{FF2B5EF4-FFF2-40B4-BE49-F238E27FC236}">
                <a16:creationId xmlns:a16="http://schemas.microsoft.com/office/drawing/2014/main" id="{FF8581C1-4642-0436-4056-91FAA04A8748}"/>
              </a:ext>
            </a:extLst>
          </p:cNvPr>
          <p:cNvSpPr txBox="1"/>
          <p:nvPr/>
        </p:nvSpPr>
        <p:spPr>
          <a:xfrm>
            <a:off x="1055688" y="3674246"/>
            <a:ext cx="1005403" cy="589007"/>
          </a:xfrm>
          <a:prstGeom prst="rect">
            <a:avLst/>
          </a:prstGeom>
          <a:noFill/>
        </p:spPr>
        <p:txBody>
          <a:bodyPr wrap="non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2021</a:t>
            </a:r>
            <a:endParaRPr kumimoji="0" lang="da-DK" sz="18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a:extLst>
              <a:ext uri="{FF2B5EF4-FFF2-40B4-BE49-F238E27FC236}">
                <a16:creationId xmlns:a16="http://schemas.microsoft.com/office/drawing/2014/main" id="{166D83F9-0BB7-3097-C122-80E234E73303}"/>
              </a:ext>
            </a:extLst>
          </p:cNvPr>
          <p:cNvSpPr txBox="1"/>
          <p:nvPr/>
        </p:nvSpPr>
        <p:spPr>
          <a:xfrm>
            <a:off x="1055688" y="5297453"/>
            <a:ext cx="1005403" cy="589007"/>
          </a:xfrm>
          <a:prstGeom prst="rect">
            <a:avLst/>
          </a:prstGeom>
          <a:noFill/>
        </p:spPr>
        <p:txBody>
          <a:bodyPr wrap="non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2022</a:t>
            </a:r>
            <a:endParaRPr kumimoji="0" lang="da-DK" sz="18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Oval 16">
            <a:extLst>
              <a:ext uri="{FF2B5EF4-FFF2-40B4-BE49-F238E27FC236}">
                <a16:creationId xmlns:a16="http://schemas.microsoft.com/office/drawing/2014/main" id="{ABF67D65-9629-A7A8-171B-95C0CFF702ED}"/>
              </a:ext>
            </a:extLst>
          </p:cNvPr>
          <p:cNvSpPr/>
          <p:nvPr/>
        </p:nvSpPr>
        <p:spPr>
          <a:xfrm>
            <a:off x="2225550" y="2168775"/>
            <a:ext cx="360000" cy="360000"/>
          </a:xfrm>
          <a:prstGeom prst="ellipse">
            <a:avLst/>
          </a:prstGeom>
          <a:solidFill>
            <a:schemeClr val="tx2">
              <a:alpha val="20000"/>
            </a:schemeClr>
          </a:solidFill>
          <a:ln>
            <a:noFill/>
          </a:ln>
          <a:effectLst>
            <a:outerShdw blurRad="3810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 name="Oval 17">
            <a:extLst>
              <a:ext uri="{FF2B5EF4-FFF2-40B4-BE49-F238E27FC236}">
                <a16:creationId xmlns:a16="http://schemas.microsoft.com/office/drawing/2014/main" id="{0E6EB7C5-EB84-DB27-57C3-BCA1CCEF8EB5}"/>
              </a:ext>
            </a:extLst>
          </p:cNvPr>
          <p:cNvSpPr/>
          <p:nvPr/>
        </p:nvSpPr>
        <p:spPr>
          <a:xfrm>
            <a:off x="2315550" y="2258775"/>
            <a:ext cx="180000" cy="180000"/>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9" name="Oval 18">
            <a:extLst>
              <a:ext uri="{FF2B5EF4-FFF2-40B4-BE49-F238E27FC236}">
                <a16:creationId xmlns:a16="http://schemas.microsoft.com/office/drawing/2014/main" id="{2C839A0B-E4C5-B227-BF90-FFC5D22E012C}"/>
              </a:ext>
            </a:extLst>
          </p:cNvPr>
          <p:cNvSpPr/>
          <p:nvPr/>
        </p:nvSpPr>
        <p:spPr>
          <a:xfrm>
            <a:off x="2225550" y="3788749"/>
            <a:ext cx="360000" cy="360000"/>
          </a:xfrm>
          <a:prstGeom prst="ellipse">
            <a:avLst/>
          </a:prstGeom>
          <a:solidFill>
            <a:schemeClr val="tx2">
              <a:alpha val="20000"/>
            </a:schemeClr>
          </a:solidFill>
          <a:ln>
            <a:noFill/>
          </a:ln>
          <a:effectLst>
            <a:outerShdw blurRad="3810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0" name="Oval 19">
            <a:extLst>
              <a:ext uri="{FF2B5EF4-FFF2-40B4-BE49-F238E27FC236}">
                <a16:creationId xmlns:a16="http://schemas.microsoft.com/office/drawing/2014/main" id="{9C974A87-467A-F248-7081-A2C2AB166D93}"/>
              </a:ext>
            </a:extLst>
          </p:cNvPr>
          <p:cNvSpPr/>
          <p:nvPr/>
        </p:nvSpPr>
        <p:spPr>
          <a:xfrm>
            <a:off x="2315550" y="3878749"/>
            <a:ext cx="180000" cy="180000"/>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21" name="Oval 20">
            <a:extLst>
              <a:ext uri="{FF2B5EF4-FFF2-40B4-BE49-F238E27FC236}">
                <a16:creationId xmlns:a16="http://schemas.microsoft.com/office/drawing/2014/main" id="{603D67B3-83EA-3F5A-8760-CA9B875DAC92}"/>
              </a:ext>
            </a:extLst>
          </p:cNvPr>
          <p:cNvSpPr/>
          <p:nvPr/>
        </p:nvSpPr>
        <p:spPr>
          <a:xfrm>
            <a:off x="2223512" y="5411956"/>
            <a:ext cx="360000" cy="360000"/>
          </a:xfrm>
          <a:prstGeom prst="ellipse">
            <a:avLst/>
          </a:prstGeom>
          <a:solidFill>
            <a:schemeClr val="tx2">
              <a:alpha val="20000"/>
            </a:schemeClr>
          </a:solidFill>
          <a:ln>
            <a:noFill/>
          </a:ln>
          <a:effectLst>
            <a:outerShdw blurRad="3810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2" name="Oval 21">
            <a:extLst>
              <a:ext uri="{FF2B5EF4-FFF2-40B4-BE49-F238E27FC236}">
                <a16:creationId xmlns:a16="http://schemas.microsoft.com/office/drawing/2014/main" id="{82E0AF5D-0FE2-A3AB-1B95-B7E1A042E75A}"/>
              </a:ext>
            </a:extLst>
          </p:cNvPr>
          <p:cNvSpPr/>
          <p:nvPr/>
        </p:nvSpPr>
        <p:spPr>
          <a:xfrm>
            <a:off x="2313512" y="5501956"/>
            <a:ext cx="180000" cy="180000"/>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Tree>
    <p:extLst>
      <p:ext uri="{BB962C8B-B14F-4D97-AF65-F5344CB8AC3E}">
        <p14:creationId xmlns:p14="http://schemas.microsoft.com/office/powerpoint/2010/main" val="24326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1+#ppt_w/2"/>
                                          </p:val>
                                        </p:tav>
                                        <p:tav tm="100000">
                                          <p:val>
                                            <p:strVal val="#ppt_x"/>
                                          </p:val>
                                        </p:tav>
                                      </p:tavLst>
                                    </p:anim>
                                    <p:anim calcmode="lin" valueType="num">
                                      <p:cBhvr additive="base">
                                        <p:cTn id="8" dur="7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00"/>
                                        <p:tgtEl>
                                          <p:spTgt spid="11"/>
                                        </p:tgtEl>
                                      </p:cBhvr>
                                    </p:animEffect>
                                  </p:childTnLst>
                                </p:cTn>
                              </p:par>
                              <p:par>
                                <p:cTn id="12" presetID="2" presetClass="entr" presetSubtype="2" decel="10000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700" fill="hold"/>
                                        <p:tgtEl>
                                          <p:spTgt spid="14"/>
                                        </p:tgtEl>
                                        <p:attrNameLst>
                                          <p:attrName>ppt_x</p:attrName>
                                        </p:attrNameLst>
                                      </p:cBhvr>
                                      <p:tavLst>
                                        <p:tav tm="0">
                                          <p:val>
                                            <p:strVal val="1+#ppt_w/2"/>
                                          </p:val>
                                        </p:tav>
                                        <p:tav tm="100000">
                                          <p:val>
                                            <p:strVal val="#ppt_x"/>
                                          </p:val>
                                        </p:tav>
                                      </p:tavLst>
                                    </p:anim>
                                    <p:anim calcmode="lin" valueType="num">
                                      <p:cBhvr additive="base">
                                        <p:cTn id="15" dur="700" fill="hold"/>
                                        <p:tgtEl>
                                          <p:spTgt spid="14"/>
                                        </p:tgtEl>
                                        <p:attrNameLst>
                                          <p:attrName>ppt_y</p:attrName>
                                        </p:attrNameLst>
                                      </p:cBhvr>
                                      <p:tavLst>
                                        <p:tav tm="0">
                                          <p:val>
                                            <p:strVal val="#ppt_y"/>
                                          </p:val>
                                        </p:tav>
                                        <p:tav tm="100000">
                                          <p:val>
                                            <p:strVal val="#ppt_y"/>
                                          </p:val>
                                        </p:tav>
                                      </p:tavLst>
                                    </p:anim>
                                  </p:childTnLst>
                                </p:cTn>
                              </p:par>
                              <p:par>
                                <p:cTn id="16" presetID="49" presetClass="entr" presetSubtype="0" decel="100000" fill="hold" grpId="0" nodeType="withEffect">
                                  <p:stCondLst>
                                    <p:cond delay="3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700" fill="hold"/>
                                        <p:tgtEl>
                                          <p:spTgt spid="17"/>
                                        </p:tgtEl>
                                        <p:attrNameLst>
                                          <p:attrName>ppt_w</p:attrName>
                                        </p:attrNameLst>
                                      </p:cBhvr>
                                      <p:tavLst>
                                        <p:tav tm="0">
                                          <p:val>
                                            <p:fltVal val="0"/>
                                          </p:val>
                                        </p:tav>
                                        <p:tav tm="100000">
                                          <p:val>
                                            <p:strVal val="#ppt_w"/>
                                          </p:val>
                                        </p:tav>
                                      </p:tavLst>
                                    </p:anim>
                                    <p:anim calcmode="lin" valueType="num">
                                      <p:cBhvr>
                                        <p:cTn id="19" dur="700" fill="hold"/>
                                        <p:tgtEl>
                                          <p:spTgt spid="17"/>
                                        </p:tgtEl>
                                        <p:attrNameLst>
                                          <p:attrName>ppt_h</p:attrName>
                                        </p:attrNameLst>
                                      </p:cBhvr>
                                      <p:tavLst>
                                        <p:tav tm="0">
                                          <p:val>
                                            <p:fltVal val="0"/>
                                          </p:val>
                                        </p:tav>
                                        <p:tav tm="100000">
                                          <p:val>
                                            <p:strVal val="#ppt_h"/>
                                          </p:val>
                                        </p:tav>
                                      </p:tavLst>
                                    </p:anim>
                                    <p:anim calcmode="lin" valueType="num">
                                      <p:cBhvr>
                                        <p:cTn id="20" dur="700" fill="hold"/>
                                        <p:tgtEl>
                                          <p:spTgt spid="17"/>
                                        </p:tgtEl>
                                        <p:attrNameLst>
                                          <p:attrName>style.rotation</p:attrName>
                                        </p:attrNameLst>
                                      </p:cBhvr>
                                      <p:tavLst>
                                        <p:tav tm="0">
                                          <p:val>
                                            <p:fltVal val="360"/>
                                          </p:val>
                                        </p:tav>
                                        <p:tav tm="100000">
                                          <p:val>
                                            <p:fltVal val="0"/>
                                          </p:val>
                                        </p:tav>
                                      </p:tavLst>
                                    </p:anim>
                                    <p:animEffect transition="in" filter="fade">
                                      <p:cBhvr>
                                        <p:cTn id="21" dur="700"/>
                                        <p:tgtEl>
                                          <p:spTgt spid="17"/>
                                        </p:tgtEl>
                                      </p:cBhvr>
                                    </p:animEffect>
                                  </p:childTnLst>
                                </p:cTn>
                              </p:par>
                              <p:par>
                                <p:cTn id="22" presetID="49" presetClass="entr" presetSubtype="0" decel="100000" fill="hold" grpId="0" nodeType="withEffect">
                                  <p:stCondLst>
                                    <p:cond delay="3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700" fill="hold"/>
                                        <p:tgtEl>
                                          <p:spTgt spid="18"/>
                                        </p:tgtEl>
                                        <p:attrNameLst>
                                          <p:attrName>ppt_w</p:attrName>
                                        </p:attrNameLst>
                                      </p:cBhvr>
                                      <p:tavLst>
                                        <p:tav tm="0">
                                          <p:val>
                                            <p:fltVal val="0"/>
                                          </p:val>
                                        </p:tav>
                                        <p:tav tm="100000">
                                          <p:val>
                                            <p:strVal val="#ppt_w"/>
                                          </p:val>
                                        </p:tav>
                                      </p:tavLst>
                                    </p:anim>
                                    <p:anim calcmode="lin" valueType="num">
                                      <p:cBhvr>
                                        <p:cTn id="25" dur="700" fill="hold"/>
                                        <p:tgtEl>
                                          <p:spTgt spid="18"/>
                                        </p:tgtEl>
                                        <p:attrNameLst>
                                          <p:attrName>ppt_h</p:attrName>
                                        </p:attrNameLst>
                                      </p:cBhvr>
                                      <p:tavLst>
                                        <p:tav tm="0">
                                          <p:val>
                                            <p:fltVal val="0"/>
                                          </p:val>
                                        </p:tav>
                                        <p:tav tm="100000">
                                          <p:val>
                                            <p:strVal val="#ppt_h"/>
                                          </p:val>
                                        </p:tav>
                                      </p:tavLst>
                                    </p:anim>
                                    <p:anim calcmode="lin" valueType="num">
                                      <p:cBhvr>
                                        <p:cTn id="26" dur="700" fill="hold"/>
                                        <p:tgtEl>
                                          <p:spTgt spid="18"/>
                                        </p:tgtEl>
                                        <p:attrNameLst>
                                          <p:attrName>style.rotation</p:attrName>
                                        </p:attrNameLst>
                                      </p:cBhvr>
                                      <p:tavLst>
                                        <p:tav tm="0">
                                          <p:val>
                                            <p:fltVal val="360"/>
                                          </p:val>
                                        </p:tav>
                                        <p:tav tm="100000">
                                          <p:val>
                                            <p:fltVal val="0"/>
                                          </p:val>
                                        </p:tav>
                                      </p:tavLst>
                                    </p:anim>
                                    <p:animEffect transition="in" filter="fade">
                                      <p:cBhvr>
                                        <p:cTn id="27" dur="700"/>
                                        <p:tgtEl>
                                          <p:spTgt spid="18"/>
                                        </p:tgtEl>
                                      </p:cBhvr>
                                    </p:animEffect>
                                  </p:childTnLst>
                                </p:cTn>
                              </p:par>
                              <p:par>
                                <p:cTn id="28" presetID="22" presetClass="entr" presetSubtype="1" fill="hold" nodeType="withEffect">
                                  <p:stCondLst>
                                    <p:cond delay="30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2100"/>
                                        <p:tgtEl>
                                          <p:spTgt spid="10"/>
                                        </p:tgtEl>
                                      </p:cBhvr>
                                    </p:animEffect>
                                  </p:childTnLst>
                                </p:cTn>
                              </p:par>
                              <p:par>
                                <p:cTn id="31" presetID="2" presetClass="entr" presetSubtype="2" decel="100000" fill="hold" grpId="0" nodeType="withEffect">
                                  <p:stCondLst>
                                    <p:cond delay="60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700" fill="hold"/>
                                        <p:tgtEl>
                                          <p:spTgt spid="9"/>
                                        </p:tgtEl>
                                        <p:attrNameLst>
                                          <p:attrName>ppt_x</p:attrName>
                                        </p:attrNameLst>
                                      </p:cBhvr>
                                      <p:tavLst>
                                        <p:tav tm="0">
                                          <p:val>
                                            <p:strVal val="1+#ppt_w/2"/>
                                          </p:val>
                                        </p:tav>
                                        <p:tav tm="100000">
                                          <p:val>
                                            <p:strVal val="#ppt_x"/>
                                          </p:val>
                                        </p:tav>
                                      </p:tavLst>
                                    </p:anim>
                                    <p:anim calcmode="lin" valueType="num">
                                      <p:cBhvr additive="base">
                                        <p:cTn id="34" dur="700" fill="hold"/>
                                        <p:tgtEl>
                                          <p:spTgt spid="9"/>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9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700"/>
                                        <p:tgtEl>
                                          <p:spTgt spid="13"/>
                                        </p:tgtEl>
                                      </p:cBhvr>
                                    </p:animEffect>
                                  </p:childTnLst>
                                </p:cTn>
                              </p:par>
                              <p:par>
                                <p:cTn id="38" presetID="2" presetClass="entr" presetSubtype="2" decel="100000" fill="hold" grpId="0" nodeType="withEffect">
                                  <p:stCondLst>
                                    <p:cond delay="6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700" fill="hold"/>
                                        <p:tgtEl>
                                          <p:spTgt spid="15"/>
                                        </p:tgtEl>
                                        <p:attrNameLst>
                                          <p:attrName>ppt_x</p:attrName>
                                        </p:attrNameLst>
                                      </p:cBhvr>
                                      <p:tavLst>
                                        <p:tav tm="0">
                                          <p:val>
                                            <p:strVal val="1+#ppt_w/2"/>
                                          </p:val>
                                        </p:tav>
                                        <p:tav tm="100000">
                                          <p:val>
                                            <p:strVal val="#ppt_x"/>
                                          </p:val>
                                        </p:tav>
                                      </p:tavLst>
                                    </p:anim>
                                    <p:anim calcmode="lin" valueType="num">
                                      <p:cBhvr additive="base">
                                        <p:cTn id="41" dur="700" fill="hold"/>
                                        <p:tgtEl>
                                          <p:spTgt spid="15"/>
                                        </p:tgtEl>
                                        <p:attrNameLst>
                                          <p:attrName>ppt_y</p:attrName>
                                        </p:attrNameLst>
                                      </p:cBhvr>
                                      <p:tavLst>
                                        <p:tav tm="0">
                                          <p:val>
                                            <p:strVal val="#ppt_y"/>
                                          </p:val>
                                        </p:tav>
                                        <p:tav tm="100000">
                                          <p:val>
                                            <p:strVal val="#ppt_y"/>
                                          </p:val>
                                        </p:tav>
                                      </p:tavLst>
                                    </p:anim>
                                  </p:childTnLst>
                                </p:cTn>
                              </p:par>
                              <p:par>
                                <p:cTn id="42" presetID="49" presetClass="entr" presetSubtype="0" decel="100000" fill="hold" grpId="0" nodeType="withEffect">
                                  <p:stCondLst>
                                    <p:cond delay="9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00" fill="hold"/>
                                        <p:tgtEl>
                                          <p:spTgt spid="19"/>
                                        </p:tgtEl>
                                        <p:attrNameLst>
                                          <p:attrName>ppt_w</p:attrName>
                                        </p:attrNameLst>
                                      </p:cBhvr>
                                      <p:tavLst>
                                        <p:tav tm="0">
                                          <p:val>
                                            <p:fltVal val="0"/>
                                          </p:val>
                                        </p:tav>
                                        <p:tav tm="100000">
                                          <p:val>
                                            <p:strVal val="#ppt_w"/>
                                          </p:val>
                                        </p:tav>
                                      </p:tavLst>
                                    </p:anim>
                                    <p:anim calcmode="lin" valueType="num">
                                      <p:cBhvr>
                                        <p:cTn id="45" dur="700" fill="hold"/>
                                        <p:tgtEl>
                                          <p:spTgt spid="19"/>
                                        </p:tgtEl>
                                        <p:attrNameLst>
                                          <p:attrName>ppt_h</p:attrName>
                                        </p:attrNameLst>
                                      </p:cBhvr>
                                      <p:tavLst>
                                        <p:tav tm="0">
                                          <p:val>
                                            <p:fltVal val="0"/>
                                          </p:val>
                                        </p:tav>
                                        <p:tav tm="100000">
                                          <p:val>
                                            <p:strVal val="#ppt_h"/>
                                          </p:val>
                                        </p:tav>
                                      </p:tavLst>
                                    </p:anim>
                                    <p:anim calcmode="lin" valueType="num">
                                      <p:cBhvr>
                                        <p:cTn id="46" dur="700" fill="hold"/>
                                        <p:tgtEl>
                                          <p:spTgt spid="19"/>
                                        </p:tgtEl>
                                        <p:attrNameLst>
                                          <p:attrName>style.rotation</p:attrName>
                                        </p:attrNameLst>
                                      </p:cBhvr>
                                      <p:tavLst>
                                        <p:tav tm="0">
                                          <p:val>
                                            <p:fltVal val="360"/>
                                          </p:val>
                                        </p:tav>
                                        <p:tav tm="100000">
                                          <p:val>
                                            <p:fltVal val="0"/>
                                          </p:val>
                                        </p:tav>
                                      </p:tavLst>
                                    </p:anim>
                                    <p:animEffect transition="in" filter="fade">
                                      <p:cBhvr>
                                        <p:cTn id="47" dur="700"/>
                                        <p:tgtEl>
                                          <p:spTgt spid="19"/>
                                        </p:tgtEl>
                                      </p:cBhvr>
                                    </p:animEffect>
                                  </p:childTnLst>
                                </p:cTn>
                              </p:par>
                              <p:par>
                                <p:cTn id="48" presetID="49" presetClass="entr" presetSubtype="0" decel="100000" fill="hold" grpId="0" nodeType="withEffect">
                                  <p:stCondLst>
                                    <p:cond delay="900"/>
                                  </p:stCondLst>
                                  <p:childTnLst>
                                    <p:set>
                                      <p:cBhvr>
                                        <p:cTn id="49" dur="1" fill="hold">
                                          <p:stCondLst>
                                            <p:cond delay="0"/>
                                          </p:stCondLst>
                                        </p:cTn>
                                        <p:tgtEl>
                                          <p:spTgt spid="20"/>
                                        </p:tgtEl>
                                        <p:attrNameLst>
                                          <p:attrName>style.visibility</p:attrName>
                                        </p:attrNameLst>
                                      </p:cBhvr>
                                      <p:to>
                                        <p:strVal val="visible"/>
                                      </p:to>
                                    </p:set>
                                    <p:anim calcmode="lin" valueType="num">
                                      <p:cBhvr>
                                        <p:cTn id="50" dur="700" fill="hold"/>
                                        <p:tgtEl>
                                          <p:spTgt spid="20"/>
                                        </p:tgtEl>
                                        <p:attrNameLst>
                                          <p:attrName>ppt_w</p:attrName>
                                        </p:attrNameLst>
                                      </p:cBhvr>
                                      <p:tavLst>
                                        <p:tav tm="0">
                                          <p:val>
                                            <p:fltVal val="0"/>
                                          </p:val>
                                        </p:tav>
                                        <p:tav tm="100000">
                                          <p:val>
                                            <p:strVal val="#ppt_w"/>
                                          </p:val>
                                        </p:tav>
                                      </p:tavLst>
                                    </p:anim>
                                    <p:anim calcmode="lin" valueType="num">
                                      <p:cBhvr>
                                        <p:cTn id="51" dur="700" fill="hold"/>
                                        <p:tgtEl>
                                          <p:spTgt spid="20"/>
                                        </p:tgtEl>
                                        <p:attrNameLst>
                                          <p:attrName>ppt_h</p:attrName>
                                        </p:attrNameLst>
                                      </p:cBhvr>
                                      <p:tavLst>
                                        <p:tav tm="0">
                                          <p:val>
                                            <p:fltVal val="0"/>
                                          </p:val>
                                        </p:tav>
                                        <p:tav tm="100000">
                                          <p:val>
                                            <p:strVal val="#ppt_h"/>
                                          </p:val>
                                        </p:tav>
                                      </p:tavLst>
                                    </p:anim>
                                    <p:anim calcmode="lin" valueType="num">
                                      <p:cBhvr>
                                        <p:cTn id="52" dur="700" fill="hold"/>
                                        <p:tgtEl>
                                          <p:spTgt spid="20"/>
                                        </p:tgtEl>
                                        <p:attrNameLst>
                                          <p:attrName>style.rotation</p:attrName>
                                        </p:attrNameLst>
                                      </p:cBhvr>
                                      <p:tavLst>
                                        <p:tav tm="0">
                                          <p:val>
                                            <p:fltVal val="360"/>
                                          </p:val>
                                        </p:tav>
                                        <p:tav tm="100000">
                                          <p:val>
                                            <p:fltVal val="0"/>
                                          </p:val>
                                        </p:tav>
                                      </p:tavLst>
                                    </p:anim>
                                    <p:animEffect transition="in" filter="fade">
                                      <p:cBhvr>
                                        <p:cTn id="53" dur="700"/>
                                        <p:tgtEl>
                                          <p:spTgt spid="20"/>
                                        </p:tgtEl>
                                      </p:cBhvr>
                                    </p:animEffect>
                                  </p:childTnLst>
                                </p:cTn>
                              </p:par>
                              <p:par>
                                <p:cTn id="54" presetID="2" presetClass="entr" presetSubtype="2" decel="100000" fill="hold" grpId="0" nodeType="withEffect">
                                  <p:stCondLst>
                                    <p:cond delay="120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700" fill="hold"/>
                                        <p:tgtEl>
                                          <p:spTgt spid="8"/>
                                        </p:tgtEl>
                                        <p:attrNameLst>
                                          <p:attrName>ppt_x</p:attrName>
                                        </p:attrNameLst>
                                      </p:cBhvr>
                                      <p:tavLst>
                                        <p:tav tm="0">
                                          <p:val>
                                            <p:strVal val="1+#ppt_w/2"/>
                                          </p:val>
                                        </p:tav>
                                        <p:tav tm="100000">
                                          <p:val>
                                            <p:strVal val="#ppt_x"/>
                                          </p:val>
                                        </p:tav>
                                      </p:tavLst>
                                    </p:anim>
                                    <p:anim calcmode="lin" valueType="num">
                                      <p:cBhvr additive="base">
                                        <p:cTn id="57" dur="700" fill="hold"/>
                                        <p:tgtEl>
                                          <p:spTgt spid="8"/>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15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700"/>
                                        <p:tgtEl>
                                          <p:spTgt spid="12"/>
                                        </p:tgtEl>
                                      </p:cBhvr>
                                    </p:animEffect>
                                  </p:childTnLst>
                                </p:cTn>
                              </p:par>
                              <p:par>
                                <p:cTn id="61" presetID="2" presetClass="entr" presetSubtype="2" decel="100000" fill="hold" grpId="0" nodeType="withEffect">
                                  <p:stCondLst>
                                    <p:cond delay="1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700" fill="hold"/>
                                        <p:tgtEl>
                                          <p:spTgt spid="16"/>
                                        </p:tgtEl>
                                        <p:attrNameLst>
                                          <p:attrName>ppt_x</p:attrName>
                                        </p:attrNameLst>
                                      </p:cBhvr>
                                      <p:tavLst>
                                        <p:tav tm="0">
                                          <p:val>
                                            <p:strVal val="1+#ppt_w/2"/>
                                          </p:val>
                                        </p:tav>
                                        <p:tav tm="100000">
                                          <p:val>
                                            <p:strVal val="#ppt_x"/>
                                          </p:val>
                                        </p:tav>
                                      </p:tavLst>
                                    </p:anim>
                                    <p:anim calcmode="lin" valueType="num">
                                      <p:cBhvr additive="base">
                                        <p:cTn id="64" dur="700" fill="hold"/>
                                        <p:tgtEl>
                                          <p:spTgt spid="16"/>
                                        </p:tgtEl>
                                        <p:attrNameLst>
                                          <p:attrName>ppt_y</p:attrName>
                                        </p:attrNameLst>
                                      </p:cBhvr>
                                      <p:tavLst>
                                        <p:tav tm="0">
                                          <p:val>
                                            <p:strVal val="#ppt_y"/>
                                          </p:val>
                                        </p:tav>
                                        <p:tav tm="100000">
                                          <p:val>
                                            <p:strVal val="#ppt_y"/>
                                          </p:val>
                                        </p:tav>
                                      </p:tavLst>
                                    </p:anim>
                                  </p:childTnLst>
                                </p:cTn>
                              </p:par>
                              <p:par>
                                <p:cTn id="65" presetID="49" presetClass="entr" presetSubtype="0" decel="100000" fill="hold" grpId="0" nodeType="withEffect">
                                  <p:stCondLst>
                                    <p:cond delay="1500"/>
                                  </p:stCondLst>
                                  <p:childTnLst>
                                    <p:set>
                                      <p:cBhvr>
                                        <p:cTn id="66" dur="1" fill="hold">
                                          <p:stCondLst>
                                            <p:cond delay="0"/>
                                          </p:stCondLst>
                                        </p:cTn>
                                        <p:tgtEl>
                                          <p:spTgt spid="21"/>
                                        </p:tgtEl>
                                        <p:attrNameLst>
                                          <p:attrName>style.visibility</p:attrName>
                                        </p:attrNameLst>
                                      </p:cBhvr>
                                      <p:to>
                                        <p:strVal val="visible"/>
                                      </p:to>
                                    </p:set>
                                    <p:anim calcmode="lin" valueType="num">
                                      <p:cBhvr>
                                        <p:cTn id="67" dur="700" fill="hold"/>
                                        <p:tgtEl>
                                          <p:spTgt spid="21"/>
                                        </p:tgtEl>
                                        <p:attrNameLst>
                                          <p:attrName>ppt_w</p:attrName>
                                        </p:attrNameLst>
                                      </p:cBhvr>
                                      <p:tavLst>
                                        <p:tav tm="0">
                                          <p:val>
                                            <p:fltVal val="0"/>
                                          </p:val>
                                        </p:tav>
                                        <p:tav tm="100000">
                                          <p:val>
                                            <p:strVal val="#ppt_w"/>
                                          </p:val>
                                        </p:tav>
                                      </p:tavLst>
                                    </p:anim>
                                    <p:anim calcmode="lin" valueType="num">
                                      <p:cBhvr>
                                        <p:cTn id="68" dur="700" fill="hold"/>
                                        <p:tgtEl>
                                          <p:spTgt spid="21"/>
                                        </p:tgtEl>
                                        <p:attrNameLst>
                                          <p:attrName>ppt_h</p:attrName>
                                        </p:attrNameLst>
                                      </p:cBhvr>
                                      <p:tavLst>
                                        <p:tav tm="0">
                                          <p:val>
                                            <p:fltVal val="0"/>
                                          </p:val>
                                        </p:tav>
                                        <p:tav tm="100000">
                                          <p:val>
                                            <p:strVal val="#ppt_h"/>
                                          </p:val>
                                        </p:tav>
                                      </p:tavLst>
                                    </p:anim>
                                    <p:anim calcmode="lin" valueType="num">
                                      <p:cBhvr>
                                        <p:cTn id="69" dur="700" fill="hold"/>
                                        <p:tgtEl>
                                          <p:spTgt spid="21"/>
                                        </p:tgtEl>
                                        <p:attrNameLst>
                                          <p:attrName>style.rotation</p:attrName>
                                        </p:attrNameLst>
                                      </p:cBhvr>
                                      <p:tavLst>
                                        <p:tav tm="0">
                                          <p:val>
                                            <p:fltVal val="360"/>
                                          </p:val>
                                        </p:tav>
                                        <p:tav tm="100000">
                                          <p:val>
                                            <p:fltVal val="0"/>
                                          </p:val>
                                        </p:tav>
                                      </p:tavLst>
                                    </p:anim>
                                    <p:animEffect transition="in" filter="fade">
                                      <p:cBhvr>
                                        <p:cTn id="70" dur="700"/>
                                        <p:tgtEl>
                                          <p:spTgt spid="21"/>
                                        </p:tgtEl>
                                      </p:cBhvr>
                                    </p:animEffect>
                                  </p:childTnLst>
                                </p:cTn>
                              </p:par>
                              <p:par>
                                <p:cTn id="71" presetID="49" presetClass="entr" presetSubtype="0" decel="100000" fill="hold" grpId="0" nodeType="withEffect">
                                  <p:stCondLst>
                                    <p:cond delay="1500"/>
                                  </p:stCondLst>
                                  <p:childTnLst>
                                    <p:set>
                                      <p:cBhvr>
                                        <p:cTn id="72" dur="1" fill="hold">
                                          <p:stCondLst>
                                            <p:cond delay="0"/>
                                          </p:stCondLst>
                                        </p:cTn>
                                        <p:tgtEl>
                                          <p:spTgt spid="22"/>
                                        </p:tgtEl>
                                        <p:attrNameLst>
                                          <p:attrName>style.visibility</p:attrName>
                                        </p:attrNameLst>
                                      </p:cBhvr>
                                      <p:to>
                                        <p:strVal val="visible"/>
                                      </p:to>
                                    </p:set>
                                    <p:anim calcmode="lin" valueType="num">
                                      <p:cBhvr>
                                        <p:cTn id="73" dur="700" fill="hold"/>
                                        <p:tgtEl>
                                          <p:spTgt spid="22"/>
                                        </p:tgtEl>
                                        <p:attrNameLst>
                                          <p:attrName>ppt_w</p:attrName>
                                        </p:attrNameLst>
                                      </p:cBhvr>
                                      <p:tavLst>
                                        <p:tav tm="0">
                                          <p:val>
                                            <p:fltVal val="0"/>
                                          </p:val>
                                        </p:tav>
                                        <p:tav tm="100000">
                                          <p:val>
                                            <p:strVal val="#ppt_w"/>
                                          </p:val>
                                        </p:tav>
                                      </p:tavLst>
                                    </p:anim>
                                    <p:anim calcmode="lin" valueType="num">
                                      <p:cBhvr>
                                        <p:cTn id="74" dur="700" fill="hold"/>
                                        <p:tgtEl>
                                          <p:spTgt spid="22"/>
                                        </p:tgtEl>
                                        <p:attrNameLst>
                                          <p:attrName>ppt_h</p:attrName>
                                        </p:attrNameLst>
                                      </p:cBhvr>
                                      <p:tavLst>
                                        <p:tav tm="0">
                                          <p:val>
                                            <p:fltVal val="0"/>
                                          </p:val>
                                        </p:tav>
                                        <p:tav tm="100000">
                                          <p:val>
                                            <p:strVal val="#ppt_h"/>
                                          </p:val>
                                        </p:tav>
                                      </p:tavLst>
                                    </p:anim>
                                    <p:anim calcmode="lin" valueType="num">
                                      <p:cBhvr>
                                        <p:cTn id="75" dur="700" fill="hold"/>
                                        <p:tgtEl>
                                          <p:spTgt spid="22"/>
                                        </p:tgtEl>
                                        <p:attrNameLst>
                                          <p:attrName>style.rotation</p:attrName>
                                        </p:attrNameLst>
                                      </p:cBhvr>
                                      <p:tavLst>
                                        <p:tav tm="0">
                                          <p:val>
                                            <p:fltVal val="360"/>
                                          </p:val>
                                        </p:tav>
                                        <p:tav tm="100000">
                                          <p:val>
                                            <p:fltVal val="0"/>
                                          </p:val>
                                        </p:tav>
                                      </p:tavLst>
                                    </p:anim>
                                    <p:animEffect transition="in" filter="fade">
                                      <p:cBhvr>
                                        <p:cTn id="76" dur="7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P spid="14" grpId="0"/>
      <p:bldP spid="15" grpId="0"/>
      <p:bldP spid="16" grpId="0"/>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dsholder til billede 23">
            <a:extLst>
              <a:ext uri="{FF2B5EF4-FFF2-40B4-BE49-F238E27FC236}">
                <a16:creationId xmlns:a16="http://schemas.microsoft.com/office/drawing/2014/main" id="{94A17C4D-EA45-7C0D-49E0-CCB647B1E7F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48091"/>
          <a:stretch/>
        </p:blipFill>
        <p:spPr>
          <a:xfrm>
            <a:off x="693338" y="2168387"/>
            <a:ext cx="10800000" cy="1440000"/>
          </a:xfrm>
        </p:spPr>
      </p:pic>
      <p:pic>
        <p:nvPicPr>
          <p:cNvPr id="26" name="Pladsholder til billede 25">
            <a:extLst>
              <a:ext uri="{FF2B5EF4-FFF2-40B4-BE49-F238E27FC236}">
                <a16:creationId xmlns:a16="http://schemas.microsoft.com/office/drawing/2014/main" id="{96540BAB-B6F8-B193-65EF-50B49A0D70A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4234"/>
          <a:stretch/>
        </p:blipFill>
        <p:spPr>
          <a:xfrm>
            <a:off x="693338" y="3791594"/>
            <a:ext cx="10800000" cy="1440000"/>
          </a:xfrm>
        </p:spPr>
      </p:pic>
      <p:pic>
        <p:nvPicPr>
          <p:cNvPr id="22" name="Pladsholder til billede 21">
            <a:extLst>
              <a:ext uri="{FF2B5EF4-FFF2-40B4-BE49-F238E27FC236}">
                <a16:creationId xmlns:a16="http://schemas.microsoft.com/office/drawing/2014/main" id="{0AC4220B-5775-BAC8-FFCD-3D4866A65B67}"/>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5407"/>
          <a:stretch/>
        </p:blipFill>
        <p:spPr>
          <a:xfrm>
            <a:off x="696475" y="548413"/>
            <a:ext cx="10800000" cy="1440000"/>
          </a:xfrm>
        </p:spPr>
      </p:pic>
      <p:sp>
        <p:nvSpPr>
          <p:cNvPr id="5" name="Rectangle 4">
            <a:extLst>
              <a:ext uri="{FF2B5EF4-FFF2-40B4-BE49-F238E27FC236}">
                <a16:creationId xmlns:a16="http://schemas.microsoft.com/office/drawing/2014/main" id="{42FE4130-62B1-D7A0-3CFD-6FB31EC15891}"/>
              </a:ext>
            </a:extLst>
          </p:cNvPr>
          <p:cNvSpPr/>
          <p:nvPr/>
        </p:nvSpPr>
        <p:spPr>
          <a:xfrm>
            <a:off x="691988" y="550894"/>
            <a:ext cx="10801350" cy="1439999"/>
          </a:xfrm>
          <a:prstGeom prst="rect">
            <a:avLst/>
          </a:prstGeom>
          <a:gradFill flip="none" rotWithShape="1">
            <a:gsLst>
              <a:gs pos="40000">
                <a:srgbClr val="00A274"/>
              </a:gs>
              <a:gs pos="100000">
                <a:schemeClr val="accent3">
                  <a:alpha val="1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6" name="Rectangle 5">
            <a:extLst>
              <a:ext uri="{FF2B5EF4-FFF2-40B4-BE49-F238E27FC236}">
                <a16:creationId xmlns:a16="http://schemas.microsoft.com/office/drawing/2014/main" id="{4AB7B978-C0D7-164B-1A2A-22085868DE27}"/>
              </a:ext>
            </a:extLst>
          </p:cNvPr>
          <p:cNvSpPr/>
          <p:nvPr/>
        </p:nvSpPr>
        <p:spPr>
          <a:xfrm>
            <a:off x="695125" y="3791594"/>
            <a:ext cx="10801350" cy="1439999"/>
          </a:xfrm>
          <a:prstGeom prst="rect">
            <a:avLst/>
          </a:prstGeom>
          <a:gradFill flip="none" rotWithShape="1">
            <a:gsLst>
              <a:gs pos="40000">
                <a:srgbClr val="005941"/>
              </a:gs>
              <a:gs pos="100000">
                <a:schemeClr val="accent1">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7" name="Rectangle 6">
            <a:extLst>
              <a:ext uri="{FF2B5EF4-FFF2-40B4-BE49-F238E27FC236}">
                <a16:creationId xmlns:a16="http://schemas.microsoft.com/office/drawing/2014/main" id="{0A1AFA00-D77C-4CD9-2C38-4A7D3BE19365}"/>
              </a:ext>
            </a:extLst>
          </p:cNvPr>
          <p:cNvSpPr/>
          <p:nvPr/>
        </p:nvSpPr>
        <p:spPr>
          <a:xfrm>
            <a:off x="693338" y="2168386"/>
            <a:ext cx="10801350" cy="1439999"/>
          </a:xfrm>
          <a:prstGeom prst="rect">
            <a:avLst/>
          </a:prstGeom>
          <a:gradFill flip="none" rotWithShape="1">
            <a:gsLst>
              <a:gs pos="40000">
                <a:srgbClr val="007050"/>
              </a:gs>
              <a:gs pos="100000">
                <a:schemeClr val="accent2">
                  <a:alpha val="1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cxnSp>
        <p:nvCxnSpPr>
          <p:cNvPr id="8" name="Straight Connector 7">
            <a:extLst>
              <a:ext uri="{FF2B5EF4-FFF2-40B4-BE49-F238E27FC236}">
                <a16:creationId xmlns:a16="http://schemas.microsoft.com/office/drawing/2014/main" id="{E3A6DA04-6D50-97BC-45FD-87F63D6CBC68}"/>
              </a:ext>
            </a:extLst>
          </p:cNvPr>
          <p:cNvCxnSpPr>
            <a:cxnSpLocks/>
          </p:cNvCxnSpPr>
          <p:nvPr/>
        </p:nvCxnSpPr>
        <p:spPr>
          <a:xfrm>
            <a:off x="2403512" y="-618407"/>
            <a:ext cx="0" cy="5040000"/>
          </a:xfrm>
          <a:prstGeom prst="line">
            <a:avLst/>
          </a:prstGeom>
          <a:ln w="12700">
            <a:solidFill>
              <a:schemeClr val="tx1">
                <a:alpha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224D4E-13B5-A8FE-2DEB-D2E6D374D571}"/>
              </a:ext>
            </a:extLst>
          </p:cNvPr>
          <p:cNvSpPr txBox="1"/>
          <p:nvPr/>
        </p:nvSpPr>
        <p:spPr>
          <a:xfrm>
            <a:off x="2863481" y="825791"/>
            <a:ext cx="3495437" cy="997709"/>
          </a:xfrm>
          <a:prstGeom prst="rect">
            <a:avLst/>
          </a:prstGeom>
          <a:noFill/>
        </p:spPr>
        <p:txBody>
          <a:bodyPr wrap="square">
            <a:spAutoFit/>
          </a:bodyPr>
          <a:lstStyle/>
          <a:p>
            <a:pPr lvl="0">
              <a:lnSpc>
                <a:spcPct val="125000"/>
              </a:lnSpc>
              <a:defRPr/>
            </a:pPr>
            <a:r>
              <a:rPr lang="da-DK" sz="1200" dirty="0">
                <a:solidFill>
                  <a:srgbClr val="FEFFFF"/>
                </a:solidFill>
                <a:ea typeface="Open Sans SemiBold" panose="020B0706030804020204" pitchFamily="34" charset="0"/>
                <a:cs typeface="Open Sans SemiBold" panose="020B0706030804020204" pitchFamily="34" charset="0"/>
              </a:rPr>
              <a:t>Vi fik 4-ISO Certificeringer samt 57 ansatte. Samme år ramte vi en milepæl hvor vi solgte og reparerede 10.000 produkter på en måned.</a:t>
            </a:r>
            <a:endParaRPr lang="da-DK" sz="1200" dirty="0">
              <a:solidFill>
                <a:srgbClr val="FEFFFF"/>
              </a:solidFill>
            </a:endParaRPr>
          </a:p>
          <a:p>
            <a:pPr lvl="0">
              <a:lnSpc>
                <a:spcPct val="125000"/>
              </a:lnSpc>
              <a:defRPr/>
            </a:pPr>
            <a:endParaRPr lang="da-DK" sz="1000" dirty="0">
              <a:solidFill>
                <a:srgbClr val="FEFFFF"/>
              </a:solidFill>
            </a:endParaRPr>
          </a:p>
        </p:txBody>
      </p:sp>
      <p:sp>
        <p:nvSpPr>
          <p:cNvPr id="10" name="TextBox 9">
            <a:extLst>
              <a:ext uri="{FF2B5EF4-FFF2-40B4-BE49-F238E27FC236}">
                <a16:creationId xmlns:a16="http://schemas.microsoft.com/office/drawing/2014/main" id="{FD29E4D7-9141-8D19-6E66-35110466E0F0}"/>
              </a:ext>
            </a:extLst>
          </p:cNvPr>
          <p:cNvSpPr txBox="1"/>
          <p:nvPr/>
        </p:nvSpPr>
        <p:spPr>
          <a:xfrm>
            <a:off x="2863481" y="4068972"/>
            <a:ext cx="4340033" cy="997709"/>
          </a:xfrm>
          <a:prstGeom prst="rect">
            <a:avLst/>
          </a:prstGeom>
          <a:noFill/>
        </p:spPr>
        <p:txBody>
          <a:bodyPr wrap="square">
            <a:spAutoFit/>
          </a:bodyPr>
          <a:lstStyle/>
          <a:p>
            <a:pPr lvl="0">
              <a:lnSpc>
                <a:spcPct val="125000"/>
              </a:lnSpc>
              <a:defRPr/>
            </a:pPr>
            <a:r>
              <a:rPr lang="da-DK" sz="1200" dirty="0">
                <a:solidFill>
                  <a:srgbClr val="FEFFFF"/>
                </a:solidFill>
                <a:ea typeface="Open Sans SemiBold" panose="020B0706030804020204" pitchFamily="34" charset="0"/>
                <a:cs typeface="Open Sans SemiBold" panose="020B0706030804020204" pitchFamily="34" charset="0"/>
              </a:rPr>
              <a:t>Vi er endnu engang flyttet til topmoderne nye lokaler hvor vi nu råder over 4.500 kvm og har i 2024 serviceret 569 lokationer med 908 afregninger. </a:t>
            </a:r>
            <a:r>
              <a:rPr lang="da-DK" sz="1200" dirty="0" err="1">
                <a:solidFill>
                  <a:srgbClr val="FEFFFF"/>
                </a:solidFill>
                <a:ea typeface="Open Sans SemiBold" panose="020B0706030804020204" pitchFamily="34" charset="0"/>
                <a:cs typeface="Open Sans SemiBold" panose="020B0706030804020204" pitchFamily="34" charset="0"/>
              </a:rPr>
              <a:t>Derudvoer</a:t>
            </a:r>
            <a:r>
              <a:rPr lang="da-DK" sz="1200" dirty="0">
                <a:solidFill>
                  <a:srgbClr val="FEFFFF"/>
                </a:solidFill>
                <a:ea typeface="Open Sans SemiBold" panose="020B0706030804020204" pitchFamily="34" charset="0"/>
                <a:cs typeface="Open Sans SemiBold" panose="020B0706030804020204" pitchFamily="34" charset="0"/>
              </a:rPr>
              <a:t> fik en Gazelle i 2025.</a:t>
            </a:r>
            <a:endParaRPr lang="da-DK" sz="1000" dirty="0">
              <a:solidFill>
                <a:srgbClr val="FEFFFF"/>
              </a:solidFill>
            </a:endParaRPr>
          </a:p>
        </p:txBody>
      </p:sp>
      <p:sp>
        <p:nvSpPr>
          <p:cNvPr id="11" name="TextBox 10">
            <a:extLst>
              <a:ext uri="{FF2B5EF4-FFF2-40B4-BE49-F238E27FC236}">
                <a16:creationId xmlns:a16="http://schemas.microsoft.com/office/drawing/2014/main" id="{451645C2-4624-B621-A65D-270326BA38F6}"/>
              </a:ext>
            </a:extLst>
          </p:cNvPr>
          <p:cNvSpPr txBox="1"/>
          <p:nvPr/>
        </p:nvSpPr>
        <p:spPr>
          <a:xfrm>
            <a:off x="2863481" y="2445765"/>
            <a:ext cx="3563627" cy="997709"/>
          </a:xfrm>
          <a:prstGeom prst="rect">
            <a:avLst/>
          </a:prstGeom>
          <a:noFill/>
        </p:spPr>
        <p:txBody>
          <a:bodyPr wrap="square">
            <a:spAutoFit/>
          </a:bodyPr>
          <a:lstStyle/>
          <a:p>
            <a:pPr lvl="0">
              <a:lnSpc>
                <a:spcPct val="125000"/>
              </a:lnSpc>
              <a:defRPr/>
            </a:pPr>
            <a:r>
              <a:rPr lang="da-DK" sz="1200" dirty="0">
                <a:solidFill>
                  <a:srgbClr val="FEFFFF"/>
                </a:solidFill>
                <a:ea typeface="Open Sans SemiBold" panose="020B0706030804020204" pitchFamily="34" charset="0"/>
                <a:cs typeface="Open Sans SemiBold" panose="020B0706030804020204" pitchFamily="34" charset="0"/>
              </a:rPr>
              <a:t>2024 var skaleringens år hvor vi fordoblede vores omsætning. Derudover fik vi </a:t>
            </a:r>
            <a:r>
              <a:rPr lang="da-DK" sz="1200" dirty="0" err="1">
                <a:solidFill>
                  <a:srgbClr val="FEFFFF"/>
                </a:solidFill>
                <a:ea typeface="Open Sans SemiBold" panose="020B0706030804020204" pitchFamily="34" charset="0"/>
                <a:cs typeface="Open Sans SemiBold" panose="020B0706030804020204" pitchFamily="34" charset="0"/>
              </a:rPr>
              <a:t>onboardet</a:t>
            </a:r>
            <a:r>
              <a:rPr lang="da-DK" sz="1200" dirty="0">
                <a:solidFill>
                  <a:srgbClr val="FEFFFF"/>
                </a:solidFill>
                <a:ea typeface="Open Sans SemiBold" panose="020B0706030804020204" pitchFamily="34" charset="0"/>
                <a:cs typeface="Open Sans SemiBold" panose="020B0706030804020204" pitchFamily="34" charset="0"/>
              </a:rPr>
              <a:t> en del store kunder som Sydbank, Carlsberg og 10+ kommuner. </a:t>
            </a:r>
            <a:endParaRPr lang="da-DK" sz="1000" dirty="0">
              <a:solidFill>
                <a:srgbClr val="FEFFFF"/>
              </a:solidFill>
            </a:endParaRPr>
          </a:p>
        </p:txBody>
      </p:sp>
      <p:sp>
        <p:nvSpPr>
          <p:cNvPr id="12" name="TextBox 11">
            <a:extLst>
              <a:ext uri="{FF2B5EF4-FFF2-40B4-BE49-F238E27FC236}">
                <a16:creationId xmlns:a16="http://schemas.microsoft.com/office/drawing/2014/main" id="{FD8D6935-56FC-862D-23A5-7C67B4E7BBC3}"/>
              </a:ext>
            </a:extLst>
          </p:cNvPr>
          <p:cNvSpPr txBox="1"/>
          <p:nvPr/>
        </p:nvSpPr>
        <p:spPr>
          <a:xfrm>
            <a:off x="1055688" y="973909"/>
            <a:ext cx="1005403" cy="589007"/>
          </a:xfrm>
          <a:prstGeom prst="rect">
            <a:avLst/>
          </a:prstGeom>
          <a:noFill/>
        </p:spPr>
        <p:txBody>
          <a:bodyPr wrap="non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2023</a:t>
            </a:r>
            <a:endParaRPr kumimoji="0" lang="da-DK" sz="18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a:extLst>
              <a:ext uri="{FF2B5EF4-FFF2-40B4-BE49-F238E27FC236}">
                <a16:creationId xmlns:a16="http://schemas.microsoft.com/office/drawing/2014/main" id="{295D206F-6C8D-1FF4-C524-4ADE605C3262}"/>
              </a:ext>
            </a:extLst>
          </p:cNvPr>
          <p:cNvSpPr txBox="1"/>
          <p:nvPr/>
        </p:nvSpPr>
        <p:spPr>
          <a:xfrm>
            <a:off x="1055688" y="2593883"/>
            <a:ext cx="1005403" cy="589007"/>
          </a:xfrm>
          <a:prstGeom prst="rect">
            <a:avLst/>
          </a:prstGeom>
          <a:noFill/>
        </p:spPr>
        <p:txBody>
          <a:bodyPr wrap="non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2024</a:t>
            </a:r>
            <a:endParaRPr kumimoji="0" lang="da-DK" sz="18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Box 13">
            <a:extLst>
              <a:ext uri="{FF2B5EF4-FFF2-40B4-BE49-F238E27FC236}">
                <a16:creationId xmlns:a16="http://schemas.microsoft.com/office/drawing/2014/main" id="{EB0AAFED-09F1-4D31-7939-E0C2502C0E48}"/>
              </a:ext>
            </a:extLst>
          </p:cNvPr>
          <p:cNvSpPr txBox="1"/>
          <p:nvPr/>
        </p:nvSpPr>
        <p:spPr>
          <a:xfrm>
            <a:off x="1055688" y="4217090"/>
            <a:ext cx="1005403" cy="589007"/>
          </a:xfrm>
          <a:prstGeom prst="rect">
            <a:avLst/>
          </a:prstGeom>
          <a:noFill/>
        </p:spPr>
        <p:txBody>
          <a:bodyPr wrap="non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2025</a:t>
            </a:r>
            <a:endParaRPr kumimoji="0" lang="da-DK" sz="1800" b="0" i="0" u="none" strike="noStrike" kern="1200" cap="none" spc="0" normalizeH="0" baseline="0" noProof="0" dirty="0">
              <a:ln>
                <a:noFill/>
              </a:ln>
              <a:solidFill>
                <a:srgbClr val="FFFFFF"/>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val 14">
            <a:extLst>
              <a:ext uri="{FF2B5EF4-FFF2-40B4-BE49-F238E27FC236}">
                <a16:creationId xmlns:a16="http://schemas.microsoft.com/office/drawing/2014/main" id="{4E0B463D-3F17-BED4-B740-8E3E3AE52746}"/>
              </a:ext>
            </a:extLst>
          </p:cNvPr>
          <p:cNvSpPr/>
          <p:nvPr/>
        </p:nvSpPr>
        <p:spPr>
          <a:xfrm>
            <a:off x="2225550" y="1088412"/>
            <a:ext cx="360000" cy="360000"/>
          </a:xfrm>
          <a:prstGeom prst="ellipse">
            <a:avLst/>
          </a:prstGeom>
          <a:solidFill>
            <a:schemeClr val="tx2">
              <a:alpha val="20000"/>
            </a:schemeClr>
          </a:solidFill>
          <a:ln>
            <a:noFill/>
          </a:ln>
          <a:effectLst>
            <a:outerShdw blurRad="3810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6" name="Oval 15">
            <a:extLst>
              <a:ext uri="{FF2B5EF4-FFF2-40B4-BE49-F238E27FC236}">
                <a16:creationId xmlns:a16="http://schemas.microsoft.com/office/drawing/2014/main" id="{1D732EC3-8C6D-4A39-DDE0-64E4D2FFEFFA}"/>
              </a:ext>
            </a:extLst>
          </p:cNvPr>
          <p:cNvSpPr/>
          <p:nvPr/>
        </p:nvSpPr>
        <p:spPr>
          <a:xfrm>
            <a:off x="2315550" y="1178412"/>
            <a:ext cx="180000" cy="180000"/>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7" name="Oval 16">
            <a:extLst>
              <a:ext uri="{FF2B5EF4-FFF2-40B4-BE49-F238E27FC236}">
                <a16:creationId xmlns:a16="http://schemas.microsoft.com/office/drawing/2014/main" id="{9B406D61-EA42-72CD-4CF2-9399B5BD237E}"/>
              </a:ext>
            </a:extLst>
          </p:cNvPr>
          <p:cNvSpPr/>
          <p:nvPr/>
        </p:nvSpPr>
        <p:spPr>
          <a:xfrm>
            <a:off x="2225550" y="2708386"/>
            <a:ext cx="360000" cy="360000"/>
          </a:xfrm>
          <a:prstGeom prst="ellipse">
            <a:avLst/>
          </a:prstGeom>
          <a:solidFill>
            <a:schemeClr val="tx2">
              <a:alpha val="20000"/>
            </a:schemeClr>
          </a:solidFill>
          <a:ln>
            <a:noFill/>
          </a:ln>
          <a:effectLst>
            <a:outerShdw blurRad="3810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8" name="Oval 17">
            <a:extLst>
              <a:ext uri="{FF2B5EF4-FFF2-40B4-BE49-F238E27FC236}">
                <a16:creationId xmlns:a16="http://schemas.microsoft.com/office/drawing/2014/main" id="{2B5EBC18-EBCA-2E06-4C20-BA08F25EA28C}"/>
              </a:ext>
            </a:extLst>
          </p:cNvPr>
          <p:cNvSpPr/>
          <p:nvPr/>
        </p:nvSpPr>
        <p:spPr>
          <a:xfrm>
            <a:off x="2315550" y="2798386"/>
            <a:ext cx="180000" cy="180000"/>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9" name="Oval 18">
            <a:extLst>
              <a:ext uri="{FF2B5EF4-FFF2-40B4-BE49-F238E27FC236}">
                <a16:creationId xmlns:a16="http://schemas.microsoft.com/office/drawing/2014/main" id="{65502593-8298-9A69-F481-7A46C55A7A6C}"/>
              </a:ext>
            </a:extLst>
          </p:cNvPr>
          <p:cNvSpPr/>
          <p:nvPr/>
        </p:nvSpPr>
        <p:spPr>
          <a:xfrm>
            <a:off x="2223512" y="4331593"/>
            <a:ext cx="360000" cy="360000"/>
          </a:xfrm>
          <a:prstGeom prst="ellipse">
            <a:avLst/>
          </a:prstGeom>
          <a:solidFill>
            <a:schemeClr val="tx2">
              <a:alpha val="20000"/>
            </a:schemeClr>
          </a:solidFill>
          <a:ln>
            <a:noFill/>
          </a:ln>
          <a:effectLst>
            <a:outerShdw blurRad="381000" algn="ctr"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0" name="Oval 19">
            <a:extLst>
              <a:ext uri="{FF2B5EF4-FFF2-40B4-BE49-F238E27FC236}">
                <a16:creationId xmlns:a16="http://schemas.microsoft.com/office/drawing/2014/main" id="{783B73A5-71B8-FD79-9A04-97C3458245CC}"/>
              </a:ext>
            </a:extLst>
          </p:cNvPr>
          <p:cNvSpPr/>
          <p:nvPr/>
        </p:nvSpPr>
        <p:spPr>
          <a:xfrm>
            <a:off x="2313512" y="4421593"/>
            <a:ext cx="180000" cy="180000"/>
          </a:xfrm>
          <a:prstGeom prst="ellipse">
            <a:avLst/>
          </a:prstGeom>
          <a:solidFill>
            <a:schemeClr val="tx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3" name="Håndskrift 2">
                <a:extLst>
                  <a:ext uri="{FF2B5EF4-FFF2-40B4-BE49-F238E27FC236}">
                    <a16:creationId xmlns:a16="http://schemas.microsoft.com/office/drawing/2014/main" id="{0F5B9515-AC2D-899D-880D-4CB82953726B}"/>
                  </a:ext>
                </a:extLst>
              </p14:cNvPr>
              <p14:cNvContentPartPr/>
              <p14:nvPr/>
            </p14:nvContentPartPr>
            <p14:xfrm>
              <a:off x="6162840" y="1967040"/>
              <a:ext cx="360" cy="360"/>
            </p14:xfrm>
          </p:contentPart>
        </mc:Choice>
        <mc:Fallback xmlns="">
          <p:pic>
            <p:nvPicPr>
              <p:cNvPr id="3" name="Håndskrift 2">
                <a:extLst>
                  <a:ext uri="{FF2B5EF4-FFF2-40B4-BE49-F238E27FC236}">
                    <a16:creationId xmlns:a16="http://schemas.microsoft.com/office/drawing/2014/main" id="{0F5B9515-AC2D-899D-880D-4CB82953726B}"/>
                  </a:ext>
                </a:extLst>
              </p:cNvPr>
              <p:cNvPicPr/>
              <p:nvPr/>
            </p:nvPicPr>
            <p:blipFill>
              <a:blip r:embed="rId8"/>
              <a:stretch>
                <a:fillRect/>
              </a:stretch>
            </p:blipFill>
            <p:spPr>
              <a:xfrm>
                <a:off x="6147000" y="1903680"/>
                <a:ext cx="31680" cy="127080"/>
              </a:xfrm>
              <a:prstGeom prst="rect">
                <a:avLst/>
              </a:prstGeom>
            </p:spPr>
          </p:pic>
        </mc:Fallback>
      </mc:AlternateContent>
    </p:spTree>
    <p:extLst>
      <p:ext uri="{BB962C8B-B14F-4D97-AF65-F5344CB8AC3E}">
        <p14:creationId xmlns:p14="http://schemas.microsoft.com/office/powerpoint/2010/main" val="2124999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100"/>
                                        <p:tgtEl>
                                          <p:spTgt spid="8"/>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00" fill="hold"/>
                                        <p:tgtEl>
                                          <p:spTgt spid="5"/>
                                        </p:tgtEl>
                                        <p:attrNameLst>
                                          <p:attrName>ppt_x</p:attrName>
                                        </p:attrNameLst>
                                      </p:cBhvr>
                                      <p:tavLst>
                                        <p:tav tm="0">
                                          <p:val>
                                            <p:strVal val="1+#ppt_w/2"/>
                                          </p:val>
                                        </p:tav>
                                        <p:tav tm="100000">
                                          <p:val>
                                            <p:strVal val="#ppt_x"/>
                                          </p:val>
                                        </p:tav>
                                      </p:tavLst>
                                    </p:anim>
                                    <p:anim calcmode="lin" valueType="num">
                                      <p:cBhvr additive="base">
                                        <p:cTn id="11" dur="7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00" fill="hold"/>
                                        <p:tgtEl>
                                          <p:spTgt spid="12"/>
                                        </p:tgtEl>
                                        <p:attrNameLst>
                                          <p:attrName>ppt_x</p:attrName>
                                        </p:attrNameLst>
                                      </p:cBhvr>
                                      <p:tavLst>
                                        <p:tav tm="0">
                                          <p:val>
                                            <p:strVal val="1+#ppt_w/2"/>
                                          </p:val>
                                        </p:tav>
                                        <p:tav tm="100000">
                                          <p:val>
                                            <p:strVal val="#ppt_x"/>
                                          </p:val>
                                        </p:tav>
                                      </p:tavLst>
                                    </p:anim>
                                    <p:anim calcmode="lin" valueType="num">
                                      <p:cBhvr additive="base">
                                        <p:cTn id="15" dur="700" fill="hold"/>
                                        <p:tgtEl>
                                          <p:spTgt spid="12"/>
                                        </p:tgtEl>
                                        <p:attrNameLst>
                                          <p:attrName>ppt_y</p:attrName>
                                        </p:attrNameLst>
                                      </p:cBhvr>
                                      <p:tavLst>
                                        <p:tav tm="0">
                                          <p:val>
                                            <p:strVal val="#ppt_y"/>
                                          </p:val>
                                        </p:tav>
                                        <p:tav tm="100000">
                                          <p:val>
                                            <p:strVal val="#ppt_y"/>
                                          </p:val>
                                        </p:tav>
                                      </p:tavLst>
                                    </p:anim>
                                  </p:childTnLst>
                                </p:cTn>
                              </p:par>
                              <p:par>
                                <p:cTn id="16" presetID="49" presetClass="entr" presetSubtype="0" decel="100000" fill="hold" grpId="0" nodeType="withEffect">
                                  <p:stCondLst>
                                    <p:cond delay="300"/>
                                  </p:stCondLst>
                                  <p:childTnLst>
                                    <p:set>
                                      <p:cBhvr>
                                        <p:cTn id="17" dur="1" fill="hold">
                                          <p:stCondLst>
                                            <p:cond delay="0"/>
                                          </p:stCondLst>
                                        </p:cTn>
                                        <p:tgtEl>
                                          <p:spTgt spid="15"/>
                                        </p:tgtEl>
                                        <p:attrNameLst>
                                          <p:attrName>style.visibility</p:attrName>
                                        </p:attrNameLst>
                                      </p:cBhvr>
                                      <p:to>
                                        <p:strVal val="visible"/>
                                      </p:to>
                                    </p:set>
                                    <p:anim calcmode="lin" valueType="num">
                                      <p:cBhvr>
                                        <p:cTn id="18" dur="700" fill="hold"/>
                                        <p:tgtEl>
                                          <p:spTgt spid="15"/>
                                        </p:tgtEl>
                                        <p:attrNameLst>
                                          <p:attrName>ppt_w</p:attrName>
                                        </p:attrNameLst>
                                      </p:cBhvr>
                                      <p:tavLst>
                                        <p:tav tm="0">
                                          <p:val>
                                            <p:fltVal val="0"/>
                                          </p:val>
                                        </p:tav>
                                        <p:tav tm="100000">
                                          <p:val>
                                            <p:strVal val="#ppt_w"/>
                                          </p:val>
                                        </p:tav>
                                      </p:tavLst>
                                    </p:anim>
                                    <p:anim calcmode="lin" valueType="num">
                                      <p:cBhvr>
                                        <p:cTn id="19" dur="700" fill="hold"/>
                                        <p:tgtEl>
                                          <p:spTgt spid="15"/>
                                        </p:tgtEl>
                                        <p:attrNameLst>
                                          <p:attrName>ppt_h</p:attrName>
                                        </p:attrNameLst>
                                      </p:cBhvr>
                                      <p:tavLst>
                                        <p:tav tm="0">
                                          <p:val>
                                            <p:fltVal val="0"/>
                                          </p:val>
                                        </p:tav>
                                        <p:tav tm="100000">
                                          <p:val>
                                            <p:strVal val="#ppt_h"/>
                                          </p:val>
                                        </p:tav>
                                      </p:tavLst>
                                    </p:anim>
                                    <p:anim calcmode="lin" valueType="num">
                                      <p:cBhvr>
                                        <p:cTn id="20" dur="700" fill="hold"/>
                                        <p:tgtEl>
                                          <p:spTgt spid="15"/>
                                        </p:tgtEl>
                                        <p:attrNameLst>
                                          <p:attrName>style.rotation</p:attrName>
                                        </p:attrNameLst>
                                      </p:cBhvr>
                                      <p:tavLst>
                                        <p:tav tm="0">
                                          <p:val>
                                            <p:fltVal val="360"/>
                                          </p:val>
                                        </p:tav>
                                        <p:tav tm="100000">
                                          <p:val>
                                            <p:fltVal val="0"/>
                                          </p:val>
                                        </p:tav>
                                      </p:tavLst>
                                    </p:anim>
                                    <p:animEffect transition="in" filter="fade">
                                      <p:cBhvr>
                                        <p:cTn id="21" dur="700"/>
                                        <p:tgtEl>
                                          <p:spTgt spid="15"/>
                                        </p:tgtEl>
                                      </p:cBhvr>
                                    </p:animEffect>
                                  </p:childTnLst>
                                </p:cTn>
                              </p:par>
                              <p:par>
                                <p:cTn id="22" presetID="49" presetClass="entr" presetSubtype="0" decel="100000" fill="hold" grpId="0" nodeType="withEffect">
                                  <p:stCondLst>
                                    <p:cond delay="3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00" fill="hold"/>
                                        <p:tgtEl>
                                          <p:spTgt spid="16"/>
                                        </p:tgtEl>
                                        <p:attrNameLst>
                                          <p:attrName>ppt_w</p:attrName>
                                        </p:attrNameLst>
                                      </p:cBhvr>
                                      <p:tavLst>
                                        <p:tav tm="0">
                                          <p:val>
                                            <p:fltVal val="0"/>
                                          </p:val>
                                        </p:tav>
                                        <p:tav tm="100000">
                                          <p:val>
                                            <p:strVal val="#ppt_w"/>
                                          </p:val>
                                        </p:tav>
                                      </p:tavLst>
                                    </p:anim>
                                    <p:anim calcmode="lin" valueType="num">
                                      <p:cBhvr>
                                        <p:cTn id="25" dur="700" fill="hold"/>
                                        <p:tgtEl>
                                          <p:spTgt spid="16"/>
                                        </p:tgtEl>
                                        <p:attrNameLst>
                                          <p:attrName>ppt_h</p:attrName>
                                        </p:attrNameLst>
                                      </p:cBhvr>
                                      <p:tavLst>
                                        <p:tav tm="0">
                                          <p:val>
                                            <p:fltVal val="0"/>
                                          </p:val>
                                        </p:tav>
                                        <p:tav tm="100000">
                                          <p:val>
                                            <p:strVal val="#ppt_h"/>
                                          </p:val>
                                        </p:tav>
                                      </p:tavLst>
                                    </p:anim>
                                    <p:anim calcmode="lin" valueType="num">
                                      <p:cBhvr>
                                        <p:cTn id="26" dur="700" fill="hold"/>
                                        <p:tgtEl>
                                          <p:spTgt spid="16"/>
                                        </p:tgtEl>
                                        <p:attrNameLst>
                                          <p:attrName>style.rotation</p:attrName>
                                        </p:attrNameLst>
                                      </p:cBhvr>
                                      <p:tavLst>
                                        <p:tav tm="0">
                                          <p:val>
                                            <p:fltVal val="360"/>
                                          </p:val>
                                        </p:tav>
                                        <p:tav tm="100000">
                                          <p:val>
                                            <p:fltVal val="0"/>
                                          </p:val>
                                        </p:tav>
                                      </p:tavLst>
                                    </p:anim>
                                    <p:animEffect transition="in" filter="fade">
                                      <p:cBhvr>
                                        <p:cTn id="27" dur="700"/>
                                        <p:tgtEl>
                                          <p:spTgt spid="16"/>
                                        </p:tgtEl>
                                      </p:cBhvr>
                                    </p:animEffect>
                                  </p:childTnLst>
                                </p:cTn>
                              </p:par>
                              <p:par>
                                <p:cTn id="28" presetID="10" presetClass="entr" presetSubtype="0" fill="hold" grpId="0" nodeType="withEffect">
                                  <p:stCondLst>
                                    <p:cond delay="3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700"/>
                                        <p:tgtEl>
                                          <p:spTgt spid="9"/>
                                        </p:tgtEl>
                                      </p:cBhvr>
                                    </p:animEffect>
                                  </p:childTnLst>
                                </p:cTn>
                              </p:par>
                              <p:par>
                                <p:cTn id="31" presetID="2" presetClass="entr" presetSubtype="2" decel="100000" fill="hold" grpId="0" nodeType="withEffect">
                                  <p:stCondLst>
                                    <p:cond delay="6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700" fill="hold"/>
                                        <p:tgtEl>
                                          <p:spTgt spid="7"/>
                                        </p:tgtEl>
                                        <p:attrNameLst>
                                          <p:attrName>ppt_x</p:attrName>
                                        </p:attrNameLst>
                                      </p:cBhvr>
                                      <p:tavLst>
                                        <p:tav tm="0">
                                          <p:val>
                                            <p:strVal val="1+#ppt_w/2"/>
                                          </p:val>
                                        </p:tav>
                                        <p:tav tm="100000">
                                          <p:val>
                                            <p:strVal val="#ppt_x"/>
                                          </p:val>
                                        </p:tav>
                                      </p:tavLst>
                                    </p:anim>
                                    <p:anim calcmode="lin" valueType="num">
                                      <p:cBhvr additive="base">
                                        <p:cTn id="34" dur="7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6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1+#ppt_w/2"/>
                                          </p:val>
                                        </p:tav>
                                        <p:tav tm="100000">
                                          <p:val>
                                            <p:strVal val="#ppt_x"/>
                                          </p:val>
                                        </p:tav>
                                      </p:tavLst>
                                    </p:anim>
                                    <p:anim calcmode="lin" valueType="num">
                                      <p:cBhvr additive="base">
                                        <p:cTn id="38" dur="700" fill="hold"/>
                                        <p:tgtEl>
                                          <p:spTgt spid="13"/>
                                        </p:tgtEl>
                                        <p:attrNameLst>
                                          <p:attrName>ppt_y</p:attrName>
                                        </p:attrNameLst>
                                      </p:cBhvr>
                                      <p:tavLst>
                                        <p:tav tm="0">
                                          <p:val>
                                            <p:strVal val="#ppt_y"/>
                                          </p:val>
                                        </p:tav>
                                        <p:tav tm="100000">
                                          <p:val>
                                            <p:strVal val="#ppt_y"/>
                                          </p:val>
                                        </p:tav>
                                      </p:tavLst>
                                    </p:anim>
                                  </p:childTnLst>
                                </p:cTn>
                              </p:par>
                              <p:par>
                                <p:cTn id="39" presetID="49" presetClass="entr" presetSubtype="0" decel="100000" fill="hold" grpId="0" nodeType="withEffect">
                                  <p:stCondLst>
                                    <p:cond delay="900"/>
                                  </p:stCondLst>
                                  <p:childTnLst>
                                    <p:set>
                                      <p:cBhvr>
                                        <p:cTn id="40" dur="1" fill="hold">
                                          <p:stCondLst>
                                            <p:cond delay="0"/>
                                          </p:stCondLst>
                                        </p:cTn>
                                        <p:tgtEl>
                                          <p:spTgt spid="17"/>
                                        </p:tgtEl>
                                        <p:attrNameLst>
                                          <p:attrName>style.visibility</p:attrName>
                                        </p:attrNameLst>
                                      </p:cBhvr>
                                      <p:to>
                                        <p:strVal val="visible"/>
                                      </p:to>
                                    </p:set>
                                    <p:anim calcmode="lin" valueType="num">
                                      <p:cBhvr>
                                        <p:cTn id="41" dur="700" fill="hold"/>
                                        <p:tgtEl>
                                          <p:spTgt spid="17"/>
                                        </p:tgtEl>
                                        <p:attrNameLst>
                                          <p:attrName>ppt_w</p:attrName>
                                        </p:attrNameLst>
                                      </p:cBhvr>
                                      <p:tavLst>
                                        <p:tav tm="0">
                                          <p:val>
                                            <p:fltVal val="0"/>
                                          </p:val>
                                        </p:tav>
                                        <p:tav tm="100000">
                                          <p:val>
                                            <p:strVal val="#ppt_w"/>
                                          </p:val>
                                        </p:tav>
                                      </p:tavLst>
                                    </p:anim>
                                    <p:anim calcmode="lin" valueType="num">
                                      <p:cBhvr>
                                        <p:cTn id="42" dur="700" fill="hold"/>
                                        <p:tgtEl>
                                          <p:spTgt spid="17"/>
                                        </p:tgtEl>
                                        <p:attrNameLst>
                                          <p:attrName>ppt_h</p:attrName>
                                        </p:attrNameLst>
                                      </p:cBhvr>
                                      <p:tavLst>
                                        <p:tav tm="0">
                                          <p:val>
                                            <p:fltVal val="0"/>
                                          </p:val>
                                        </p:tav>
                                        <p:tav tm="100000">
                                          <p:val>
                                            <p:strVal val="#ppt_h"/>
                                          </p:val>
                                        </p:tav>
                                      </p:tavLst>
                                    </p:anim>
                                    <p:anim calcmode="lin" valueType="num">
                                      <p:cBhvr>
                                        <p:cTn id="43" dur="700" fill="hold"/>
                                        <p:tgtEl>
                                          <p:spTgt spid="17"/>
                                        </p:tgtEl>
                                        <p:attrNameLst>
                                          <p:attrName>style.rotation</p:attrName>
                                        </p:attrNameLst>
                                      </p:cBhvr>
                                      <p:tavLst>
                                        <p:tav tm="0">
                                          <p:val>
                                            <p:fltVal val="360"/>
                                          </p:val>
                                        </p:tav>
                                        <p:tav tm="100000">
                                          <p:val>
                                            <p:fltVal val="0"/>
                                          </p:val>
                                        </p:tav>
                                      </p:tavLst>
                                    </p:anim>
                                    <p:animEffect transition="in" filter="fade">
                                      <p:cBhvr>
                                        <p:cTn id="44" dur="700"/>
                                        <p:tgtEl>
                                          <p:spTgt spid="17"/>
                                        </p:tgtEl>
                                      </p:cBhvr>
                                    </p:animEffect>
                                  </p:childTnLst>
                                </p:cTn>
                              </p:par>
                              <p:par>
                                <p:cTn id="45" presetID="49" presetClass="entr" presetSubtype="0" decel="100000" fill="hold" grpId="0" nodeType="withEffect">
                                  <p:stCondLst>
                                    <p:cond delay="900"/>
                                  </p:stCondLst>
                                  <p:childTnLst>
                                    <p:set>
                                      <p:cBhvr>
                                        <p:cTn id="46" dur="1" fill="hold">
                                          <p:stCondLst>
                                            <p:cond delay="0"/>
                                          </p:stCondLst>
                                        </p:cTn>
                                        <p:tgtEl>
                                          <p:spTgt spid="18"/>
                                        </p:tgtEl>
                                        <p:attrNameLst>
                                          <p:attrName>style.visibility</p:attrName>
                                        </p:attrNameLst>
                                      </p:cBhvr>
                                      <p:to>
                                        <p:strVal val="visible"/>
                                      </p:to>
                                    </p:set>
                                    <p:anim calcmode="lin" valueType="num">
                                      <p:cBhvr>
                                        <p:cTn id="47" dur="700" fill="hold"/>
                                        <p:tgtEl>
                                          <p:spTgt spid="18"/>
                                        </p:tgtEl>
                                        <p:attrNameLst>
                                          <p:attrName>ppt_w</p:attrName>
                                        </p:attrNameLst>
                                      </p:cBhvr>
                                      <p:tavLst>
                                        <p:tav tm="0">
                                          <p:val>
                                            <p:fltVal val="0"/>
                                          </p:val>
                                        </p:tav>
                                        <p:tav tm="100000">
                                          <p:val>
                                            <p:strVal val="#ppt_w"/>
                                          </p:val>
                                        </p:tav>
                                      </p:tavLst>
                                    </p:anim>
                                    <p:anim calcmode="lin" valueType="num">
                                      <p:cBhvr>
                                        <p:cTn id="48" dur="700" fill="hold"/>
                                        <p:tgtEl>
                                          <p:spTgt spid="18"/>
                                        </p:tgtEl>
                                        <p:attrNameLst>
                                          <p:attrName>ppt_h</p:attrName>
                                        </p:attrNameLst>
                                      </p:cBhvr>
                                      <p:tavLst>
                                        <p:tav tm="0">
                                          <p:val>
                                            <p:fltVal val="0"/>
                                          </p:val>
                                        </p:tav>
                                        <p:tav tm="100000">
                                          <p:val>
                                            <p:strVal val="#ppt_h"/>
                                          </p:val>
                                        </p:tav>
                                      </p:tavLst>
                                    </p:anim>
                                    <p:anim calcmode="lin" valueType="num">
                                      <p:cBhvr>
                                        <p:cTn id="49" dur="700" fill="hold"/>
                                        <p:tgtEl>
                                          <p:spTgt spid="18"/>
                                        </p:tgtEl>
                                        <p:attrNameLst>
                                          <p:attrName>style.rotation</p:attrName>
                                        </p:attrNameLst>
                                      </p:cBhvr>
                                      <p:tavLst>
                                        <p:tav tm="0">
                                          <p:val>
                                            <p:fltVal val="360"/>
                                          </p:val>
                                        </p:tav>
                                        <p:tav tm="100000">
                                          <p:val>
                                            <p:fltVal val="0"/>
                                          </p:val>
                                        </p:tav>
                                      </p:tavLst>
                                    </p:anim>
                                    <p:animEffect transition="in" filter="fade">
                                      <p:cBhvr>
                                        <p:cTn id="50" dur="700"/>
                                        <p:tgtEl>
                                          <p:spTgt spid="18"/>
                                        </p:tgtEl>
                                      </p:cBhvr>
                                    </p:animEffect>
                                  </p:childTnLst>
                                </p:cTn>
                              </p:par>
                              <p:par>
                                <p:cTn id="51" presetID="10" presetClass="entr" presetSubtype="0" fill="hold" grpId="0" nodeType="withEffect">
                                  <p:stCondLst>
                                    <p:cond delay="9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700"/>
                                        <p:tgtEl>
                                          <p:spTgt spid="11"/>
                                        </p:tgtEl>
                                      </p:cBhvr>
                                    </p:animEffect>
                                  </p:childTnLst>
                                </p:cTn>
                              </p:par>
                              <p:par>
                                <p:cTn id="54" presetID="2" presetClass="entr" presetSubtype="2" decel="100000" fill="hold" grpId="0" nodeType="withEffect">
                                  <p:stCondLst>
                                    <p:cond delay="120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700" fill="hold"/>
                                        <p:tgtEl>
                                          <p:spTgt spid="6"/>
                                        </p:tgtEl>
                                        <p:attrNameLst>
                                          <p:attrName>ppt_x</p:attrName>
                                        </p:attrNameLst>
                                      </p:cBhvr>
                                      <p:tavLst>
                                        <p:tav tm="0">
                                          <p:val>
                                            <p:strVal val="1+#ppt_w/2"/>
                                          </p:val>
                                        </p:tav>
                                        <p:tav tm="100000">
                                          <p:val>
                                            <p:strVal val="#ppt_x"/>
                                          </p:val>
                                        </p:tav>
                                      </p:tavLst>
                                    </p:anim>
                                    <p:anim calcmode="lin" valueType="num">
                                      <p:cBhvr additive="base">
                                        <p:cTn id="57" dur="700" fill="hold"/>
                                        <p:tgtEl>
                                          <p:spTgt spid="6"/>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20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700" fill="hold"/>
                                        <p:tgtEl>
                                          <p:spTgt spid="14"/>
                                        </p:tgtEl>
                                        <p:attrNameLst>
                                          <p:attrName>ppt_x</p:attrName>
                                        </p:attrNameLst>
                                      </p:cBhvr>
                                      <p:tavLst>
                                        <p:tav tm="0">
                                          <p:val>
                                            <p:strVal val="1+#ppt_w/2"/>
                                          </p:val>
                                        </p:tav>
                                        <p:tav tm="100000">
                                          <p:val>
                                            <p:strVal val="#ppt_x"/>
                                          </p:val>
                                        </p:tav>
                                      </p:tavLst>
                                    </p:anim>
                                    <p:anim calcmode="lin" valueType="num">
                                      <p:cBhvr additive="base">
                                        <p:cTn id="61" dur="700" fill="hold"/>
                                        <p:tgtEl>
                                          <p:spTgt spid="14"/>
                                        </p:tgtEl>
                                        <p:attrNameLst>
                                          <p:attrName>ppt_y</p:attrName>
                                        </p:attrNameLst>
                                      </p:cBhvr>
                                      <p:tavLst>
                                        <p:tav tm="0">
                                          <p:val>
                                            <p:strVal val="#ppt_y"/>
                                          </p:val>
                                        </p:tav>
                                        <p:tav tm="100000">
                                          <p:val>
                                            <p:strVal val="#ppt_y"/>
                                          </p:val>
                                        </p:tav>
                                      </p:tavLst>
                                    </p:anim>
                                  </p:childTnLst>
                                </p:cTn>
                              </p:par>
                              <p:par>
                                <p:cTn id="62" presetID="49" presetClass="entr" presetSubtype="0" decel="100000" fill="hold" grpId="0" nodeType="withEffect">
                                  <p:stCondLst>
                                    <p:cond delay="15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00" fill="hold"/>
                                        <p:tgtEl>
                                          <p:spTgt spid="19"/>
                                        </p:tgtEl>
                                        <p:attrNameLst>
                                          <p:attrName>ppt_w</p:attrName>
                                        </p:attrNameLst>
                                      </p:cBhvr>
                                      <p:tavLst>
                                        <p:tav tm="0">
                                          <p:val>
                                            <p:fltVal val="0"/>
                                          </p:val>
                                        </p:tav>
                                        <p:tav tm="100000">
                                          <p:val>
                                            <p:strVal val="#ppt_w"/>
                                          </p:val>
                                        </p:tav>
                                      </p:tavLst>
                                    </p:anim>
                                    <p:anim calcmode="lin" valueType="num">
                                      <p:cBhvr>
                                        <p:cTn id="65" dur="700" fill="hold"/>
                                        <p:tgtEl>
                                          <p:spTgt spid="19"/>
                                        </p:tgtEl>
                                        <p:attrNameLst>
                                          <p:attrName>ppt_h</p:attrName>
                                        </p:attrNameLst>
                                      </p:cBhvr>
                                      <p:tavLst>
                                        <p:tav tm="0">
                                          <p:val>
                                            <p:fltVal val="0"/>
                                          </p:val>
                                        </p:tav>
                                        <p:tav tm="100000">
                                          <p:val>
                                            <p:strVal val="#ppt_h"/>
                                          </p:val>
                                        </p:tav>
                                      </p:tavLst>
                                    </p:anim>
                                    <p:anim calcmode="lin" valueType="num">
                                      <p:cBhvr>
                                        <p:cTn id="66" dur="700" fill="hold"/>
                                        <p:tgtEl>
                                          <p:spTgt spid="19"/>
                                        </p:tgtEl>
                                        <p:attrNameLst>
                                          <p:attrName>style.rotation</p:attrName>
                                        </p:attrNameLst>
                                      </p:cBhvr>
                                      <p:tavLst>
                                        <p:tav tm="0">
                                          <p:val>
                                            <p:fltVal val="360"/>
                                          </p:val>
                                        </p:tav>
                                        <p:tav tm="100000">
                                          <p:val>
                                            <p:fltVal val="0"/>
                                          </p:val>
                                        </p:tav>
                                      </p:tavLst>
                                    </p:anim>
                                    <p:animEffect transition="in" filter="fade">
                                      <p:cBhvr>
                                        <p:cTn id="67" dur="700"/>
                                        <p:tgtEl>
                                          <p:spTgt spid="19"/>
                                        </p:tgtEl>
                                      </p:cBhvr>
                                    </p:animEffect>
                                  </p:childTnLst>
                                </p:cTn>
                              </p:par>
                              <p:par>
                                <p:cTn id="68" presetID="49" presetClass="entr" presetSubtype="0" decel="100000" fill="hold" grpId="0" nodeType="withEffect">
                                  <p:stCondLst>
                                    <p:cond delay="1500"/>
                                  </p:stCondLst>
                                  <p:childTnLst>
                                    <p:set>
                                      <p:cBhvr>
                                        <p:cTn id="69" dur="1" fill="hold">
                                          <p:stCondLst>
                                            <p:cond delay="0"/>
                                          </p:stCondLst>
                                        </p:cTn>
                                        <p:tgtEl>
                                          <p:spTgt spid="20"/>
                                        </p:tgtEl>
                                        <p:attrNameLst>
                                          <p:attrName>style.visibility</p:attrName>
                                        </p:attrNameLst>
                                      </p:cBhvr>
                                      <p:to>
                                        <p:strVal val="visible"/>
                                      </p:to>
                                    </p:set>
                                    <p:anim calcmode="lin" valueType="num">
                                      <p:cBhvr>
                                        <p:cTn id="70" dur="700" fill="hold"/>
                                        <p:tgtEl>
                                          <p:spTgt spid="20"/>
                                        </p:tgtEl>
                                        <p:attrNameLst>
                                          <p:attrName>ppt_w</p:attrName>
                                        </p:attrNameLst>
                                      </p:cBhvr>
                                      <p:tavLst>
                                        <p:tav tm="0">
                                          <p:val>
                                            <p:fltVal val="0"/>
                                          </p:val>
                                        </p:tav>
                                        <p:tav tm="100000">
                                          <p:val>
                                            <p:strVal val="#ppt_w"/>
                                          </p:val>
                                        </p:tav>
                                      </p:tavLst>
                                    </p:anim>
                                    <p:anim calcmode="lin" valueType="num">
                                      <p:cBhvr>
                                        <p:cTn id="71" dur="700" fill="hold"/>
                                        <p:tgtEl>
                                          <p:spTgt spid="20"/>
                                        </p:tgtEl>
                                        <p:attrNameLst>
                                          <p:attrName>ppt_h</p:attrName>
                                        </p:attrNameLst>
                                      </p:cBhvr>
                                      <p:tavLst>
                                        <p:tav tm="0">
                                          <p:val>
                                            <p:fltVal val="0"/>
                                          </p:val>
                                        </p:tav>
                                        <p:tav tm="100000">
                                          <p:val>
                                            <p:strVal val="#ppt_h"/>
                                          </p:val>
                                        </p:tav>
                                      </p:tavLst>
                                    </p:anim>
                                    <p:anim calcmode="lin" valueType="num">
                                      <p:cBhvr>
                                        <p:cTn id="72" dur="700" fill="hold"/>
                                        <p:tgtEl>
                                          <p:spTgt spid="20"/>
                                        </p:tgtEl>
                                        <p:attrNameLst>
                                          <p:attrName>style.rotation</p:attrName>
                                        </p:attrNameLst>
                                      </p:cBhvr>
                                      <p:tavLst>
                                        <p:tav tm="0">
                                          <p:val>
                                            <p:fltVal val="360"/>
                                          </p:val>
                                        </p:tav>
                                        <p:tav tm="100000">
                                          <p:val>
                                            <p:fltVal val="0"/>
                                          </p:val>
                                        </p:tav>
                                      </p:tavLst>
                                    </p:anim>
                                    <p:animEffect transition="in" filter="fade">
                                      <p:cBhvr>
                                        <p:cTn id="73" dur="700"/>
                                        <p:tgtEl>
                                          <p:spTgt spid="20"/>
                                        </p:tgtEl>
                                      </p:cBhvr>
                                    </p:animEffect>
                                  </p:childTnLst>
                                </p:cTn>
                              </p:par>
                              <p:par>
                                <p:cTn id="74" presetID="10" presetClass="entr" presetSubtype="0" fill="hold" grpId="0" nodeType="withEffect">
                                  <p:stCondLst>
                                    <p:cond delay="150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BD922-0FBC-7027-55DF-5321B5D8D7F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E5FA5C-2DC3-2067-FC59-A7CDC40C4411}"/>
              </a:ext>
            </a:extLst>
          </p:cNvPr>
          <p:cNvSpPr>
            <a:spLocks noGrp="1"/>
          </p:cNvSpPr>
          <p:nvPr>
            <p:ph type="pic" sz="quarter" idx="13"/>
          </p:nvPr>
        </p:nvSpPr>
        <p:spPr/>
        <p:txBody>
          <a:bodyPr/>
          <a:lstStyle/>
          <a:p>
            <a:endParaRPr lang="da-DK" noProof="0" dirty="0"/>
          </a:p>
        </p:txBody>
      </p:sp>
      <p:sp>
        <p:nvSpPr>
          <p:cNvPr id="3" name="Rectangle 2">
            <a:extLst>
              <a:ext uri="{FF2B5EF4-FFF2-40B4-BE49-F238E27FC236}">
                <a16:creationId xmlns:a16="http://schemas.microsoft.com/office/drawing/2014/main" id="{CCFF5A22-ACA2-D0EE-642B-744A5DB0DC02}"/>
              </a:ext>
            </a:extLst>
          </p:cNvPr>
          <p:cNvSpPr/>
          <p:nvPr/>
        </p:nvSpPr>
        <p:spPr>
          <a:xfrm>
            <a:off x="0" y="0"/>
            <a:ext cx="12192000" cy="6858000"/>
          </a:xfrm>
          <a:prstGeom prst="rect">
            <a:avLst/>
          </a:prstGeom>
          <a:gradFill flip="none" rotWithShape="1">
            <a:gsLst>
              <a:gs pos="100000">
                <a:srgbClr val="00A274"/>
              </a:gs>
              <a:gs pos="0">
                <a:srgbClr val="00594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8" name="Title 6">
            <a:extLst>
              <a:ext uri="{FF2B5EF4-FFF2-40B4-BE49-F238E27FC236}">
                <a16:creationId xmlns:a16="http://schemas.microsoft.com/office/drawing/2014/main" id="{BCC29466-7252-2DCB-15A5-F66CE0F0065E}"/>
              </a:ext>
            </a:extLst>
          </p:cNvPr>
          <p:cNvSpPr txBox="1">
            <a:spLocks/>
          </p:cNvSpPr>
          <p:nvPr/>
        </p:nvSpPr>
        <p:spPr>
          <a:xfrm>
            <a:off x="1067496" y="276643"/>
            <a:ext cx="720000" cy="720000"/>
          </a:xfrm>
          <a:prstGeom prst="ellipse">
            <a:avLst/>
          </a:prstGeom>
          <a:solidFill>
            <a:schemeClr val="bg1"/>
          </a:solidFill>
          <a:ln w="12700">
            <a:solidFill>
              <a:schemeClr val="tx1">
                <a:alpha val="10000"/>
              </a:schemeClr>
            </a:solidFill>
          </a:ln>
          <a:effectLst>
            <a:outerShdw blurRad="381000" algn="ctr" rotWithShape="0">
              <a:schemeClr val="bg2">
                <a:alpha val="10000"/>
              </a:schemeClr>
            </a:outerShdw>
          </a:effectLst>
        </p:spPr>
        <p:txBody>
          <a:bodyPr wrap="square"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25000"/>
              </a:lnSpc>
              <a:spcBef>
                <a:spcPct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 name="Rectangle 5">
            <a:extLst>
              <a:ext uri="{FF2B5EF4-FFF2-40B4-BE49-F238E27FC236}">
                <a16:creationId xmlns:a16="http://schemas.microsoft.com/office/drawing/2014/main" id="{4CE43D24-C051-48BB-863A-8BB0EF8457F8}"/>
              </a:ext>
            </a:extLst>
          </p:cNvPr>
          <p:cNvSpPr/>
          <p:nvPr/>
        </p:nvSpPr>
        <p:spPr>
          <a:xfrm>
            <a:off x="0" y="5949587"/>
            <a:ext cx="12203113" cy="908413"/>
          </a:xfrm>
          <a:prstGeom prst="rect">
            <a:avLst/>
          </a:prstGeom>
          <a:solidFill>
            <a:schemeClr val="bg1"/>
          </a:solidFill>
          <a:ln>
            <a:noFill/>
          </a:ln>
          <a:effectLst>
            <a:outerShdw blurRad="3810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2" name="TextBox 11">
            <a:extLst>
              <a:ext uri="{FF2B5EF4-FFF2-40B4-BE49-F238E27FC236}">
                <a16:creationId xmlns:a16="http://schemas.microsoft.com/office/drawing/2014/main" id="{0DEC5A79-76A2-809C-ED6A-DB2DE66FCC1C}"/>
              </a:ext>
            </a:extLst>
          </p:cNvPr>
          <p:cNvSpPr txBox="1"/>
          <p:nvPr/>
        </p:nvSpPr>
        <p:spPr>
          <a:xfrm>
            <a:off x="1081954" y="1532699"/>
            <a:ext cx="10232924" cy="3539430"/>
          </a:xfrm>
          <a:prstGeom prst="rect">
            <a:avLst/>
          </a:prstGeom>
          <a:noFill/>
        </p:spPr>
        <p:txBody>
          <a:bodyPr wrap="square">
            <a:spAutoFit/>
          </a:bodyPr>
          <a:lstStyle/>
          <a:p>
            <a:pPr fontAlgn="base"/>
            <a:r>
              <a:rPr lang="da-DK" sz="2800" dirty="0" err="1">
                <a:solidFill>
                  <a:schemeClr val="bg1"/>
                </a:solidFill>
              </a:rPr>
              <a:t>Elrecycling</a:t>
            </a:r>
            <a:r>
              <a:rPr lang="da-DK" sz="2800" dirty="0">
                <a:solidFill>
                  <a:schemeClr val="bg1"/>
                </a:solidFill>
              </a:rPr>
              <a:t> er en arbejdsplads med plads til alle. Vi har en bred portefølje af medarbejdere, som omfatter fuldtidsansatte, ungarbejdere, pensionister, flygtninge, flexjobbere og CSR-forløb. Vi er en lille familie, som alle tror på at vores kerneforretning gør verden til et bedre sted at være.</a:t>
            </a:r>
          </a:p>
          <a:p>
            <a:pPr lvl="0">
              <a:defRPr/>
            </a:pPr>
            <a:endParaRPr lang="da-DK" sz="2800" dirty="0">
              <a:solidFill>
                <a:srgbClr val="FFFFFF"/>
              </a:solidFill>
            </a:endParaRPr>
          </a:p>
          <a:p>
            <a:pPr lvl="0">
              <a:defRPr/>
            </a:pPr>
            <a:r>
              <a:rPr lang="da-DK" sz="2800" dirty="0">
                <a:solidFill>
                  <a:srgbClr val="FFFFFF"/>
                </a:solidFill>
              </a:rPr>
              <a:t>Ved at bruge os som din leverandør støtter du mennesker på kanten af arbejdsmarkedet.</a:t>
            </a:r>
            <a:endParaRPr lang="da-DK" sz="2800" b="1" dirty="0">
              <a:solidFill>
                <a:srgbClr val="FFFFFF"/>
              </a:solidFill>
            </a:endParaRPr>
          </a:p>
        </p:txBody>
      </p:sp>
      <p:pic>
        <p:nvPicPr>
          <p:cNvPr id="14" name="Graphic 13">
            <a:extLst>
              <a:ext uri="{FF2B5EF4-FFF2-40B4-BE49-F238E27FC236}">
                <a16:creationId xmlns:a16="http://schemas.microsoft.com/office/drawing/2014/main" id="{D3E2DF4C-F7FA-DDC5-DC36-0C49655841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247496" y="456643"/>
            <a:ext cx="360000" cy="360000"/>
          </a:xfrm>
          <a:prstGeom prst="rect">
            <a:avLst/>
          </a:prstGeom>
        </p:spPr>
      </p:pic>
    </p:spTree>
    <p:extLst>
      <p:ext uri="{BB962C8B-B14F-4D97-AF65-F5344CB8AC3E}">
        <p14:creationId xmlns:p14="http://schemas.microsoft.com/office/powerpoint/2010/main" val="39140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00" fill="hold"/>
                                        <p:tgtEl>
                                          <p:spTgt spid="6"/>
                                        </p:tgtEl>
                                        <p:attrNameLst>
                                          <p:attrName>ppt_x</p:attrName>
                                        </p:attrNameLst>
                                      </p:cBhvr>
                                      <p:tavLst>
                                        <p:tav tm="0">
                                          <p:val>
                                            <p:strVal val="#ppt_x"/>
                                          </p:val>
                                        </p:tav>
                                        <p:tav tm="100000">
                                          <p:val>
                                            <p:strVal val="#ppt_x"/>
                                          </p:val>
                                        </p:tav>
                                      </p:tavLst>
                                    </p:anim>
                                    <p:anim calcmode="lin" valueType="num">
                                      <p:cBhvr additive="base">
                                        <p:cTn id="8" dur="700" fill="hold"/>
                                        <p:tgtEl>
                                          <p:spTgt spid="6"/>
                                        </p:tgtEl>
                                        <p:attrNameLst>
                                          <p:attrName>ppt_y</p:attrName>
                                        </p:attrNameLst>
                                      </p:cBhvr>
                                      <p:tavLst>
                                        <p:tav tm="0">
                                          <p:val>
                                            <p:strVal val="1+#ppt_h/2"/>
                                          </p:val>
                                        </p:tav>
                                        <p:tav tm="100000">
                                          <p:val>
                                            <p:strVal val="#ppt_y"/>
                                          </p:val>
                                        </p:tav>
                                      </p:tavLst>
                                    </p:anim>
                                  </p:childTnLst>
                                </p:cTn>
                              </p:par>
                              <p:par>
                                <p:cTn id="9" presetID="49" presetClass="entr" presetSubtype="0" decel="100000" fill="hold" grpId="0" nodeType="withEffect">
                                  <p:stCondLst>
                                    <p:cond delay="1200"/>
                                  </p:stCondLst>
                                  <p:childTnLst>
                                    <p:set>
                                      <p:cBhvr>
                                        <p:cTn id="10" dur="1" fill="hold">
                                          <p:stCondLst>
                                            <p:cond delay="0"/>
                                          </p:stCondLst>
                                        </p:cTn>
                                        <p:tgtEl>
                                          <p:spTgt spid="8"/>
                                        </p:tgtEl>
                                        <p:attrNameLst>
                                          <p:attrName>style.visibility</p:attrName>
                                        </p:attrNameLst>
                                      </p:cBhvr>
                                      <p:to>
                                        <p:strVal val="visible"/>
                                      </p:to>
                                    </p:set>
                                    <p:anim calcmode="lin" valueType="num">
                                      <p:cBhvr>
                                        <p:cTn id="11" dur="700" fill="hold"/>
                                        <p:tgtEl>
                                          <p:spTgt spid="8"/>
                                        </p:tgtEl>
                                        <p:attrNameLst>
                                          <p:attrName>ppt_w</p:attrName>
                                        </p:attrNameLst>
                                      </p:cBhvr>
                                      <p:tavLst>
                                        <p:tav tm="0">
                                          <p:val>
                                            <p:fltVal val="0"/>
                                          </p:val>
                                        </p:tav>
                                        <p:tav tm="100000">
                                          <p:val>
                                            <p:strVal val="#ppt_w"/>
                                          </p:val>
                                        </p:tav>
                                      </p:tavLst>
                                    </p:anim>
                                    <p:anim calcmode="lin" valueType="num">
                                      <p:cBhvr>
                                        <p:cTn id="12" dur="700" fill="hold"/>
                                        <p:tgtEl>
                                          <p:spTgt spid="8"/>
                                        </p:tgtEl>
                                        <p:attrNameLst>
                                          <p:attrName>ppt_h</p:attrName>
                                        </p:attrNameLst>
                                      </p:cBhvr>
                                      <p:tavLst>
                                        <p:tav tm="0">
                                          <p:val>
                                            <p:fltVal val="0"/>
                                          </p:val>
                                        </p:tav>
                                        <p:tav tm="100000">
                                          <p:val>
                                            <p:strVal val="#ppt_h"/>
                                          </p:val>
                                        </p:tav>
                                      </p:tavLst>
                                    </p:anim>
                                    <p:anim calcmode="lin" valueType="num">
                                      <p:cBhvr>
                                        <p:cTn id="13" dur="700" fill="hold"/>
                                        <p:tgtEl>
                                          <p:spTgt spid="8"/>
                                        </p:tgtEl>
                                        <p:attrNameLst>
                                          <p:attrName>style.rotation</p:attrName>
                                        </p:attrNameLst>
                                      </p:cBhvr>
                                      <p:tavLst>
                                        <p:tav tm="0">
                                          <p:val>
                                            <p:fltVal val="360"/>
                                          </p:val>
                                        </p:tav>
                                        <p:tav tm="100000">
                                          <p:val>
                                            <p:fltVal val="0"/>
                                          </p:val>
                                        </p:tav>
                                      </p:tavLst>
                                    </p:anim>
                                    <p:animEffect transition="in" filter="fade">
                                      <p:cBhvr>
                                        <p:cTn id="14" dur="700"/>
                                        <p:tgtEl>
                                          <p:spTgt spid="8"/>
                                        </p:tgtEl>
                                      </p:cBhvr>
                                    </p:animEffect>
                                  </p:childTnLst>
                                </p:cTn>
                              </p:par>
                              <p:par>
                                <p:cTn id="15" presetID="49" presetClass="entr" presetSubtype="0" decel="100000" fill="hold" nodeType="withEffect">
                                  <p:stCondLst>
                                    <p:cond delay="1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00" fill="hold"/>
                                        <p:tgtEl>
                                          <p:spTgt spid="14"/>
                                        </p:tgtEl>
                                        <p:attrNameLst>
                                          <p:attrName>ppt_w</p:attrName>
                                        </p:attrNameLst>
                                      </p:cBhvr>
                                      <p:tavLst>
                                        <p:tav tm="0">
                                          <p:val>
                                            <p:fltVal val="0"/>
                                          </p:val>
                                        </p:tav>
                                        <p:tav tm="100000">
                                          <p:val>
                                            <p:strVal val="#ppt_w"/>
                                          </p:val>
                                        </p:tav>
                                      </p:tavLst>
                                    </p:anim>
                                    <p:anim calcmode="lin" valueType="num">
                                      <p:cBhvr>
                                        <p:cTn id="18" dur="700" fill="hold"/>
                                        <p:tgtEl>
                                          <p:spTgt spid="14"/>
                                        </p:tgtEl>
                                        <p:attrNameLst>
                                          <p:attrName>ppt_h</p:attrName>
                                        </p:attrNameLst>
                                      </p:cBhvr>
                                      <p:tavLst>
                                        <p:tav tm="0">
                                          <p:val>
                                            <p:fltVal val="0"/>
                                          </p:val>
                                        </p:tav>
                                        <p:tav tm="100000">
                                          <p:val>
                                            <p:strVal val="#ppt_h"/>
                                          </p:val>
                                        </p:tav>
                                      </p:tavLst>
                                    </p:anim>
                                    <p:anim calcmode="lin" valueType="num">
                                      <p:cBhvr>
                                        <p:cTn id="19" dur="700" fill="hold"/>
                                        <p:tgtEl>
                                          <p:spTgt spid="14"/>
                                        </p:tgtEl>
                                        <p:attrNameLst>
                                          <p:attrName>style.rotation</p:attrName>
                                        </p:attrNameLst>
                                      </p:cBhvr>
                                      <p:tavLst>
                                        <p:tav tm="0">
                                          <p:val>
                                            <p:fltVal val="360"/>
                                          </p:val>
                                        </p:tav>
                                        <p:tav tm="100000">
                                          <p:val>
                                            <p:fltVal val="0"/>
                                          </p:val>
                                        </p:tav>
                                      </p:tavLst>
                                    </p:anim>
                                    <p:animEffect transition="in" filter="fade">
                                      <p:cBhvr>
                                        <p:cTn id="20"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ladsholder til billede 30" descr="Et billede, der indeholder tøj, person, menneske, fodtøj&#10;&#10;Automatisk genereret beskrivelse">
            <a:extLst>
              <a:ext uri="{FF2B5EF4-FFF2-40B4-BE49-F238E27FC236}">
                <a16:creationId xmlns:a16="http://schemas.microsoft.com/office/drawing/2014/main" id="{A97104AB-74AB-D5FE-0111-B72A45B9CBD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556" r="5556"/>
          <a:stretch>
            <a:fillRect/>
          </a:stretch>
        </p:blipFill>
        <p:spPr/>
      </p:pic>
      <p:sp>
        <p:nvSpPr>
          <p:cNvPr id="15" name="Oval 14">
            <a:extLst>
              <a:ext uri="{FF2B5EF4-FFF2-40B4-BE49-F238E27FC236}">
                <a16:creationId xmlns:a16="http://schemas.microsoft.com/office/drawing/2014/main" id="{B115AA93-D5AE-226C-396A-37C3F1935D29}"/>
              </a:ext>
            </a:extLst>
          </p:cNvPr>
          <p:cNvSpPr/>
          <p:nvPr/>
        </p:nvSpPr>
        <p:spPr>
          <a:xfrm>
            <a:off x="5376000" y="2716939"/>
            <a:ext cx="1440000" cy="1440000"/>
          </a:xfrm>
          <a:prstGeom prst="ellipse">
            <a:avLst/>
          </a:prstGeom>
          <a:solidFill>
            <a:srgbClr val="00A27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6" name="Oval 15">
            <a:extLst>
              <a:ext uri="{FF2B5EF4-FFF2-40B4-BE49-F238E27FC236}">
                <a16:creationId xmlns:a16="http://schemas.microsoft.com/office/drawing/2014/main" id="{122B369D-5475-7770-2623-EAC64724F021}"/>
              </a:ext>
            </a:extLst>
          </p:cNvPr>
          <p:cNvSpPr/>
          <p:nvPr/>
        </p:nvSpPr>
        <p:spPr>
          <a:xfrm>
            <a:off x="5376000" y="4700840"/>
            <a:ext cx="1440000" cy="1440000"/>
          </a:xfrm>
          <a:prstGeom prst="ellipse">
            <a:avLst/>
          </a:prstGeom>
          <a:solidFill>
            <a:srgbClr val="007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17" name="Oval 16">
            <a:extLst>
              <a:ext uri="{FF2B5EF4-FFF2-40B4-BE49-F238E27FC236}">
                <a16:creationId xmlns:a16="http://schemas.microsoft.com/office/drawing/2014/main" id="{18F00EB4-EDEB-5D1F-3B8A-55819766EF97}"/>
              </a:ext>
            </a:extLst>
          </p:cNvPr>
          <p:cNvSpPr/>
          <p:nvPr/>
        </p:nvSpPr>
        <p:spPr>
          <a:xfrm>
            <a:off x="5376000" y="733038"/>
            <a:ext cx="1440000" cy="14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6" name="Rectangle 5">
            <a:extLst>
              <a:ext uri="{FF2B5EF4-FFF2-40B4-BE49-F238E27FC236}">
                <a16:creationId xmlns:a16="http://schemas.microsoft.com/office/drawing/2014/main" id="{A2C957C1-5D11-4A3D-B5E1-4330B5753CC5}"/>
              </a:ext>
            </a:extLst>
          </p:cNvPr>
          <p:cNvSpPr/>
          <p:nvPr/>
        </p:nvSpPr>
        <p:spPr>
          <a:xfrm>
            <a:off x="7184228" y="1069600"/>
            <a:ext cx="4626190" cy="766877"/>
          </a:xfrm>
          <a:prstGeom prst="rect">
            <a:avLst/>
          </a:prstGeom>
        </p:spPr>
        <p:txBody>
          <a:bodyPr wrap="square" anchor="ctr">
            <a:spAutoFit/>
          </a:bodyPr>
          <a:lstStyle/>
          <a:p>
            <a:pPr lvl="0">
              <a:lnSpc>
                <a:spcPct val="125000"/>
              </a:lnSpc>
              <a:defRPr/>
            </a:pPr>
            <a:r>
              <a:rPr lang="da-DK" sz="1200" dirty="0">
                <a:latin typeface="Open Sans SemiBold" panose="020B0706030804020204" pitchFamily="34" charset="0"/>
                <a:ea typeface="Open Sans SemiBold" panose="020B0706030804020204" pitchFamily="34" charset="0"/>
                <a:cs typeface="Open Sans SemiBold" panose="020B0706030804020204" pitchFamily="34" charset="0"/>
              </a:rPr>
              <a:t>UKRAINSKE FLYGTNINGE &amp; PENSIONISTER</a:t>
            </a:r>
            <a:endParaRPr lang="da-DK" sz="1200" dirty="0"/>
          </a:p>
          <a:p>
            <a:pPr lvl="0">
              <a:lnSpc>
                <a:spcPct val="125000"/>
              </a:lnSpc>
              <a:defRPr/>
            </a:pPr>
            <a:r>
              <a:rPr lang="da-DK" sz="1200" dirty="0"/>
              <a:t>Vi har haft stor succes med at bruge flygtninge og pensionister I vores produktion og sortering. </a:t>
            </a:r>
          </a:p>
        </p:txBody>
      </p:sp>
      <p:sp>
        <p:nvSpPr>
          <p:cNvPr id="7" name="Rectangle 6">
            <a:extLst>
              <a:ext uri="{FF2B5EF4-FFF2-40B4-BE49-F238E27FC236}">
                <a16:creationId xmlns:a16="http://schemas.microsoft.com/office/drawing/2014/main" id="{5AF6A261-7AD2-4180-BEC2-800E79C43D31}"/>
              </a:ext>
            </a:extLst>
          </p:cNvPr>
          <p:cNvSpPr/>
          <p:nvPr/>
        </p:nvSpPr>
        <p:spPr>
          <a:xfrm>
            <a:off x="7184228" y="2938085"/>
            <a:ext cx="4723912" cy="997709"/>
          </a:xfrm>
          <a:prstGeom prst="rect">
            <a:avLst/>
          </a:prstGeom>
        </p:spPr>
        <p:txBody>
          <a:bodyPr wrap="square" anchor="ctr">
            <a:spAutoFit/>
          </a:bodyPr>
          <a:lstStyle/>
          <a:p>
            <a:pPr lvl="0">
              <a:lnSpc>
                <a:spcPct val="125000"/>
              </a:lnSpc>
              <a:defRPr/>
            </a:pPr>
            <a:r>
              <a:rPr lang="da-DK" sz="1200" dirty="0">
                <a:latin typeface="Open Sans SemiBold" panose="020B0706030804020204" pitchFamily="34" charset="0"/>
                <a:ea typeface="Open Sans SemiBold" panose="020B0706030804020204" pitchFamily="34" charset="0"/>
                <a:cs typeface="Open Sans SemiBold" panose="020B0706030804020204" pitchFamily="34" charset="0"/>
              </a:rPr>
              <a:t>CSR JOBS – NOGLE FORTJENER EN FAIR CHANCE!</a:t>
            </a:r>
            <a:endParaRPr lang="da-DK" sz="1200" dirty="0"/>
          </a:p>
          <a:p>
            <a:pPr lvl="0">
              <a:lnSpc>
                <a:spcPct val="125000"/>
              </a:lnSpc>
              <a:defRPr/>
            </a:pPr>
            <a:r>
              <a:rPr lang="da-DK" sz="1200" dirty="0"/>
              <a:t>Personer med ADHD og Autisme som normalt har en svær tilværelse på arbejdsmarkedet, trives hos os. Vi har en unik tilgang der gør at disse personer får en meningsfyldt hverdag.</a:t>
            </a:r>
          </a:p>
        </p:txBody>
      </p:sp>
      <p:sp>
        <p:nvSpPr>
          <p:cNvPr id="8" name="Rectangle 7">
            <a:extLst>
              <a:ext uri="{FF2B5EF4-FFF2-40B4-BE49-F238E27FC236}">
                <a16:creationId xmlns:a16="http://schemas.microsoft.com/office/drawing/2014/main" id="{1EC6B7D6-1E3F-4E89-BE70-2A33B29E0985}"/>
              </a:ext>
            </a:extLst>
          </p:cNvPr>
          <p:cNvSpPr/>
          <p:nvPr/>
        </p:nvSpPr>
        <p:spPr>
          <a:xfrm>
            <a:off x="7184228" y="4921985"/>
            <a:ext cx="4287772" cy="997709"/>
          </a:xfrm>
          <a:prstGeom prst="rect">
            <a:avLst/>
          </a:prstGeom>
        </p:spPr>
        <p:txBody>
          <a:bodyPr wrap="squar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da-DK" sz="1200" noProof="0" dirty="0">
                <a:latin typeface="+mj-lt"/>
                <a:ea typeface="Open Sans SemiBold" panose="020B0706030804020204" pitchFamily="34" charset="0"/>
                <a:cs typeface="Open Sans SemiBold" panose="020B0706030804020204" pitchFamily="34" charset="0"/>
              </a:rPr>
              <a:t>FLEXJOBS</a:t>
            </a:r>
            <a:endParaRPr lang="da-DK" sz="1200" dirty="0"/>
          </a:p>
          <a:p>
            <a:pPr lvl="0">
              <a:lnSpc>
                <a:spcPct val="125000"/>
              </a:lnSpc>
              <a:defRPr/>
            </a:pPr>
            <a:r>
              <a:rPr lang="da-DK" sz="1200" dirty="0"/>
              <a:t>Vi tager imod en del flexjob forløb som vi ser som en stor rekrutteringsressource. Faktisk har vi formået at ansætte en stor del efter endt forløb. </a:t>
            </a:r>
          </a:p>
        </p:txBody>
      </p:sp>
      <p:grpSp>
        <p:nvGrpSpPr>
          <p:cNvPr id="12" name="Group 11">
            <a:extLst>
              <a:ext uri="{FF2B5EF4-FFF2-40B4-BE49-F238E27FC236}">
                <a16:creationId xmlns:a16="http://schemas.microsoft.com/office/drawing/2014/main" id="{39DF3058-B072-4F7D-889E-9C5437B15623}"/>
              </a:ext>
            </a:extLst>
          </p:cNvPr>
          <p:cNvGrpSpPr/>
          <p:nvPr/>
        </p:nvGrpSpPr>
        <p:grpSpPr>
          <a:xfrm>
            <a:off x="5556000" y="911618"/>
            <a:ext cx="1080000" cy="1080000"/>
            <a:chOff x="5617029" y="1070429"/>
            <a:chExt cx="957942" cy="957942"/>
          </a:xfrm>
          <a:solidFill>
            <a:srgbClr val="00A274"/>
          </a:solidFill>
        </p:grpSpPr>
        <p:sp>
          <p:nvSpPr>
            <p:cNvPr id="3" name="Oval 2">
              <a:extLst>
                <a:ext uri="{FF2B5EF4-FFF2-40B4-BE49-F238E27FC236}">
                  <a16:creationId xmlns:a16="http://schemas.microsoft.com/office/drawing/2014/main" id="{1C80DB7A-4741-4135-8F62-92433A0C237E}"/>
                </a:ext>
              </a:extLst>
            </p:cNvPr>
            <p:cNvSpPr/>
            <p:nvPr/>
          </p:nvSpPr>
          <p:spPr>
            <a:xfrm>
              <a:off x="5617029" y="1070429"/>
              <a:ext cx="957942" cy="957942"/>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pic>
          <p:nvPicPr>
            <p:cNvPr id="9" name="Graphic 8" descr="Hjerte med massiv udfyldning">
              <a:extLst>
                <a:ext uri="{FF2B5EF4-FFF2-40B4-BE49-F238E27FC236}">
                  <a16:creationId xmlns:a16="http://schemas.microsoft.com/office/drawing/2014/main" id="{CC379460-047B-4904-99B9-08B3180C6F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936343" y="1389743"/>
              <a:ext cx="319314" cy="319314"/>
            </a:xfrm>
            <a:prstGeom prst="rect">
              <a:avLst/>
            </a:prstGeom>
          </p:spPr>
        </p:pic>
      </p:grpSp>
      <p:grpSp>
        <p:nvGrpSpPr>
          <p:cNvPr id="13" name="Group 12">
            <a:extLst>
              <a:ext uri="{FF2B5EF4-FFF2-40B4-BE49-F238E27FC236}">
                <a16:creationId xmlns:a16="http://schemas.microsoft.com/office/drawing/2014/main" id="{CBCF5CD6-5E2E-46F9-8A6F-D6C5D8B695D1}"/>
              </a:ext>
            </a:extLst>
          </p:cNvPr>
          <p:cNvGrpSpPr/>
          <p:nvPr/>
        </p:nvGrpSpPr>
        <p:grpSpPr>
          <a:xfrm>
            <a:off x="5556000" y="2889000"/>
            <a:ext cx="1080000" cy="1080000"/>
            <a:chOff x="5617029" y="2950029"/>
            <a:chExt cx="957942" cy="957942"/>
          </a:xfrm>
          <a:solidFill>
            <a:srgbClr val="007050"/>
          </a:solidFill>
        </p:grpSpPr>
        <p:sp>
          <p:nvSpPr>
            <p:cNvPr id="4" name="Oval 3">
              <a:extLst>
                <a:ext uri="{FF2B5EF4-FFF2-40B4-BE49-F238E27FC236}">
                  <a16:creationId xmlns:a16="http://schemas.microsoft.com/office/drawing/2014/main" id="{59F58DD1-DA39-4949-AAA4-5E9D9F86CCB3}"/>
                </a:ext>
              </a:extLst>
            </p:cNvPr>
            <p:cNvSpPr/>
            <p:nvPr/>
          </p:nvSpPr>
          <p:spPr>
            <a:xfrm>
              <a:off x="5617029" y="2950029"/>
              <a:ext cx="957942" cy="957942"/>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pic>
          <p:nvPicPr>
            <p:cNvPr id="10" name="Graphic 9">
              <a:extLst>
                <a:ext uri="{FF2B5EF4-FFF2-40B4-BE49-F238E27FC236}">
                  <a16:creationId xmlns:a16="http://schemas.microsoft.com/office/drawing/2014/main" id="{9E0EF77C-E608-465F-A473-2A6D107DCF3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936343" y="3269343"/>
              <a:ext cx="319314" cy="319314"/>
            </a:xfrm>
            <a:prstGeom prst="rect">
              <a:avLst/>
            </a:prstGeom>
          </p:spPr>
        </p:pic>
      </p:grpSp>
      <p:grpSp>
        <p:nvGrpSpPr>
          <p:cNvPr id="14" name="Group 13">
            <a:extLst>
              <a:ext uri="{FF2B5EF4-FFF2-40B4-BE49-F238E27FC236}">
                <a16:creationId xmlns:a16="http://schemas.microsoft.com/office/drawing/2014/main" id="{7968B069-A7DE-4910-BD1C-FFE2AD3D652D}"/>
              </a:ext>
            </a:extLst>
          </p:cNvPr>
          <p:cNvGrpSpPr/>
          <p:nvPr/>
        </p:nvGrpSpPr>
        <p:grpSpPr>
          <a:xfrm>
            <a:off x="5556000" y="4868863"/>
            <a:ext cx="1080000" cy="1080000"/>
            <a:chOff x="5617029" y="4829629"/>
            <a:chExt cx="957942" cy="957942"/>
          </a:xfrm>
          <a:solidFill>
            <a:srgbClr val="005941"/>
          </a:solidFill>
        </p:grpSpPr>
        <p:sp>
          <p:nvSpPr>
            <p:cNvPr id="5" name="Oval 4">
              <a:extLst>
                <a:ext uri="{FF2B5EF4-FFF2-40B4-BE49-F238E27FC236}">
                  <a16:creationId xmlns:a16="http://schemas.microsoft.com/office/drawing/2014/main" id="{F3BA4A88-20B0-423C-812A-3C393D8C26B6}"/>
                </a:ext>
              </a:extLst>
            </p:cNvPr>
            <p:cNvSpPr/>
            <p:nvPr/>
          </p:nvSpPr>
          <p:spPr>
            <a:xfrm>
              <a:off x="5617029" y="4829629"/>
              <a:ext cx="957942" cy="957942"/>
            </a:xfrm>
            <a:prstGeom prst="ellipse">
              <a:avLst/>
            </a:prstGeom>
            <a:gr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pic>
          <p:nvPicPr>
            <p:cNvPr id="11" name="Graphic 10">
              <a:extLst>
                <a:ext uri="{FF2B5EF4-FFF2-40B4-BE49-F238E27FC236}">
                  <a16:creationId xmlns:a16="http://schemas.microsoft.com/office/drawing/2014/main" id="{FDD7EBA8-2892-4BA1-8764-737407C7EB8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936343" y="5148943"/>
              <a:ext cx="319314" cy="319314"/>
            </a:xfrm>
            <a:prstGeom prst="rect">
              <a:avLst/>
            </a:prstGeom>
          </p:spPr>
        </p:pic>
      </p:grpSp>
      <p:sp>
        <p:nvSpPr>
          <p:cNvPr id="2" name="Title 3">
            <a:extLst>
              <a:ext uri="{FF2B5EF4-FFF2-40B4-BE49-F238E27FC236}">
                <a16:creationId xmlns:a16="http://schemas.microsoft.com/office/drawing/2014/main" id="{2567B215-F374-AD04-6373-0A4AE200598D}"/>
              </a:ext>
            </a:extLst>
          </p:cNvPr>
          <p:cNvSpPr txBox="1">
            <a:spLocks/>
          </p:cNvSpPr>
          <p:nvPr/>
        </p:nvSpPr>
        <p:spPr>
          <a:xfrm>
            <a:off x="952587" y="551618"/>
            <a:ext cx="3815080" cy="72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11500" noProof="0" dirty="0">
                <a:solidFill>
                  <a:schemeClr val="bg1"/>
                </a:solidFill>
              </a:rPr>
              <a:t>CSR</a:t>
            </a:r>
          </a:p>
        </p:txBody>
      </p:sp>
      <p:sp>
        <p:nvSpPr>
          <p:cNvPr id="19" name="Tekstfelt 18">
            <a:extLst>
              <a:ext uri="{FF2B5EF4-FFF2-40B4-BE49-F238E27FC236}">
                <a16:creationId xmlns:a16="http://schemas.microsoft.com/office/drawing/2014/main" id="{95B45C36-6082-5F69-966E-017154C0F7F9}"/>
              </a:ext>
            </a:extLst>
          </p:cNvPr>
          <p:cNvSpPr txBox="1"/>
          <p:nvPr/>
        </p:nvSpPr>
        <p:spPr>
          <a:xfrm>
            <a:off x="-180000" y="5041890"/>
            <a:ext cx="6096000" cy="508152"/>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da-DK" sz="2400" i="0" u="none" strike="noStrike" kern="1200" cap="none" spc="0" normalizeH="0" baseline="0" noProof="0" dirty="0">
                <a:ln>
                  <a:noFill/>
                </a:ln>
                <a:solidFill>
                  <a:schemeClr val="bg1"/>
                </a:solidFill>
                <a:effectLst/>
                <a:uLnTx/>
                <a:uFillTx/>
                <a:latin typeface="Playfair Display" pitchFamily="2" charset="77"/>
                <a:ea typeface="Open Sans SemiBold" panose="020B0706030804020204" pitchFamily="34" charset="0"/>
                <a:cs typeface="Open Sans SemiBold" panose="020B0706030804020204" pitchFamily="34" charset="0"/>
              </a:rPr>
              <a:t>Det behøver ikke at være en byrde</a:t>
            </a:r>
            <a:endParaRPr kumimoji="0" lang="da-DK" sz="2400" b="1" i="1" u="none" strike="noStrike" kern="1200" cap="none" spc="0" normalizeH="0" baseline="0" noProof="0" dirty="0">
              <a:ln>
                <a:noFill/>
              </a:ln>
              <a:solidFill>
                <a:schemeClr val="bg1"/>
              </a:solidFill>
              <a:effectLst/>
              <a:uLnTx/>
              <a:uFillTx/>
              <a:latin typeface="Playfair Display" pitchFamily="2" charset="77"/>
            </a:endParaRPr>
          </a:p>
        </p:txBody>
      </p:sp>
      <p:sp>
        <p:nvSpPr>
          <p:cNvPr id="18" name="Tekstfelt 18">
            <a:extLst>
              <a:ext uri="{FF2B5EF4-FFF2-40B4-BE49-F238E27FC236}">
                <a16:creationId xmlns:a16="http://schemas.microsoft.com/office/drawing/2014/main" id="{160624B1-1C79-8A54-A177-BEF628F42861}"/>
              </a:ext>
            </a:extLst>
          </p:cNvPr>
          <p:cNvSpPr txBox="1"/>
          <p:nvPr/>
        </p:nvSpPr>
        <p:spPr>
          <a:xfrm>
            <a:off x="-125322" y="1736118"/>
            <a:ext cx="6096000" cy="334900"/>
          </a:xfrm>
          <a:prstGeom prst="rect">
            <a:avLst/>
          </a:prstGeom>
          <a:noFill/>
        </p:spPr>
        <p:txBody>
          <a:bodyPr wrap="square">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da-DK" sz="1400" i="0" u="none" strike="noStrike" kern="1200" cap="none" spc="0" normalizeH="0" baseline="0" noProof="0" dirty="0" err="1">
                <a:ln>
                  <a:noFill/>
                </a:ln>
                <a:solidFill>
                  <a:schemeClr val="bg1"/>
                </a:solidFill>
                <a:effectLst/>
                <a:uLnTx/>
                <a:uFillTx/>
                <a:latin typeface="Playfair Display" pitchFamily="2" charset="77"/>
                <a:ea typeface="Open Sans SemiBold" panose="020B0706030804020204" pitchFamily="34" charset="0"/>
                <a:cs typeface="Open Sans SemiBold" panose="020B0706030804020204" pitchFamily="34" charset="0"/>
              </a:rPr>
              <a:t>Corporate</a:t>
            </a:r>
            <a:r>
              <a:rPr lang="da-DK" sz="1400" dirty="0">
                <a:solidFill>
                  <a:schemeClr val="bg1"/>
                </a:solidFill>
                <a:latin typeface="Playfair Display" pitchFamily="2" charset="77"/>
                <a:ea typeface="Open Sans SemiBold" panose="020B0706030804020204" pitchFamily="34" charset="0"/>
                <a:cs typeface="Open Sans SemiBold" panose="020B0706030804020204" pitchFamily="34" charset="0"/>
              </a:rPr>
              <a:t> </a:t>
            </a:r>
            <a:r>
              <a:rPr lang="da-DK" sz="1400" b="1" dirty="0">
                <a:solidFill>
                  <a:schemeClr val="bg1"/>
                </a:solidFill>
                <a:latin typeface="Playfair Display" pitchFamily="2" charset="77"/>
                <a:ea typeface="Open Sans SemiBold" panose="020B0706030804020204" pitchFamily="34" charset="0"/>
                <a:cs typeface="Open Sans SemiBold" panose="020B0706030804020204" pitchFamily="34" charset="0"/>
              </a:rPr>
              <a:t>Social </a:t>
            </a:r>
            <a:r>
              <a:rPr kumimoji="0" lang="da-DK" sz="1400" b="1" i="1" u="none" strike="noStrike" kern="1200" cap="none" spc="0" normalizeH="0" baseline="0" noProof="0" dirty="0" err="1">
                <a:ln>
                  <a:noFill/>
                </a:ln>
                <a:solidFill>
                  <a:schemeClr val="bg1"/>
                </a:solidFill>
                <a:effectLst/>
                <a:uLnTx/>
                <a:uFillTx/>
                <a:latin typeface="Playfair Display" pitchFamily="2" charset="77"/>
                <a:ea typeface="Open Sans SemiBold" panose="020B0706030804020204" pitchFamily="34" charset="0"/>
                <a:cs typeface="Open Sans SemiBold" panose="020B0706030804020204" pitchFamily="34" charset="0"/>
              </a:rPr>
              <a:t>Responsobilty</a:t>
            </a:r>
            <a:endParaRPr kumimoji="0" lang="da-DK" sz="1400" b="1" i="1" u="none" strike="noStrike" kern="1200" cap="none" spc="0" normalizeH="0" baseline="0" noProof="0" dirty="0">
              <a:ln>
                <a:noFill/>
              </a:ln>
              <a:solidFill>
                <a:schemeClr val="bg1"/>
              </a:solidFill>
              <a:effectLst/>
              <a:uLnTx/>
              <a:uFillTx/>
              <a:latin typeface="Playfair Display" pitchFamily="2" charset="77"/>
            </a:endParaRPr>
          </a:p>
        </p:txBody>
      </p:sp>
    </p:spTree>
    <p:extLst>
      <p:ext uri="{BB962C8B-B14F-4D97-AF65-F5344CB8AC3E}">
        <p14:creationId xmlns:p14="http://schemas.microsoft.com/office/powerpoint/2010/main" val="345637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700" fill="hold"/>
                                        <p:tgtEl>
                                          <p:spTgt spid="12"/>
                                        </p:tgtEl>
                                        <p:attrNameLst>
                                          <p:attrName>ppt_x</p:attrName>
                                        </p:attrNameLst>
                                      </p:cBhvr>
                                      <p:tavLst>
                                        <p:tav tm="0">
                                          <p:val>
                                            <p:strVal val="#ppt_x"/>
                                          </p:val>
                                        </p:tav>
                                        <p:tav tm="100000">
                                          <p:val>
                                            <p:strVal val="#ppt_x"/>
                                          </p:val>
                                        </p:tav>
                                      </p:tavLst>
                                    </p:anim>
                                    <p:anim calcmode="lin" valueType="num">
                                      <p:cBhvr additive="base">
                                        <p:cTn id="11" dur="700" fill="hold"/>
                                        <p:tgtEl>
                                          <p:spTgt spid="12"/>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 presetClass="entr" presetSubtype="4" decel="100000"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00" fill="hold"/>
                                        <p:tgtEl>
                                          <p:spTgt spid="13"/>
                                        </p:tgtEl>
                                        <p:attrNameLst>
                                          <p:attrName>ppt_x</p:attrName>
                                        </p:attrNameLst>
                                      </p:cBhvr>
                                      <p:tavLst>
                                        <p:tav tm="0">
                                          <p:val>
                                            <p:strVal val="#ppt_x"/>
                                          </p:val>
                                        </p:tav>
                                        <p:tav tm="100000">
                                          <p:val>
                                            <p:strVal val="#ppt_x"/>
                                          </p:val>
                                        </p:tav>
                                      </p:tavLst>
                                    </p:anim>
                                    <p:anim calcmode="lin" valueType="num">
                                      <p:cBhvr additive="base">
                                        <p:cTn id="23" dur="700" fill="hold"/>
                                        <p:tgtEl>
                                          <p:spTgt spid="13"/>
                                        </p:tgtEl>
                                        <p:attrNameLst>
                                          <p:attrName>ppt_y</p:attrName>
                                        </p:attrNameLst>
                                      </p:cBhvr>
                                      <p:tavLst>
                                        <p:tav tm="0">
                                          <p:val>
                                            <p:strVal val="1+#ppt_h/2"/>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 presetClass="entr" presetSubtype="4" decel="100000" fill="hold" nodeType="withEffect">
                                  <p:stCondLst>
                                    <p:cond delay="8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700" fill="hold"/>
                                        <p:tgtEl>
                                          <p:spTgt spid="14"/>
                                        </p:tgtEl>
                                        <p:attrNameLst>
                                          <p:attrName>ppt_x</p:attrName>
                                        </p:attrNameLst>
                                      </p:cBhvr>
                                      <p:tavLst>
                                        <p:tav tm="0">
                                          <p:val>
                                            <p:strVal val="#ppt_x"/>
                                          </p:val>
                                        </p:tav>
                                        <p:tav tm="100000">
                                          <p:val>
                                            <p:strVal val="#ppt_x"/>
                                          </p:val>
                                        </p:tav>
                                      </p:tavLst>
                                    </p:anim>
                                    <p:anim calcmode="lin" valueType="num">
                                      <p:cBhvr additive="base">
                                        <p:cTn id="35" dur="700" fill="hold"/>
                                        <p:tgtEl>
                                          <p:spTgt spid="14"/>
                                        </p:tgtEl>
                                        <p:attrNameLst>
                                          <p:attrName>ppt_y</p:attrName>
                                        </p:attrNameLst>
                                      </p:cBhvr>
                                      <p:tavLst>
                                        <p:tav tm="0">
                                          <p:val>
                                            <p:strVal val="1+#ppt_h/2"/>
                                          </p:val>
                                        </p:tav>
                                        <p:tav tm="100000">
                                          <p:val>
                                            <p:strVal val="#ppt_y"/>
                                          </p:val>
                                        </p:tav>
                                      </p:tavLst>
                                    </p:anim>
                                  </p:childTnLst>
                                </p:cTn>
                              </p:par>
                              <p:par>
                                <p:cTn id="36" presetID="2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3">
            <a:extLst>
              <a:ext uri="{FF2B5EF4-FFF2-40B4-BE49-F238E27FC236}">
                <a16:creationId xmlns:a16="http://schemas.microsoft.com/office/drawing/2014/main" id="{A62DA328-4D12-11D6-7EAF-88D268417C2A}"/>
              </a:ext>
            </a:extLst>
          </p:cNvPr>
          <p:cNvSpPr/>
          <p:nvPr/>
        </p:nvSpPr>
        <p:spPr>
          <a:xfrm>
            <a:off x="6083953" y="2093848"/>
            <a:ext cx="1065844" cy="1065844"/>
          </a:xfrm>
          <a:prstGeom prst="ellipse">
            <a:avLst/>
          </a:prstGeom>
          <a:solidFill>
            <a:srgbClr val="005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4" name="Oval 3">
            <a:extLst>
              <a:ext uri="{FF2B5EF4-FFF2-40B4-BE49-F238E27FC236}">
                <a16:creationId xmlns:a16="http://schemas.microsoft.com/office/drawing/2014/main" id="{93B6ACF5-464D-45D7-9EF9-FB78D3535FEC}"/>
              </a:ext>
            </a:extLst>
          </p:cNvPr>
          <p:cNvSpPr/>
          <p:nvPr/>
        </p:nvSpPr>
        <p:spPr>
          <a:xfrm>
            <a:off x="6069587" y="3698309"/>
            <a:ext cx="1065845" cy="1065845"/>
          </a:xfrm>
          <a:prstGeom prst="ellipse">
            <a:avLst/>
          </a:prstGeom>
          <a:solidFill>
            <a:srgbClr val="00A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Open Sans Light"/>
              <a:ea typeface="+mn-ea"/>
              <a:cs typeface="+mn-cs"/>
            </a:endParaRPr>
          </a:p>
        </p:txBody>
      </p:sp>
      <p:sp>
        <p:nvSpPr>
          <p:cNvPr id="7" name="Rectangle 6">
            <a:extLst>
              <a:ext uri="{FF2B5EF4-FFF2-40B4-BE49-F238E27FC236}">
                <a16:creationId xmlns:a16="http://schemas.microsoft.com/office/drawing/2014/main" id="{C5F24F6F-77CA-4330-9E83-B10C7762ACB8}"/>
              </a:ext>
            </a:extLst>
          </p:cNvPr>
          <p:cNvSpPr/>
          <p:nvPr/>
        </p:nvSpPr>
        <p:spPr>
          <a:xfrm>
            <a:off x="7875524" y="2093848"/>
            <a:ext cx="3510732" cy="1228541"/>
          </a:xfrm>
          <a:prstGeom prst="rect">
            <a:avLst/>
          </a:prstGeom>
        </p:spPr>
        <p:txBody>
          <a:bodyPr wrap="square" anchor="ctr">
            <a:spAutoFit/>
          </a:bodyPr>
          <a:lstStyle/>
          <a:p>
            <a:pPr lvl="0">
              <a:lnSpc>
                <a:spcPct val="125000"/>
              </a:lnSpc>
              <a:defRPr/>
            </a:pPr>
            <a:r>
              <a:rPr lang="da-DK" sz="1200" dirty="0">
                <a:latin typeface="Open Sans SemiBold" panose="020B0706030804020204" pitchFamily="34" charset="0"/>
                <a:ea typeface="Open Sans SemiBold" panose="020B0706030804020204" pitchFamily="34" charset="0"/>
                <a:cs typeface="Open Sans SemiBold" panose="020B0706030804020204" pitchFamily="34" charset="0"/>
              </a:rPr>
              <a:t>TRADE-IN AF UDTJENT BRUGT IT UDSTYR</a:t>
            </a:r>
            <a:endParaRPr lang="da-DK" sz="1200" dirty="0"/>
          </a:p>
          <a:p>
            <a:pPr lvl="0">
              <a:lnSpc>
                <a:spcPct val="125000"/>
              </a:lnSpc>
              <a:defRPr/>
            </a:pPr>
            <a:r>
              <a:rPr lang="da-DK" sz="1200" dirty="0">
                <a:ea typeface="Open Sans" panose="020B0606030504020204" pitchFamily="34" charset="0"/>
                <a:cs typeface="Lato Medium" panose="020F0602020204030203" pitchFamily="34" charset="0"/>
              </a:rPr>
              <a:t>I forbindelse med udskiftning af jeres udtjente IT, opkøber vi udtjent brugt elektronik fra virksomheder med henblik på datasletning og videresalg. </a:t>
            </a:r>
          </a:p>
        </p:txBody>
      </p:sp>
      <p:pic>
        <p:nvPicPr>
          <p:cNvPr id="11" name="Graphic 10" descr="Computer med massiv udfyldning">
            <a:extLst>
              <a:ext uri="{FF2B5EF4-FFF2-40B4-BE49-F238E27FC236}">
                <a16:creationId xmlns:a16="http://schemas.microsoft.com/office/drawing/2014/main" id="{1AE9BD53-DBC4-4C03-89C1-4372406CE8F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71741" y="2381636"/>
            <a:ext cx="490268" cy="490268"/>
          </a:xfrm>
          <a:prstGeom prst="rect">
            <a:avLst/>
          </a:prstGeom>
        </p:spPr>
      </p:pic>
      <p:pic>
        <p:nvPicPr>
          <p:cNvPr id="14" name="Picture 13" descr="A flat screen television&#10;&#10;Description automatically generated">
            <a:extLst>
              <a:ext uri="{FF2B5EF4-FFF2-40B4-BE49-F238E27FC236}">
                <a16:creationId xmlns:a16="http://schemas.microsoft.com/office/drawing/2014/main" id="{D0E084E0-6ADC-435D-822B-E5F511365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376" y="1991704"/>
            <a:ext cx="8022236" cy="4833857"/>
          </a:xfrm>
          <a:prstGeom prst="rect">
            <a:avLst/>
          </a:prstGeom>
        </p:spPr>
      </p:pic>
      <p:sp>
        <p:nvSpPr>
          <p:cNvPr id="17" name="Rectangle 6">
            <a:extLst>
              <a:ext uri="{FF2B5EF4-FFF2-40B4-BE49-F238E27FC236}">
                <a16:creationId xmlns:a16="http://schemas.microsoft.com/office/drawing/2014/main" id="{309A0E7C-883A-CB98-2ED8-A8866F5CCCEE}"/>
              </a:ext>
            </a:extLst>
          </p:cNvPr>
          <p:cNvSpPr/>
          <p:nvPr/>
        </p:nvSpPr>
        <p:spPr>
          <a:xfrm>
            <a:off x="7875524" y="3617940"/>
            <a:ext cx="3510732" cy="1459374"/>
          </a:xfrm>
          <a:prstGeom prst="rect">
            <a:avLst/>
          </a:prstGeom>
        </p:spPr>
        <p:txBody>
          <a:bodyPr wrap="square" anchor="ctr">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da-DK" sz="1200" b="0" i="0" u="none" strike="noStrike" kern="1200" cap="none" spc="0" normalizeH="0" baseline="0" noProof="0" dirty="0" err="1">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eWASTE</a:t>
            </a:r>
            <a:r>
              <a:rPr kumimoji="0" lang="da-DK" sz="1200" b="0" i="0" u="none" strike="noStrike" kern="1200" cap="none" spc="0" normalizeH="0" noProof="0" dirty="0">
                <a:ln>
                  <a:noFill/>
                </a:ln>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GENBRUG &amp; BORTSKAFFELSE</a:t>
            </a:r>
            <a:endParaRPr kumimoji="0" lang="da-DK" sz="1200" b="0" i="0" u="none" strike="noStrike" kern="1200" cap="none" spc="0" normalizeH="0" baseline="0" noProof="0" dirty="0">
              <a:ln>
                <a:noFill/>
              </a:ln>
              <a:effectLst/>
              <a:uLnTx/>
              <a:uFillTx/>
              <a:latin typeface="Open Sans Light"/>
            </a:endParaRPr>
          </a:p>
          <a:p>
            <a:pPr lvl="0">
              <a:lnSpc>
                <a:spcPct val="125000"/>
              </a:lnSpc>
              <a:defRPr/>
            </a:pPr>
            <a:r>
              <a:rPr lang="da-DK" sz="1200" dirty="0"/>
              <a:t>Vi genbruger komponenter og sikrer, at dine defekte enheder bliver repareret og genanvendt. Hvis enhederne ikke kan genanvendes, bliver de genbrugt på en miljømæssigt ansvarlig måde jf. ISO og WEEE standarder.</a:t>
            </a:r>
            <a:endParaRPr lang="da-DK" sz="1200" dirty="0">
              <a:ea typeface="Open Sans" panose="020B0606030504020204" pitchFamily="34" charset="0"/>
              <a:cs typeface="Lato Medium" panose="020F0602020204030203" pitchFamily="34" charset="0"/>
            </a:endParaRPr>
          </a:p>
        </p:txBody>
      </p:sp>
      <p:pic>
        <p:nvPicPr>
          <p:cNvPr id="18" name="Graphic 10" descr="Cirkelpil med massiv udfyldning">
            <a:extLst>
              <a:ext uri="{FF2B5EF4-FFF2-40B4-BE49-F238E27FC236}">
                <a16:creationId xmlns:a16="http://schemas.microsoft.com/office/drawing/2014/main" id="{20C46319-4C6E-DC03-FD64-90F204BB3E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336048" y="3964770"/>
            <a:ext cx="532922" cy="532922"/>
          </a:xfrm>
          <a:prstGeom prst="rect">
            <a:avLst/>
          </a:prstGeom>
        </p:spPr>
      </p:pic>
      <p:sp>
        <p:nvSpPr>
          <p:cNvPr id="19" name="Title 3">
            <a:extLst>
              <a:ext uri="{FF2B5EF4-FFF2-40B4-BE49-F238E27FC236}">
                <a16:creationId xmlns:a16="http://schemas.microsoft.com/office/drawing/2014/main" id="{0755FB3F-61E3-ECCA-B921-8FA120EEC884}"/>
              </a:ext>
            </a:extLst>
          </p:cNvPr>
          <p:cNvSpPr txBox="1">
            <a:spLocks/>
          </p:cNvSpPr>
          <p:nvPr/>
        </p:nvSpPr>
        <p:spPr>
          <a:xfrm>
            <a:off x="2189236" y="938571"/>
            <a:ext cx="8365010" cy="72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4000" noProof="0" dirty="0">
                <a:latin typeface="Playfair Display" pitchFamily="2" charset="77"/>
              </a:rPr>
              <a:t>Hvordan kan vi </a:t>
            </a:r>
            <a:r>
              <a:rPr lang="da-DK" sz="4000" i="1" dirty="0">
                <a:solidFill>
                  <a:srgbClr val="00A274"/>
                </a:solidFill>
                <a:latin typeface="Playfair Display" pitchFamily="2" charset="77"/>
              </a:rPr>
              <a:t>hjælpe </a:t>
            </a:r>
            <a:r>
              <a:rPr lang="da-DK" sz="4000" dirty="0">
                <a:latin typeface="Playfair Display" pitchFamily="2" charset="77"/>
              </a:rPr>
              <a:t>jer</a:t>
            </a:r>
            <a:r>
              <a:rPr lang="da-DK" sz="4000" noProof="0" dirty="0">
                <a:latin typeface="Playfair Display" pitchFamily="2" charset="77"/>
              </a:rPr>
              <a:t>?</a:t>
            </a:r>
            <a:endParaRPr lang="da-DK" sz="4000" noProof="0" dirty="0">
              <a:solidFill>
                <a:srgbClr val="007050"/>
              </a:solidFill>
              <a:latin typeface="Playfair Display" pitchFamily="2" charset="77"/>
            </a:endParaRPr>
          </a:p>
        </p:txBody>
      </p:sp>
      <p:pic>
        <p:nvPicPr>
          <p:cNvPr id="22" name="Pladsholder til billede 21" descr="Et billede, der indeholder person, tøj, menneske, indendørs&#10;&#10;Automatisk genereret beskrivelse">
            <a:extLst>
              <a:ext uri="{FF2B5EF4-FFF2-40B4-BE49-F238E27FC236}">
                <a16:creationId xmlns:a16="http://schemas.microsoft.com/office/drawing/2014/main" id="{1579E368-05D1-34C8-6A9E-6E18E58CD84E}"/>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a:stretch>
            <a:fillRect/>
          </a:stretch>
        </p:blipFill>
        <p:spPr>
          <a:xfrm>
            <a:off x="-1842169" y="2176111"/>
            <a:ext cx="6339661" cy="4044210"/>
          </a:xfrm>
        </p:spPr>
      </p:pic>
      <p:sp>
        <p:nvSpPr>
          <p:cNvPr id="2" name="Rectangle 7">
            <a:extLst>
              <a:ext uri="{FF2B5EF4-FFF2-40B4-BE49-F238E27FC236}">
                <a16:creationId xmlns:a16="http://schemas.microsoft.com/office/drawing/2014/main" id="{5149ACE1-2E25-3A5B-9223-698792732CEB}"/>
              </a:ext>
            </a:extLst>
          </p:cNvPr>
          <p:cNvSpPr/>
          <p:nvPr/>
        </p:nvSpPr>
        <p:spPr>
          <a:xfrm>
            <a:off x="3884542" y="505816"/>
            <a:ext cx="4903012" cy="338554"/>
          </a:xfrm>
          <a:prstGeom prst="rect">
            <a:avLst/>
          </a:prstGeom>
          <a:noFill/>
        </p:spPr>
        <p:txBody>
          <a:bodyPr wrap="square" rtlCol="0">
            <a:spAutoFit/>
          </a:bodyPr>
          <a:lstStyle/>
          <a:p>
            <a:pPr algn="ctr"/>
            <a:r>
              <a:rPr lang="da-DK" sz="1600" noProof="0" dirty="0">
                <a:solidFill>
                  <a:srgbClr val="00A274"/>
                </a:solidFill>
                <a:latin typeface="+mj-lt"/>
                <a:cs typeface="Poppins SemiBold" panose="00000700000000000000" pitchFamily="2" charset="0"/>
              </a:rPr>
              <a:t>CORE BUSINESS</a:t>
            </a:r>
          </a:p>
        </p:txBody>
      </p:sp>
    </p:spTree>
    <p:extLst>
      <p:ext uri="{BB962C8B-B14F-4D97-AF65-F5344CB8AC3E}">
        <p14:creationId xmlns:p14="http://schemas.microsoft.com/office/powerpoint/2010/main" val="1325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 presetClass="entr" presetSubtype="4" decel="10000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 presetClass="entr" presetSubtype="4" decel="100000" fill="hold" nodeType="withEffect">
                                  <p:stCondLst>
                                    <p:cond delay="3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7"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A30364AF-BA8A-9BFC-F9D5-9A2577F2438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rot="1800000">
            <a:off x="2190839" y="-979595"/>
            <a:ext cx="1920560" cy="3948913"/>
          </a:xfrm>
          <a:prstGeom prst="rect">
            <a:avLst/>
          </a:prstGeom>
          <a:effectLst>
            <a:outerShdw blurRad="266700" dist="76200" dir="2700000" algn="tl" rotWithShape="0">
              <a:prstClr val="black">
                <a:alpha val="17000"/>
              </a:prstClr>
            </a:outerShdw>
          </a:effectLst>
        </p:spPr>
      </p:pic>
      <p:pic>
        <p:nvPicPr>
          <p:cNvPr id="56" name="Picture 55">
            <a:extLst>
              <a:ext uri="{FF2B5EF4-FFF2-40B4-BE49-F238E27FC236}">
                <a16:creationId xmlns:a16="http://schemas.microsoft.com/office/drawing/2014/main" id="{0D16A587-B01D-0987-09A7-0DA79A6BD41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rot="1800000">
            <a:off x="-586496" y="334047"/>
            <a:ext cx="1779419" cy="3642648"/>
          </a:xfrm>
          <a:prstGeom prst="rect">
            <a:avLst/>
          </a:prstGeom>
          <a:effectLst>
            <a:outerShdw blurRad="266700" dist="76200" dir="2700000" algn="tl" rotWithShape="0">
              <a:prstClr val="black">
                <a:alpha val="17000"/>
              </a:prstClr>
            </a:outerShdw>
          </a:effectLst>
        </p:spPr>
      </p:pic>
      <p:grpSp>
        <p:nvGrpSpPr>
          <p:cNvPr id="35" name="Group 34">
            <a:extLst>
              <a:ext uri="{FF2B5EF4-FFF2-40B4-BE49-F238E27FC236}">
                <a16:creationId xmlns:a16="http://schemas.microsoft.com/office/drawing/2014/main" id="{9A11C759-3C54-AAE8-EC52-FC6ABA670468}"/>
              </a:ext>
            </a:extLst>
          </p:cNvPr>
          <p:cNvGrpSpPr/>
          <p:nvPr/>
        </p:nvGrpSpPr>
        <p:grpSpPr>
          <a:xfrm>
            <a:off x="5741541" y="3689346"/>
            <a:ext cx="7107471" cy="2700656"/>
            <a:chOff x="457200" y="3073400"/>
            <a:chExt cx="4244340" cy="1793875"/>
          </a:xfrm>
          <a:solidFill>
            <a:srgbClr val="00A274"/>
          </a:solidFill>
        </p:grpSpPr>
        <p:sp>
          <p:nvSpPr>
            <p:cNvPr id="36" name="Rectangle: Rounded Corners 35">
              <a:extLst>
                <a:ext uri="{FF2B5EF4-FFF2-40B4-BE49-F238E27FC236}">
                  <a16:creationId xmlns:a16="http://schemas.microsoft.com/office/drawing/2014/main" id="{24798A56-CD81-FA40-F0ED-7D63E320EE41}"/>
                </a:ext>
              </a:extLst>
            </p:cNvPr>
            <p:cNvSpPr/>
            <p:nvPr/>
          </p:nvSpPr>
          <p:spPr>
            <a:xfrm>
              <a:off x="457200" y="3073400"/>
              <a:ext cx="4244340" cy="1793875"/>
            </a:xfrm>
            <a:prstGeom prst="roundRect">
              <a:avLst>
                <a:gd name="adj" fmla="val 12752"/>
              </a:avLst>
            </a:prstGeom>
            <a:grpFill/>
            <a:ln>
              <a:noFill/>
            </a:ln>
            <a:effectLst>
              <a:outerShdw blurRad="1016000" dist="762000" dir="3000000" algn="t"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37" name="TextBox 36">
              <a:extLst>
                <a:ext uri="{FF2B5EF4-FFF2-40B4-BE49-F238E27FC236}">
                  <a16:creationId xmlns:a16="http://schemas.microsoft.com/office/drawing/2014/main" id="{5BC4B81C-E0E1-DB1E-EBBC-677DF420D3ED}"/>
                </a:ext>
              </a:extLst>
            </p:cNvPr>
            <p:cNvSpPr txBox="1"/>
            <p:nvPr/>
          </p:nvSpPr>
          <p:spPr>
            <a:xfrm>
              <a:off x="706738" y="3259773"/>
              <a:ext cx="3110201" cy="1347876"/>
            </a:xfrm>
            <a:prstGeom prst="rect">
              <a:avLst/>
            </a:prstGeom>
            <a:grpFill/>
          </p:spPr>
          <p:txBody>
            <a:bodyPr wrap="square" rtlCol="0">
              <a:spAutoFit/>
            </a:bodyPr>
            <a:lstStyle/>
            <a:p>
              <a:pPr>
                <a:lnSpc>
                  <a:spcPct val="130000"/>
                </a:lnSpc>
              </a:pPr>
              <a:r>
                <a:rPr lang="da-DK" sz="1400" dirty="0">
                  <a:solidFill>
                    <a:schemeClr val="bg1"/>
                  </a:solidFill>
                </a:rPr>
                <a:t>Når du skal udskifte dit udtjente IT-udstyr – enten løbende eller på én gang – håndterer vi afhentning, datasletning, videresalg og udbetaling af restværdi. Vi leverer beskyttende emballagematerialer på stedet, så du sikkert kan pakke udstyret. Når udstyret er testet og dataslettet sikkert, bliver det solgt videre til genbrug, og du modtager en procentdel af salgsprisen som restværdi.</a:t>
              </a:r>
              <a:endParaRPr lang="da-DK" sz="1400" noProof="0" dirty="0">
                <a:solidFill>
                  <a:schemeClr val="bg1"/>
                </a:solidFill>
              </a:endParaRPr>
            </a:p>
          </p:txBody>
        </p:sp>
      </p:grpSp>
      <p:sp>
        <p:nvSpPr>
          <p:cNvPr id="39" name="TextBox 38">
            <a:extLst>
              <a:ext uri="{FF2B5EF4-FFF2-40B4-BE49-F238E27FC236}">
                <a16:creationId xmlns:a16="http://schemas.microsoft.com/office/drawing/2014/main" id="{1C264520-99D7-DD9D-3BB4-A723D56D783E}"/>
              </a:ext>
            </a:extLst>
          </p:cNvPr>
          <p:cNvSpPr txBox="1"/>
          <p:nvPr/>
        </p:nvSpPr>
        <p:spPr>
          <a:xfrm>
            <a:off x="5758956" y="2105561"/>
            <a:ext cx="4591051" cy="1323439"/>
          </a:xfrm>
          <a:prstGeom prst="rect">
            <a:avLst/>
          </a:prstGeom>
          <a:noFill/>
        </p:spPr>
        <p:txBody>
          <a:bodyPr wrap="square" rtlCol="0">
            <a:spAutoFit/>
          </a:bodyPr>
          <a:lstStyle>
            <a:defPPr>
              <a:defRPr lang="en-US"/>
            </a:defPPr>
            <a:lvl1pPr algn="ctr">
              <a:defRPr sz="4400" b="0" spc="-200">
                <a:solidFill>
                  <a:srgbClr val="32394E"/>
                </a:solidFill>
                <a:latin typeface="+mj-lt"/>
              </a:defRPr>
            </a:lvl1pPr>
          </a:lstStyle>
          <a:p>
            <a:pPr algn="l"/>
            <a:r>
              <a:rPr lang="da-DK" sz="4000" noProof="0" dirty="0">
                <a:latin typeface="Playfair Display" pitchFamily="2" charset="77"/>
              </a:rPr>
              <a:t>Trade-in </a:t>
            </a:r>
            <a:r>
              <a:rPr lang="da-DK" sz="4000" dirty="0">
                <a:latin typeface="Playfair Display" pitchFamily="2" charset="77"/>
              </a:rPr>
              <a:t>og</a:t>
            </a:r>
            <a:r>
              <a:rPr lang="da-DK" sz="4000" noProof="0" dirty="0">
                <a:latin typeface="Playfair Display" pitchFamily="2" charset="77"/>
              </a:rPr>
              <a:t> </a:t>
            </a:r>
            <a:r>
              <a:rPr lang="da-DK" sz="4000" i="1" noProof="0" dirty="0" err="1">
                <a:latin typeface="Playfair Display" pitchFamily="2" charset="77"/>
              </a:rPr>
              <a:t>genrbug</a:t>
            </a:r>
            <a:endParaRPr lang="da-DK" sz="4000" i="1" dirty="0">
              <a:latin typeface="Playfair Display" pitchFamily="2" charset="77"/>
            </a:endParaRPr>
          </a:p>
          <a:p>
            <a:pPr algn="l"/>
            <a:r>
              <a:rPr lang="da-DK" sz="4000" dirty="0">
                <a:solidFill>
                  <a:srgbClr val="00A274"/>
                </a:solidFill>
                <a:latin typeface="Playfair Display" pitchFamily="2" charset="77"/>
              </a:rPr>
              <a:t>af udtjent elektronik</a:t>
            </a:r>
            <a:endParaRPr lang="da-DK" sz="4000" noProof="0" dirty="0">
              <a:solidFill>
                <a:srgbClr val="00A274"/>
              </a:solidFill>
              <a:latin typeface="Playfair Display" pitchFamily="2" charset="77"/>
            </a:endParaRPr>
          </a:p>
        </p:txBody>
      </p:sp>
      <p:grpSp>
        <p:nvGrpSpPr>
          <p:cNvPr id="44" name="Group 43">
            <a:extLst>
              <a:ext uri="{FF2B5EF4-FFF2-40B4-BE49-F238E27FC236}">
                <a16:creationId xmlns:a16="http://schemas.microsoft.com/office/drawing/2014/main" id="{DCDBA532-564A-CB28-1E41-8B716DC306FF}"/>
              </a:ext>
            </a:extLst>
          </p:cNvPr>
          <p:cNvGrpSpPr/>
          <p:nvPr/>
        </p:nvGrpSpPr>
        <p:grpSpPr>
          <a:xfrm rot="18000000">
            <a:off x="808328" y="2608568"/>
            <a:ext cx="3592274" cy="4852864"/>
            <a:chOff x="8162247" y="1394903"/>
            <a:chExt cx="8071060" cy="10903333"/>
          </a:xfrm>
          <a:effectLst/>
        </p:grpSpPr>
        <p:sp>
          <p:nvSpPr>
            <p:cNvPr id="45" name="Rectangle: Rounded Corners 44">
              <a:extLst>
                <a:ext uri="{FF2B5EF4-FFF2-40B4-BE49-F238E27FC236}">
                  <a16:creationId xmlns:a16="http://schemas.microsoft.com/office/drawing/2014/main" id="{5ABB25B8-E14E-5A1B-55E6-2E7086901B10}"/>
                </a:ext>
              </a:extLst>
            </p:cNvPr>
            <p:cNvSpPr/>
            <p:nvPr/>
          </p:nvSpPr>
          <p:spPr>
            <a:xfrm>
              <a:off x="16187588" y="2861559"/>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46" name="AutoShape 3">
              <a:extLst>
                <a:ext uri="{FF2B5EF4-FFF2-40B4-BE49-F238E27FC236}">
                  <a16:creationId xmlns:a16="http://schemas.microsoft.com/office/drawing/2014/main" id="{9EC92E02-858B-EF68-E6AB-32EB67FFCD97}"/>
                </a:ext>
              </a:extLst>
            </p:cNvPr>
            <p:cNvSpPr>
              <a:spLocks noChangeAspect="1" noChangeArrowheads="1" noTextEdit="1"/>
            </p:cNvSpPr>
            <p:nvPr/>
          </p:nvSpPr>
          <p:spPr bwMode="auto">
            <a:xfrm>
              <a:off x="8162247" y="1420441"/>
              <a:ext cx="8060004" cy="108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47" name="Freeform: Shape 46">
              <a:extLst>
                <a:ext uri="{FF2B5EF4-FFF2-40B4-BE49-F238E27FC236}">
                  <a16:creationId xmlns:a16="http://schemas.microsoft.com/office/drawing/2014/main" id="{339CB250-C1F1-CB07-AE69-EFFB66A2C17C}"/>
                </a:ext>
              </a:extLst>
            </p:cNvPr>
            <p:cNvSpPr>
              <a:spLocks/>
            </p:cNvSpPr>
            <p:nvPr/>
          </p:nvSpPr>
          <p:spPr bwMode="auto">
            <a:xfrm>
              <a:off x="8164923" y="1468608"/>
              <a:ext cx="8015851" cy="10829628"/>
            </a:xfrm>
            <a:custGeom>
              <a:avLst/>
              <a:gdLst>
                <a:gd name="connsiteX0" fmla="*/ 457819 w 8015851"/>
                <a:gd name="connsiteY0" fmla="*/ 272949 h 10829628"/>
                <a:gd name="connsiteX1" fmla="*/ 260907 w 8015851"/>
                <a:gd name="connsiteY1" fmla="*/ 469749 h 10829628"/>
                <a:gd name="connsiteX2" fmla="*/ 260907 w 8015851"/>
                <a:gd name="connsiteY2" fmla="*/ 10347839 h 10829628"/>
                <a:gd name="connsiteX3" fmla="*/ 457819 w 8015851"/>
                <a:gd name="connsiteY3" fmla="*/ 10544639 h 10829628"/>
                <a:gd name="connsiteX4" fmla="*/ 7559371 w 8015851"/>
                <a:gd name="connsiteY4" fmla="*/ 10544639 h 10829628"/>
                <a:gd name="connsiteX5" fmla="*/ 7756283 w 8015851"/>
                <a:gd name="connsiteY5" fmla="*/ 10347839 h 10829628"/>
                <a:gd name="connsiteX6" fmla="*/ 7756283 w 8015851"/>
                <a:gd name="connsiteY6" fmla="*/ 469749 h 10829628"/>
                <a:gd name="connsiteX7" fmla="*/ 7559371 w 8015851"/>
                <a:gd name="connsiteY7" fmla="*/ 272949 h 10829628"/>
                <a:gd name="connsiteX8" fmla="*/ 457819 w 8015851"/>
                <a:gd name="connsiteY8" fmla="*/ 272949 h 10829628"/>
                <a:gd name="connsiteX9" fmla="*/ 460499 w 8015851"/>
                <a:gd name="connsiteY9" fmla="*/ 0 h 10829628"/>
                <a:gd name="connsiteX10" fmla="*/ 7555353 w 8015851"/>
                <a:gd name="connsiteY10" fmla="*/ 0 h 10829628"/>
                <a:gd name="connsiteX11" fmla="*/ 8015851 w 8015851"/>
                <a:gd name="connsiteY11" fmla="*/ 460228 h 10829628"/>
                <a:gd name="connsiteX12" fmla="*/ 8015851 w 8015851"/>
                <a:gd name="connsiteY12" fmla="*/ 10369401 h 10829628"/>
                <a:gd name="connsiteX13" fmla="*/ 7555353 w 8015851"/>
                <a:gd name="connsiteY13" fmla="*/ 10829628 h 10829628"/>
                <a:gd name="connsiteX14" fmla="*/ 460499 w 8015851"/>
                <a:gd name="connsiteY14" fmla="*/ 10829628 h 10829628"/>
                <a:gd name="connsiteX15" fmla="*/ 0 w 8015851"/>
                <a:gd name="connsiteY15" fmla="*/ 10369401 h 10829628"/>
                <a:gd name="connsiteX16" fmla="*/ 0 w 8015851"/>
                <a:gd name="connsiteY16" fmla="*/ 460228 h 10829628"/>
                <a:gd name="connsiteX17" fmla="*/ 460499 w 8015851"/>
                <a:gd name="connsiteY17" fmla="*/ 0 h 1082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15851" h="10829628">
                  <a:moveTo>
                    <a:pt x="457819" y="272949"/>
                  </a:moveTo>
                  <a:cubicBezTo>
                    <a:pt x="349835" y="272949"/>
                    <a:pt x="260907" y="361827"/>
                    <a:pt x="260907" y="469749"/>
                  </a:cubicBezTo>
                  <a:cubicBezTo>
                    <a:pt x="260907" y="469749"/>
                    <a:pt x="260907" y="469749"/>
                    <a:pt x="260907" y="10347839"/>
                  </a:cubicBezTo>
                  <a:cubicBezTo>
                    <a:pt x="260907" y="10455762"/>
                    <a:pt x="349835" y="10544639"/>
                    <a:pt x="457819" y="10544639"/>
                  </a:cubicBezTo>
                  <a:cubicBezTo>
                    <a:pt x="457819" y="10544639"/>
                    <a:pt x="457819" y="10544639"/>
                    <a:pt x="7559371" y="10544639"/>
                  </a:cubicBezTo>
                  <a:cubicBezTo>
                    <a:pt x="7667355" y="10544639"/>
                    <a:pt x="7756283" y="10455762"/>
                    <a:pt x="7756283" y="10347839"/>
                  </a:cubicBezTo>
                  <a:cubicBezTo>
                    <a:pt x="7756283" y="10347839"/>
                    <a:pt x="7756283" y="10347839"/>
                    <a:pt x="7756283" y="469749"/>
                  </a:cubicBezTo>
                  <a:cubicBezTo>
                    <a:pt x="7756283" y="361827"/>
                    <a:pt x="7667355" y="272949"/>
                    <a:pt x="7559371" y="272949"/>
                  </a:cubicBezTo>
                  <a:cubicBezTo>
                    <a:pt x="7559371" y="272949"/>
                    <a:pt x="7559371" y="272949"/>
                    <a:pt x="457819" y="272949"/>
                  </a:cubicBezTo>
                  <a:close/>
                  <a:moveTo>
                    <a:pt x="460499" y="0"/>
                  </a:moveTo>
                  <a:cubicBezTo>
                    <a:pt x="7555353" y="0"/>
                    <a:pt x="7555353" y="0"/>
                    <a:pt x="7555353" y="0"/>
                  </a:cubicBezTo>
                  <a:cubicBezTo>
                    <a:pt x="7809421" y="0"/>
                    <a:pt x="8015851" y="206309"/>
                    <a:pt x="8015851" y="460228"/>
                  </a:cubicBezTo>
                  <a:cubicBezTo>
                    <a:pt x="8015851" y="10369401"/>
                    <a:pt x="8015851" y="10369401"/>
                    <a:pt x="8015851" y="10369401"/>
                  </a:cubicBezTo>
                  <a:cubicBezTo>
                    <a:pt x="8015851" y="10623319"/>
                    <a:pt x="7809421" y="10829628"/>
                    <a:pt x="7555353" y="10829628"/>
                  </a:cubicBezTo>
                  <a:cubicBezTo>
                    <a:pt x="460499" y="10829628"/>
                    <a:pt x="460499" y="10829628"/>
                    <a:pt x="460499" y="10829628"/>
                  </a:cubicBezTo>
                  <a:cubicBezTo>
                    <a:pt x="206431" y="10829628"/>
                    <a:pt x="0" y="10623319"/>
                    <a:pt x="0" y="10369401"/>
                  </a:cubicBezTo>
                  <a:cubicBezTo>
                    <a:pt x="0" y="460228"/>
                    <a:pt x="0" y="460228"/>
                    <a:pt x="0" y="460228"/>
                  </a:cubicBezTo>
                  <a:cubicBezTo>
                    <a:pt x="0" y="206309"/>
                    <a:pt x="206431" y="0"/>
                    <a:pt x="460499" y="0"/>
                  </a:cubicBezTo>
                  <a:close/>
                </a:path>
              </a:pathLst>
            </a:custGeom>
            <a:solidFill>
              <a:srgbClr val="111111"/>
            </a:solidFill>
            <a:ln w="25400">
              <a:noFill/>
              <a:round/>
              <a:headEnd/>
              <a:tailEnd/>
            </a:ln>
          </p:spPr>
          <p:txBody>
            <a:bodyPr vert="horz" wrap="square" lIns="91440" tIns="45720" rIns="91440" bIns="45720" numCol="1" anchor="t" anchorCtr="0" compatLnSpc="1">
              <a:prstTxWarp prst="textNoShape">
                <a:avLst/>
              </a:prstTxWarp>
              <a:noAutofit/>
            </a:bodyPr>
            <a:lstStyle/>
            <a:p>
              <a:endParaRPr lang="da-DK" noProof="0" dirty="0">
                <a:latin typeface="Arial" panose="020B0604020202020204" pitchFamily="34" charset="0"/>
              </a:endParaRPr>
            </a:p>
          </p:txBody>
        </p:sp>
        <p:sp>
          <p:nvSpPr>
            <p:cNvPr id="48" name="Rectangle: Rounded Corners 47">
              <a:extLst>
                <a:ext uri="{FF2B5EF4-FFF2-40B4-BE49-F238E27FC236}">
                  <a16:creationId xmlns:a16="http://schemas.microsoft.com/office/drawing/2014/main" id="{FFA005E0-4F27-9A73-2690-E7DF034E5820}"/>
                </a:ext>
              </a:extLst>
            </p:cNvPr>
            <p:cNvSpPr/>
            <p:nvPr/>
          </p:nvSpPr>
          <p:spPr>
            <a:xfrm>
              <a:off x="16187588" y="3572759"/>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49" name="Rectangle: Rounded Corners 48">
              <a:extLst>
                <a:ext uri="{FF2B5EF4-FFF2-40B4-BE49-F238E27FC236}">
                  <a16:creationId xmlns:a16="http://schemas.microsoft.com/office/drawing/2014/main" id="{4AA9DAE1-1DC5-06C3-A00C-EDF9094421BA}"/>
                </a:ext>
              </a:extLst>
            </p:cNvPr>
            <p:cNvSpPr/>
            <p:nvPr/>
          </p:nvSpPr>
          <p:spPr>
            <a:xfrm rot="16200000">
              <a:off x="15069377" y="1188883"/>
              <a:ext cx="45719" cy="457760"/>
            </a:xfrm>
            <a:prstGeom prst="roundRect">
              <a:avLst>
                <a:gd name="adj" fmla="val 50000"/>
              </a:avLst>
            </a:prstGeom>
            <a:gradFill>
              <a:gsLst>
                <a:gs pos="92000">
                  <a:srgbClr val="EFEFEF"/>
                </a:gs>
                <a:gs pos="10000">
                  <a:srgbClr val="F2F2F2"/>
                </a:gs>
                <a:gs pos="0">
                  <a:srgbClr val="5F5F5F"/>
                </a:gs>
                <a:gs pos="100000">
                  <a:srgbClr val="5F5F5F"/>
                </a:gs>
              </a:gsLst>
              <a:lin ang="5400000" scaled="1"/>
            </a:gradFill>
            <a:ln w="254">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0" name="Freeform 5">
              <a:extLst>
                <a:ext uri="{FF2B5EF4-FFF2-40B4-BE49-F238E27FC236}">
                  <a16:creationId xmlns:a16="http://schemas.microsoft.com/office/drawing/2014/main" id="{9199D9B3-20DB-39BA-A63B-DF51FAA20F69}"/>
                </a:ext>
              </a:extLst>
            </p:cNvPr>
            <p:cNvSpPr>
              <a:spLocks/>
            </p:cNvSpPr>
            <p:nvPr/>
          </p:nvSpPr>
          <p:spPr bwMode="auto">
            <a:xfrm>
              <a:off x="8164923" y="1468609"/>
              <a:ext cx="8015852" cy="10829627"/>
            </a:xfrm>
            <a:custGeom>
              <a:avLst/>
              <a:gdLst>
                <a:gd name="T0" fmla="*/ 2379 w 2524"/>
                <a:gd name="T1" fmla="*/ 3412 h 3412"/>
                <a:gd name="T2" fmla="*/ 145 w 2524"/>
                <a:gd name="T3" fmla="*/ 3412 h 3412"/>
                <a:gd name="T4" fmla="*/ 0 w 2524"/>
                <a:gd name="T5" fmla="*/ 3267 h 3412"/>
                <a:gd name="T6" fmla="*/ 0 w 2524"/>
                <a:gd name="T7" fmla="*/ 145 h 3412"/>
                <a:gd name="T8" fmla="*/ 145 w 2524"/>
                <a:gd name="T9" fmla="*/ 0 h 3412"/>
                <a:gd name="T10" fmla="*/ 2379 w 2524"/>
                <a:gd name="T11" fmla="*/ 0 h 3412"/>
                <a:gd name="T12" fmla="*/ 2524 w 2524"/>
                <a:gd name="T13" fmla="*/ 145 h 3412"/>
                <a:gd name="T14" fmla="*/ 2524 w 2524"/>
                <a:gd name="T15" fmla="*/ 3267 h 3412"/>
                <a:gd name="T16" fmla="*/ 2379 w 2524"/>
                <a:gd name="T17" fmla="*/ 3412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4" h="3412">
                  <a:moveTo>
                    <a:pt x="2379" y="3412"/>
                  </a:moveTo>
                  <a:cubicBezTo>
                    <a:pt x="145" y="3412"/>
                    <a:pt x="145" y="3412"/>
                    <a:pt x="145" y="3412"/>
                  </a:cubicBezTo>
                  <a:cubicBezTo>
                    <a:pt x="65" y="3412"/>
                    <a:pt x="0" y="3347"/>
                    <a:pt x="0" y="3267"/>
                  </a:cubicBezTo>
                  <a:cubicBezTo>
                    <a:pt x="0" y="145"/>
                    <a:pt x="0" y="145"/>
                    <a:pt x="0" y="145"/>
                  </a:cubicBezTo>
                  <a:cubicBezTo>
                    <a:pt x="0" y="65"/>
                    <a:pt x="65" y="0"/>
                    <a:pt x="145" y="0"/>
                  </a:cubicBezTo>
                  <a:cubicBezTo>
                    <a:pt x="2379" y="0"/>
                    <a:pt x="2379" y="0"/>
                    <a:pt x="2379" y="0"/>
                  </a:cubicBezTo>
                  <a:cubicBezTo>
                    <a:pt x="2459" y="0"/>
                    <a:pt x="2524" y="65"/>
                    <a:pt x="2524" y="145"/>
                  </a:cubicBezTo>
                  <a:cubicBezTo>
                    <a:pt x="2524" y="3267"/>
                    <a:pt x="2524" y="3267"/>
                    <a:pt x="2524" y="3267"/>
                  </a:cubicBezTo>
                  <a:cubicBezTo>
                    <a:pt x="2524" y="3347"/>
                    <a:pt x="2459" y="3412"/>
                    <a:pt x="2379" y="3412"/>
                  </a:cubicBezTo>
                  <a:close/>
                </a:path>
              </a:pathLst>
            </a:custGeom>
            <a:noFill/>
            <a:ln w="25400">
              <a:gradFill>
                <a:gsLst>
                  <a:gs pos="0">
                    <a:srgbClr val="DDDDDD"/>
                  </a:gs>
                  <a:gs pos="100000">
                    <a:srgbClr val="5F5F5F"/>
                  </a:gs>
                </a:gsLst>
                <a:lin ang="5400000" scaled="1"/>
              </a:gradFill>
              <a:round/>
              <a:headEnd/>
              <a:tailEnd/>
            </a:ln>
          </p:spPr>
          <p:txBody>
            <a:bodyPr vert="horz" wrap="square" lIns="91440" tIns="45720" rIns="91440" bIns="45720" numCol="1" anchor="t" anchorCtr="0" compatLnSpc="1">
              <a:prstTxWarp prst="textNoShape">
                <a:avLst/>
              </a:prstTxWarp>
            </a:bodyPr>
            <a:lstStyle/>
            <a:p>
              <a:endParaRPr lang="da-DK" noProof="0" dirty="0">
                <a:latin typeface="Arial" panose="020B0604020202020204" pitchFamily="34" charset="0"/>
              </a:endParaRPr>
            </a:p>
          </p:txBody>
        </p:sp>
        <p:sp>
          <p:nvSpPr>
            <p:cNvPr id="51" name="Oval 50">
              <a:extLst>
                <a:ext uri="{FF2B5EF4-FFF2-40B4-BE49-F238E27FC236}">
                  <a16:creationId xmlns:a16="http://schemas.microsoft.com/office/drawing/2014/main" id="{84D13821-45DC-28A6-025F-6BC7F5D05094}"/>
                </a:ext>
              </a:extLst>
            </p:cNvPr>
            <p:cNvSpPr>
              <a:spLocks noChangeAspect="1"/>
            </p:cNvSpPr>
            <p:nvPr/>
          </p:nvSpPr>
          <p:spPr>
            <a:xfrm>
              <a:off x="12148048" y="1571443"/>
              <a:ext cx="91079" cy="91079"/>
            </a:xfrm>
            <a:prstGeom prst="ellipse">
              <a:avLst/>
            </a:prstGeom>
            <a:gradFill flip="none" rotWithShape="1">
              <a:gsLst>
                <a:gs pos="44000">
                  <a:srgbClr val="000066"/>
                </a:gs>
                <a:gs pos="98230">
                  <a:srgbClr val="0066FF"/>
                </a:gs>
                <a:gs pos="0">
                  <a:srgbClr val="0066FF"/>
                </a:gs>
              </a:gsLst>
              <a:path path="circle">
                <a:fillToRect l="100000" t="100000"/>
              </a:path>
              <a:tileRect r="-100000" b="-100000"/>
            </a:gradFill>
            <a:ln w="317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2" name="Oval 51">
              <a:extLst>
                <a:ext uri="{FF2B5EF4-FFF2-40B4-BE49-F238E27FC236}">
                  <a16:creationId xmlns:a16="http://schemas.microsoft.com/office/drawing/2014/main" id="{6B45C80B-3596-1CA1-7FD5-42A4F717F66E}"/>
                </a:ext>
              </a:extLst>
            </p:cNvPr>
            <p:cNvSpPr>
              <a:spLocks noChangeAspect="1"/>
            </p:cNvSpPr>
            <p:nvPr/>
          </p:nvSpPr>
          <p:spPr>
            <a:xfrm>
              <a:off x="12383843" y="1604990"/>
              <a:ext cx="23985" cy="23985"/>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3" name="Oval 52">
              <a:extLst>
                <a:ext uri="{FF2B5EF4-FFF2-40B4-BE49-F238E27FC236}">
                  <a16:creationId xmlns:a16="http://schemas.microsoft.com/office/drawing/2014/main" id="{B15880BB-80D5-E745-5EF4-E0C25D23A2E4}"/>
                </a:ext>
              </a:extLst>
            </p:cNvPr>
            <p:cNvSpPr>
              <a:spLocks noChangeAspect="1"/>
            </p:cNvSpPr>
            <p:nvPr/>
          </p:nvSpPr>
          <p:spPr>
            <a:xfrm>
              <a:off x="12526839" y="1571443"/>
              <a:ext cx="91079" cy="91079"/>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4" name="Oval 53">
              <a:extLst>
                <a:ext uri="{FF2B5EF4-FFF2-40B4-BE49-F238E27FC236}">
                  <a16:creationId xmlns:a16="http://schemas.microsoft.com/office/drawing/2014/main" id="{68EB45E0-BC92-F6B3-62FF-1394F7740A85}"/>
                </a:ext>
              </a:extLst>
            </p:cNvPr>
            <p:cNvSpPr>
              <a:spLocks noChangeAspect="1"/>
            </p:cNvSpPr>
            <p:nvPr/>
          </p:nvSpPr>
          <p:spPr>
            <a:xfrm>
              <a:off x="11963387" y="1579346"/>
              <a:ext cx="75272" cy="75272"/>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sp>
          <p:nvSpPr>
            <p:cNvPr id="55" name="Oval 54">
              <a:extLst>
                <a:ext uri="{FF2B5EF4-FFF2-40B4-BE49-F238E27FC236}">
                  <a16:creationId xmlns:a16="http://schemas.microsoft.com/office/drawing/2014/main" id="{92839A22-410B-FC6D-1235-6C5C4BFCC5C1}"/>
                </a:ext>
              </a:extLst>
            </p:cNvPr>
            <p:cNvSpPr>
              <a:spLocks noChangeAspect="1"/>
            </p:cNvSpPr>
            <p:nvPr/>
          </p:nvSpPr>
          <p:spPr>
            <a:xfrm>
              <a:off x="11793825" y="1591276"/>
              <a:ext cx="51412" cy="51412"/>
            </a:xfrm>
            <a:prstGeom prst="ellipse">
              <a:avLst/>
            </a:prstGeom>
            <a:solidFill>
              <a:srgbClr val="0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dirty="0">
                <a:latin typeface="Arial" panose="020B0604020202020204" pitchFamily="34" charset="0"/>
              </a:endParaRPr>
            </a:p>
          </p:txBody>
        </p:sp>
      </p:grpSp>
      <p:pic>
        <p:nvPicPr>
          <p:cNvPr id="14" name="Pladsholder til billede 13" descr="Et billede, der indeholder udendørs, plante, tåge/dis, Tropisk og subtropisk nåleskov&#10;&#10;Automatisk genereret beskrivelse">
            <a:extLst>
              <a:ext uri="{FF2B5EF4-FFF2-40B4-BE49-F238E27FC236}">
                <a16:creationId xmlns:a16="http://schemas.microsoft.com/office/drawing/2014/main" id="{31591A5C-8E2A-B2A2-47F6-76499C90E116}"/>
              </a:ext>
            </a:extLst>
          </p:cNvPr>
          <p:cNvPicPr>
            <a:picLocks noGrp="1" noChangeAspect="1"/>
          </p:cNvPicPr>
          <p:nvPr>
            <p:ph type="pic" sz="quarter" idx="13"/>
          </p:nvPr>
        </p:nvPicPr>
        <p:blipFill>
          <a:blip r:embed="rId4">
            <a:duotone>
              <a:prstClr val="black"/>
              <a:srgbClr val="005941">
                <a:tint val="45000"/>
                <a:satMod val="400000"/>
              </a:srgbClr>
            </a:duotone>
            <a:extLst>
              <a:ext uri="{28A0092B-C50C-407E-A947-70E740481C1C}">
                <a14:useLocalDpi xmlns:a14="http://schemas.microsoft.com/office/drawing/2010/main" val="0"/>
              </a:ext>
            </a:extLst>
          </a:blip>
          <a:srcRect/>
          <a:stretch>
            <a:fillRect/>
          </a:stretch>
        </p:blipFill>
        <p:spPr>
          <a:xfrm rot="1800000">
            <a:off x="308788" y="3363382"/>
            <a:ext cx="4605059" cy="3364804"/>
          </a:xfrm>
        </p:spPr>
      </p:pic>
      <p:pic>
        <p:nvPicPr>
          <p:cNvPr id="12" name="Pladsholder til billede 11" descr="Et billede, der indeholder udendørs, plante, tåge/dis, Tropisk og subtropisk nåleskov&#10;&#10;Automatisk genereret beskrivelse">
            <a:extLst>
              <a:ext uri="{FF2B5EF4-FFF2-40B4-BE49-F238E27FC236}">
                <a16:creationId xmlns:a16="http://schemas.microsoft.com/office/drawing/2014/main" id="{6D943E86-2320-CEDB-3E52-463D1EBA5E7C}"/>
              </a:ext>
            </a:extLst>
          </p:cNvPr>
          <p:cNvPicPr>
            <a:picLocks noGrp="1" noChangeAspect="1"/>
          </p:cNvPicPr>
          <p:nvPr>
            <p:ph type="pic" sz="quarter" idx="14"/>
          </p:nvPr>
        </p:nvPicPr>
        <p:blipFill>
          <a:blip r:embed="rId5">
            <a:duotone>
              <a:prstClr val="black"/>
              <a:srgbClr val="005941">
                <a:tint val="45000"/>
                <a:satMod val="400000"/>
              </a:srgbClr>
            </a:duotone>
            <a:extLst>
              <a:ext uri="{28A0092B-C50C-407E-A947-70E740481C1C}">
                <a14:useLocalDpi xmlns:a14="http://schemas.microsoft.com/office/drawing/2010/main" val="0"/>
              </a:ext>
            </a:extLst>
          </a:blip>
          <a:srcRect/>
          <a:stretch>
            <a:fillRect/>
          </a:stretch>
        </p:blipFill>
        <p:spPr/>
      </p:pic>
      <p:pic>
        <p:nvPicPr>
          <p:cNvPr id="10" name="Pladsholder til billede 9" descr="Et billede, der indeholder udendørs, plante, tåge/dis, Tropisk og subtropisk nåleskov&#10;&#10;Automatisk genereret beskrivelse">
            <a:extLst>
              <a:ext uri="{FF2B5EF4-FFF2-40B4-BE49-F238E27FC236}">
                <a16:creationId xmlns:a16="http://schemas.microsoft.com/office/drawing/2014/main" id="{B830BAAC-803F-5452-74BE-1F310F5A96CD}"/>
              </a:ext>
            </a:extLst>
          </p:cNvPr>
          <p:cNvPicPr>
            <a:picLocks noGrp="1" noChangeAspect="1"/>
          </p:cNvPicPr>
          <p:nvPr>
            <p:ph type="pic" sz="quarter" idx="15"/>
          </p:nvPr>
        </p:nvPicPr>
        <p:blipFill>
          <a:blip r:embed="rId5">
            <a:duotone>
              <a:prstClr val="black"/>
              <a:srgbClr val="005941">
                <a:tint val="45000"/>
                <a:satMod val="400000"/>
              </a:srgbClr>
            </a:duotone>
            <a:extLst>
              <a:ext uri="{28A0092B-C50C-407E-A947-70E740481C1C}">
                <a14:useLocalDpi xmlns:a14="http://schemas.microsoft.com/office/drawing/2010/main" val="0"/>
              </a:ext>
            </a:extLst>
          </a:blip>
          <a:srcRect/>
          <a:stretch>
            <a:fillRect/>
          </a:stretch>
        </p:blipFill>
        <p:spPr/>
      </p:pic>
      <p:sp>
        <p:nvSpPr>
          <p:cNvPr id="2" name="Rectangle 7">
            <a:extLst>
              <a:ext uri="{FF2B5EF4-FFF2-40B4-BE49-F238E27FC236}">
                <a16:creationId xmlns:a16="http://schemas.microsoft.com/office/drawing/2014/main" id="{001F616E-9A9C-C31D-0F8D-546E51529258}"/>
              </a:ext>
            </a:extLst>
          </p:cNvPr>
          <p:cNvSpPr/>
          <p:nvPr/>
        </p:nvSpPr>
        <p:spPr>
          <a:xfrm>
            <a:off x="5758956" y="1767007"/>
            <a:ext cx="3575596" cy="338554"/>
          </a:xfrm>
          <a:prstGeom prst="rect">
            <a:avLst/>
          </a:prstGeom>
          <a:noFill/>
        </p:spPr>
        <p:txBody>
          <a:bodyPr wrap="square" rtlCol="0">
            <a:spAutoFit/>
          </a:bodyPr>
          <a:lstStyle/>
          <a:p>
            <a:r>
              <a:rPr lang="da-DK" sz="1600" noProof="0" dirty="0">
                <a:solidFill>
                  <a:srgbClr val="00A274"/>
                </a:solidFill>
                <a:latin typeface="+mj-lt"/>
                <a:cs typeface="Poppins SemiBold" panose="00000700000000000000" pitchFamily="2" charset="0"/>
              </a:rPr>
              <a:t>IT ASSET DISPOSAL</a:t>
            </a:r>
          </a:p>
        </p:txBody>
      </p:sp>
    </p:spTree>
    <p:extLst>
      <p:ext uri="{BB962C8B-B14F-4D97-AF65-F5344CB8AC3E}">
        <p14:creationId xmlns:p14="http://schemas.microsoft.com/office/powerpoint/2010/main" val="226971265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1000"/>
                                        <p:tgtEl>
                                          <p:spTgt spid="39"/>
                                        </p:tgtEl>
                                      </p:cBhvr>
                                    </p:animEffect>
                                  </p:childTnLst>
                                </p:cTn>
                              </p:par>
                              <p:par>
                                <p:cTn id="8" presetID="2" presetClass="entr" presetSubtype="4"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1250" fill="hold"/>
                                        <p:tgtEl>
                                          <p:spTgt spid="39"/>
                                        </p:tgtEl>
                                        <p:attrNameLst>
                                          <p:attrName>ppt_x</p:attrName>
                                        </p:attrNameLst>
                                      </p:cBhvr>
                                      <p:tavLst>
                                        <p:tav tm="0">
                                          <p:val>
                                            <p:strVal val="#ppt_x"/>
                                          </p:val>
                                        </p:tav>
                                        <p:tav tm="100000">
                                          <p:val>
                                            <p:strVal val="#ppt_x"/>
                                          </p:val>
                                        </p:tav>
                                      </p:tavLst>
                                    </p:anim>
                                    <p:anim calcmode="lin" valueType="num">
                                      <p:cBhvr additive="base">
                                        <p:cTn id="11" dur="1250" fill="hold"/>
                                        <p:tgtEl>
                                          <p:spTgt spid="39"/>
                                        </p:tgtEl>
                                        <p:attrNameLst>
                                          <p:attrName>ppt_y</p:attrName>
                                        </p:attrNameLst>
                                      </p:cBhvr>
                                      <p:tavLst>
                                        <p:tav tm="0">
                                          <p:val>
                                            <p:strVal val="1+#ppt_h/2"/>
                                          </p:val>
                                        </p:tav>
                                        <p:tav tm="100000">
                                          <p:val>
                                            <p:strVal val="#ppt_y"/>
                                          </p:val>
                                        </p:tav>
                                      </p:tavLst>
                                    </p:anim>
                                  </p:childTnLst>
                                </p:cTn>
                              </p:par>
                              <p:par>
                                <p:cTn id="12" presetID="22" presetClass="entr" presetSubtype="1" fill="hold" nodeType="withEffect">
                                  <p:stCondLst>
                                    <p:cond delay="25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1000"/>
                                        <p:tgtEl>
                                          <p:spTgt spid="35"/>
                                        </p:tgtEl>
                                      </p:cBhvr>
                                    </p:animEffect>
                                  </p:childTnLst>
                                </p:cTn>
                              </p:par>
                              <p:par>
                                <p:cTn id="15" presetID="2" presetClass="entr" presetSubtype="4" decel="100000" fill="hold" nodeType="withEffect">
                                  <p:stCondLst>
                                    <p:cond delay="25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250" fill="hold"/>
                                        <p:tgtEl>
                                          <p:spTgt spid="35"/>
                                        </p:tgtEl>
                                        <p:attrNameLst>
                                          <p:attrName>ppt_x</p:attrName>
                                        </p:attrNameLst>
                                      </p:cBhvr>
                                      <p:tavLst>
                                        <p:tav tm="0">
                                          <p:val>
                                            <p:strVal val="#ppt_x"/>
                                          </p:val>
                                        </p:tav>
                                        <p:tav tm="100000">
                                          <p:val>
                                            <p:strVal val="#ppt_x"/>
                                          </p:val>
                                        </p:tav>
                                      </p:tavLst>
                                    </p:anim>
                                    <p:anim calcmode="lin" valueType="num">
                                      <p:cBhvr additive="base">
                                        <p:cTn id="18" dur="1250" fill="hold"/>
                                        <p:tgtEl>
                                          <p:spTgt spid="35"/>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63" presetClass="path" presetSubtype="0" accel="14000" decel="86000" fill="hold" nodeType="withEffect">
                                  <p:stCondLst>
                                    <p:cond delay="0"/>
                                  </p:stCondLst>
                                  <p:childTnLst>
                                    <p:animMotion origin="layout" path="M -3.54167E-6 2.59259E-6 L -0.14153 0.42662 " pathEditMode="relative" rAng="0" ptsTypes="AA">
                                      <p:cBhvr>
                                        <p:cTn id="23" dur="1250" spd="-100000" fill="hold"/>
                                        <p:tgtEl>
                                          <p:spTgt spid="43"/>
                                        </p:tgtEl>
                                        <p:attrNameLst>
                                          <p:attrName>ppt_x</p:attrName>
                                          <p:attrName>ppt_y</p:attrName>
                                        </p:attrNameLst>
                                      </p:cBhvr>
                                      <p:rCtr x="-7083" y="21319"/>
                                    </p:animMotion>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63" presetClass="path" presetSubtype="0" accel="14000" decel="86000" fill="hold" nodeType="withEffect">
                                  <p:stCondLst>
                                    <p:cond delay="0"/>
                                  </p:stCondLst>
                                  <p:childTnLst>
                                    <p:animMotion origin="layout" path="M 2.08333E-7 -3.7037E-7 L -0.16875 0.5088 " pathEditMode="relative" rAng="0" ptsTypes="AA">
                                      <p:cBhvr>
                                        <p:cTn id="28" dur="1250" spd="-100000" fill="hold"/>
                                        <p:tgtEl>
                                          <p:spTgt spid="56"/>
                                        </p:tgtEl>
                                        <p:attrNameLst>
                                          <p:attrName>ppt_x</p:attrName>
                                          <p:attrName>ppt_y</p:attrName>
                                        </p:attrNameLst>
                                      </p:cBhvr>
                                      <p:rCtr x="-8438" y="25440"/>
                                    </p:animMotion>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63" presetClass="path" presetSubtype="0" accel="14000" decel="86000" fill="hold" nodeType="withEffect">
                                  <p:stCondLst>
                                    <p:cond delay="0"/>
                                  </p:stCondLst>
                                  <p:childTnLst>
                                    <p:animMotion origin="layout" path="M -1.66667E-6 2.22222E-6 L -0.19036 0.57384 " pathEditMode="relative" rAng="0" ptsTypes="AA">
                                      <p:cBhvr>
                                        <p:cTn id="33" dur="1250" spd="-100000" fill="hold"/>
                                        <p:tgtEl>
                                          <p:spTgt spid="44"/>
                                        </p:tgtEl>
                                        <p:attrNameLst>
                                          <p:attrName>ppt_x</p:attrName>
                                          <p:attrName>ppt_y</p:attrName>
                                        </p:attrNameLst>
                                      </p:cBhvr>
                                      <p:rCtr x="-9518" y="2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Lst>
  </p:timing>
</p:sld>
</file>

<file path=ppt/theme/theme1.xml><?xml version="1.0" encoding="utf-8"?>
<a:theme xmlns:a="http://schemas.openxmlformats.org/drawingml/2006/main" name="Modern X Master">
  <a:themeElements>
    <a:clrScheme name="Custom 15">
      <a:dk1>
        <a:srgbClr val="2B2B2B"/>
      </a:dk1>
      <a:lt1>
        <a:srgbClr val="FFFFFF"/>
      </a:lt1>
      <a:dk2>
        <a:srgbClr val="FFFFFF"/>
      </a:dk2>
      <a:lt2>
        <a:srgbClr val="000000"/>
      </a:lt2>
      <a:accent1>
        <a:srgbClr val="2099D8"/>
      </a:accent1>
      <a:accent2>
        <a:srgbClr val="33A1BF"/>
      </a:accent2>
      <a:accent3>
        <a:srgbClr val="47A9A6"/>
      </a:accent3>
      <a:accent4>
        <a:srgbClr val="5BB18D"/>
      </a:accent4>
      <a:accent5>
        <a:srgbClr val="6FB974"/>
      </a:accent5>
      <a:accent6>
        <a:srgbClr val="83C15B"/>
      </a:accent6>
      <a:hlink>
        <a:srgbClr val="2F8299"/>
      </a:hlink>
      <a:folHlink>
        <a:srgbClr val="8C8C8C"/>
      </a:folHlink>
    </a:clrScheme>
    <a:fontScheme name="Custom 12">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144434</TotalTime>
  <Words>1983</Words>
  <Application>Microsoft Macintosh PowerPoint</Application>
  <PresentationFormat>Widescreen</PresentationFormat>
  <Paragraphs>220</Paragraphs>
  <Slides>25</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25</vt:i4>
      </vt:variant>
    </vt:vector>
  </HeadingPairs>
  <TitlesOfParts>
    <vt:vector size="34" baseType="lpstr">
      <vt:lpstr>Arial</vt:lpstr>
      <vt:lpstr>Calibri</vt:lpstr>
      <vt:lpstr>Montserrat (Body)</vt:lpstr>
      <vt:lpstr>Open Sans</vt:lpstr>
      <vt:lpstr>Open Sans Light</vt:lpstr>
      <vt:lpstr>Open Sans SemiBold</vt:lpstr>
      <vt:lpstr>Playfair Display</vt:lpstr>
      <vt:lpstr>Poppins SemiBold</vt:lpstr>
      <vt:lpstr>Modern X Master</vt:lpstr>
      <vt:lpstr>PowerPoint-præsentation</vt:lpstr>
      <vt:lpstr>PowerPoint-præsentation</vt:lpstr>
      <vt:lpstr>PowerPoint-præsentation</vt:lpstr>
      <vt:lpstr>A true cliché start-up story</vt:lpstr>
      <vt:lpstr>PowerPoint-præsentation</vt:lpstr>
      <vt:lpstr>PowerPoint-præsentation</vt:lpstr>
      <vt:lpstr>PowerPoint-præsentation</vt:lpstr>
      <vt:lpstr>PowerPoint-præsentation</vt:lpstr>
      <vt:lpstr>PowerPoint-præsentation</vt:lpstr>
      <vt:lpstr>Hvilke kategorier arbejder vi med?</vt:lpstr>
      <vt:lpstr>Proces fra opsamling til genbrug</vt:lpstr>
      <vt:lpstr>PowerPoint-præsentation</vt:lpstr>
      <vt:lpstr>PowerPoint-præsentation</vt:lpstr>
      <vt:lpstr>PowerPoint-præsentation</vt:lpstr>
      <vt:lpstr>Hvad koster vores serviceydelser?</vt:lpstr>
      <vt:lpstr>Vi passer på dit udtjente it-udstyr</vt:lpstr>
      <vt:lpstr>PowerPoint-præsentation</vt:lpstr>
      <vt:lpstr>PowerPoint-præsentation</vt:lpstr>
      <vt:lpstr>Vi sørger for at også el-skrot bliver pakket og håndteret efter reglerne</vt:lpstr>
      <vt:lpstr>PowerPoint-præsentation</vt:lpstr>
      <vt:lpstr>PowerPoint-præsentation</vt:lpstr>
      <vt:lpstr>PowerPoint-præsentation</vt:lpstr>
      <vt:lpstr>PowerPoint-præsentation</vt:lpstr>
      <vt:lpstr>Disse certificeringer sikrer en standardiseret process</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Choladeck</dc:creator>
  <cp:lastModifiedBy>Mantas Hansen</cp:lastModifiedBy>
  <cp:revision>1373</cp:revision>
  <dcterms:created xsi:type="dcterms:W3CDTF">2019-07-08T12:17:13Z</dcterms:created>
  <dcterms:modified xsi:type="dcterms:W3CDTF">2026-05-11T10:18:19Z</dcterms:modified>
</cp:coreProperties>
</file>